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charts/chart57.xml" ContentType="application/vnd.openxmlformats-officedocument.drawingml.chart+xml"/>
  <Override PartName="/ppt/charts/chart68.xml" ContentType="application/vnd.openxmlformats-officedocument.drawingml.chart+xml"/>
  <Override PartName="/ppt/slides/slide36.xml" ContentType="application/vnd.openxmlformats-officedocument.presentationml.slide+xml"/>
  <Override PartName="/ppt/slides/slide83.xml" ContentType="application/vnd.openxmlformats-officedocument.presentationml.slide+xml"/>
  <Override PartName="/ppt/charts/chart46.xml" ContentType="application/vnd.openxmlformats-officedocument.drawingml.chart+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charts/chart35.xml" ContentType="application/vnd.openxmlformats-officedocument.drawingml.char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charts/chart13.xml" ContentType="application/vnd.openxmlformats-officedocument.drawingml.chart+xml"/>
  <Override PartName="/ppt/charts/chart24.xml" ContentType="application/vnd.openxmlformats-officedocument.drawingml.chart+xml"/>
  <Override PartName="/ppt/charts/chart60.xml" ContentType="application/vnd.openxmlformats-officedocument.drawingml.chart+xml"/>
  <Override PartName="/ppt/charts/chart71.xml" ContentType="application/vnd.openxmlformats-officedocument.drawingml.chart+xml"/>
  <Override PartName="/ppt/tableStyles.xml" ContentType="application/vnd.openxmlformats-officedocument.presentationml.tableStyles+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charts/chart3.xml" ContentType="application/vnd.openxmlformats-officedocument.drawingml.chart+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charts/chart29.xml" ContentType="application/vnd.openxmlformats-officedocument.drawingml.chart+xml"/>
  <Override PartName="/ppt/charts/chart76.xml" ContentType="application/vnd.openxmlformats-officedocument.drawingml.char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charts/chart18.xml" ContentType="application/vnd.openxmlformats-officedocument.drawingml.chart+xml"/>
  <Override PartName="/ppt/charts/chart65.xml" ContentType="application/vnd.openxmlformats-officedocument.drawingml.char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charts/chart54.xml" ContentType="application/vnd.openxmlformats-officedocument.drawingml.chart+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charts/chart32.xml" ContentType="application/vnd.openxmlformats-officedocument.drawingml.chart+xml"/>
  <Override PartName="/ppt/charts/chart43.xml" ContentType="application/vnd.openxmlformats-officedocument.drawingml.char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charts/chart8.xml" ContentType="application/vnd.openxmlformats-officedocument.drawingml.chart+xml"/>
  <Override PartName="/ppt/charts/chart21.xml" ContentType="application/vnd.openxmlformats-officedocument.drawingml.chart+xml"/>
  <Override PartName="/ppt/diagrams/data7.xml" ContentType="application/vnd.openxmlformats-officedocument.drawingml.diagramData+xml"/>
  <Override PartName="/ppt/diagrams/colors9.xml" ContentType="application/vnd.openxmlformats-officedocument.drawingml.diagramColors+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charts/chart10.xml" ContentType="application/vnd.openxmlformats-officedocument.drawingml.chart+xml"/>
  <Override PartName="/ppt/slides/slide108.xml" ContentType="application/vnd.openxmlformats-officedocument.presentationml.slide+xml"/>
  <Override PartName="/ppt/diagrams/quickStyle8.xml" ContentType="application/vnd.openxmlformats-officedocument.drawingml.diagramStyl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charts/chart59.xml" ContentType="application/vnd.openxmlformats-officedocument.drawingml.chart+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charts/chart48.xml" ContentType="application/vnd.openxmlformats-officedocument.drawingml.chart+xml"/>
  <Override PartName="/ppt/diagrams/colors13.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charts/chart37.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charts/chart26.xml" ContentType="application/vnd.openxmlformats-officedocument.drawingml.chart+xml"/>
  <Override PartName="/ppt/charts/chart73.xml" ContentType="application/vnd.openxmlformats-officedocument.drawingml.chart+xml"/>
  <Override PartName="/ppt/slides/slide41.xml" ContentType="application/vnd.openxmlformats-officedocument.presentationml.slide+xml"/>
  <Override PartName="/ppt/charts/chart15.xml" ContentType="application/vnd.openxmlformats-officedocument.drawingml.chart+xml"/>
  <Override PartName="/ppt/charts/chart51.xml" ContentType="application/vnd.openxmlformats-officedocument.drawingml.chart+xml"/>
  <Override PartName="/ppt/charts/chart62.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charts/chart40.xml" ContentType="application/vnd.openxmlformats-officedocument.drawingml.chart+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charts/chart5.xml" ContentType="application/vnd.openxmlformats-officedocument.drawingml.chart+xml"/>
  <Override PartName="/ppt/diagrams/colors6.xml" ContentType="application/vnd.openxmlformats-officedocument.drawingml.diagramColors+xml"/>
  <Override PartName="/ppt/notesSlides/notesSlide10.xml" ContentType="application/vnd.openxmlformats-officedocument.presentationml.notesSlide+xml"/>
  <Override PartName="/ppt/diagrams/quickStyle9.xml" ContentType="application/vnd.openxmlformats-officedocument.drawingml.diagramStyle+xml"/>
  <Override PartName="/ppt/diagrams/quickStyle11.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layout11.xml" ContentType="application/vnd.openxmlformats-officedocument.drawingml.diagramLayout+xml"/>
  <Override PartName="/ppt/charts/chart78.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charts/chart49.xml" ContentType="application/vnd.openxmlformats-officedocument.drawingml.chart+xml"/>
  <Override PartName="/ppt/charts/chart67.xml" ContentType="application/vnd.openxmlformats-officedocument.drawingml.chart+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charts/chart27.xml" ContentType="application/vnd.openxmlformats-officedocument.drawingml.chart+xml"/>
  <Override PartName="/ppt/charts/chart38.xml" ContentType="application/vnd.openxmlformats-officedocument.drawingml.chart+xml"/>
  <Override PartName="/ppt/diagrams/colors10.xml" ContentType="application/vnd.openxmlformats-officedocument.drawingml.diagramColors+xml"/>
  <Override PartName="/ppt/charts/chart56.xml" ContentType="application/vnd.openxmlformats-officedocument.drawingml.chart+xml"/>
  <Override PartName="/ppt/charts/chart74.xml" ContentType="application/vnd.openxmlformats-officedocument.drawingml.char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charts/chart16.xml" ContentType="application/vnd.openxmlformats-officedocument.drawingml.chart+xml"/>
  <Override PartName="/ppt/charts/chart34.xml" ContentType="application/vnd.openxmlformats-officedocument.drawingml.chart+xml"/>
  <Override PartName="/ppt/diagrams/layout8.xml" ContentType="application/vnd.openxmlformats-officedocument.drawingml.diagramLayout+xml"/>
  <Override PartName="/ppt/charts/chart45.xml" ContentType="application/vnd.openxmlformats-officedocument.drawingml.chart+xml"/>
  <Override PartName="/ppt/diagrams/data12.xml" ContentType="application/vnd.openxmlformats-officedocument.drawingml.diagramData+xml"/>
  <Override PartName="/ppt/charts/chart63.xml" ContentType="application/vnd.openxmlformats-officedocument.drawingml.char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charts/chart23.xml" ContentType="application/vnd.openxmlformats-officedocument.drawingml.chart+xml"/>
  <Override PartName="/ppt/diagrams/data9.xml" ContentType="application/vnd.openxmlformats-officedocument.drawingml.diagramData+xml"/>
  <Override PartName="/ppt/charts/chart52.xml" ContentType="application/vnd.openxmlformats-officedocument.drawingml.chart+xml"/>
  <Override PartName="/ppt/charts/chart70.xml" ContentType="application/vnd.openxmlformats-officedocument.drawingml.chart+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charts/chart12.xml" ContentType="application/vnd.openxmlformats-officedocument.drawingml.chart+xml"/>
  <Override PartName="/ppt/charts/chart30.xml" ContentType="application/vnd.openxmlformats-officedocument.drawingml.chart+xml"/>
  <Override PartName="/ppt/charts/chart41.xml" ContentType="application/vnd.openxmlformats-officedocument.drawingml.chart+xml"/>
  <Override PartName="/ppt/charts/chart6.xml" ContentType="application/vnd.openxmlformats-officedocument.drawingml.chart+xml"/>
  <Override PartName="/ppt/diagrams/data5.xml" ContentType="application/vnd.openxmlformats-officedocument.drawingml.diagramData+xml"/>
  <Override PartName="/ppt/notesSlides/notesSlide11.xml" ContentType="application/vnd.openxmlformats-officedocument.presentationml.notesSlide+xml"/>
  <Override PartName="/ppt/diagrams/colors7.xml" ContentType="application/vnd.openxmlformats-officedocument.drawingml.diagramColors+xml"/>
  <Override PartName="/ppt/diagrams/quickStyle12.xml" ContentType="application/vnd.openxmlformats-officedocument.drawingml.diagramStyle+xml"/>
  <Default Extension="tiff" ContentType="image/tiff"/>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charts/chart79.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charts/chart39.xml" ContentType="application/vnd.openxmlformats-officedocument.drawingml.char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charts/chart28.xml" ContentType="application/vnd.openxmlformats-officedocument.drawingml.chart+xml"/>
  <Override PartName="/ppt/charts/chart75.xml" ContentType="application/vnd.openxmlformats-officedocument.drawingml.char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charts/chart17.xml" ContentType="application/vnd.openxmlformats-officedocument.drawingml.chart+xml"/>
  <Override PartName="/ppt/charts/chart53.xml" ContentType="application/vnd.openxmlformats-officedocument.drawingml.chart+xml"/>
  <Override PartName="/ppt/charts/chart64.xml" ContentType="application/vnd.openxmlformats-officedocument.drawingml.chart+xml"/>
  <Override PartName="/ppt/slides/slide32.xml" ContentType="application/vnd.openxmlformats-officedocument.presentationml.slide+xml"/>
  <Override PartName="/ppt/charts/chart42.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charts/chart31.xml" ContentType="application/vnd.openxmlformats-officedocument.drawingml.chart+xml"/>
  <Override PartName="/ppt/charts/chart7.xml" ContentType="application/vnd.openxmlformats-officedocument.drawingml.chart+xml"/>
  <Override PartName="/ppt/charts/chart20.xml" ContentType="application/vnd.openxmlformats-officedocument.drawingml.chart+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slides/slide118.xml" ContentType="application/vnd.openxmlformats-officedocument.presentationml.slide+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charts/chart69.xml" ContentType="application/vnd.openxmlformats-officedocument.drawingml.chart+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diagrams/colors12.xml" ContentType="application/vnd.openxmlformats-officedocument.drawingml.diagramColors+xml"/>
  <Override PartName="/ppt/charts/chart58.xml" ContentType="application/vnd.openxmlformats-officedocument.drawingml.chart+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charts/chart36.xml" ContentType="application/vnd.openxmlformats-officedocument.drawingml.chart+xml"/>
  <Override PartName="/ppt/charts/chart47.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charts/chart25.xml" ContentType="application/vnd.openxmlformats-officedocument.drawingml.chart+xml"/>
  <Override PartName="/ppt/charts/chart72.xml" ContentType="application/vnd.openxmlformats-officedocument.drawingml.chart+xml"/>
  <Override PartName="/ppt/slides/slide51.xml" ContentType="application/vnd.openxmlformats-officedocument.presentationml.slide+xml"/>
  <Override PartName="/ppt/slideLayouts/slideLayout14.xml" ContentType="application/vnd.openxmlformats-officedocument.presentationml.slideLayout+xml"/>
  <Override PartName="/ppt/charts/chart14.xml" ContentType="application/vnd.openxmlformats-officedocument.drawingml.chart+xml"/>
  <Override PartName="/ppt/charts/chart61.xml" ContentType="application/vnd.openxmlformats-officedocument.drawingml.chart+xml"/>
  <Override PartName="/ppt/slides/slide40.xml" ContentType="application/vnd.openxmlformats-officedocument.presentationml.slide+xml"/>
  <Override PartName="/ppt/charts/chart50.xml" ContentType="application/vnd.openxmlformats-officedocument.drawingml.chart+xml"/>
  <Default Extension="vml" ContentType="application/vnd.openxmlformats-officedocument.vmlDrawing"/>
  <Override PartName="/ppt/diagrams/layout2.xml" ContentType="application/vnd.openxmlformats-officedocument.drawingml.diagramLayout+xml"/>
  <Override PartName="/ppt/notesSlides/notesSlide8.xml" ContentType="application/vnd.openxmlformats-officedocument.presentationml.notesSlide+xml"/>
  <Override PartName="/ppt/slides/slide89.xml" ContentType="application/vnd.openxmlformats-officedocument.presentationml.slide+xml"/>
  <Override PartName="/ppt/diagrams/data3.xml" ContentType="application/vnd.openxmlformats-officedocument.drawingml.diagramData+xml"/>
  <Override PartName="/ppt/charts/chart4.xml" ContentType="application/vnd.openxmlformats-officedocument.drawingml.chart+xml"/>
  <Override PartName="/ppt/diagrams/colors5.xml" ContentType="application/vnd.openxmlformats-officedocument.drawingml.diagramColors+xml"/>
  <Override PartName="/ppt/diagrams/quickStyle10.xml" ContentType="application/vnd.openxmlformats-officedocument.drawingml.diagramStyl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charts/chart77.xml" ContentType="application/vnd.openxmlformats-officedocument.drawingml.char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charts/chart19.xml" ContentType="application/vnd.openxmlformats-officedocument.drawingml.chart+xml"/>
  <Override PartName="/ppt/charts/chart55.xml" ContentType="application/vnd.openxmlformats-officedocument.drawingml.chart+xml"/>
  <Override PartName="/ppt/charts/chart66.xml" ContentType="application/vnd.openxmlformats-officedocument.drawingml.chart+xml"/>
  <Override PartName="/ppt/slides/slide34.xml" ContentType="application/vnd.openxmlformats-officedocument.presentationml.slide+xml"/>
  <Override PartName="/ppt/slides/slide81.xml" ContentType="application/vnd.openxmlformats-officedocument.presentationml.slide+xml"/>
  <Override PartName="/ppt/charts/chart44.xml" ContentType="application/vnd.openxmlformats-officedocument.drawingml.chart+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charts/chart33.xml" ContentType="application/vnd.openxmlformats-officedocument.drawingml.chart+xml"/>
  <Override PartName="/ppt/diagrams/layout7.xml" ContentType="application/vnd.openxmlformats-officedocument.drawingml.diagramLayout+xml"/>
  <Override PartName="/ppt/diagrams/data8.xml" ContentType="application/vnd.openxmlformats-officedocument.drawingml.diagramData+xml"/>
  <Override PartName="/ppt/charts/chart80.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98" r:id="rId1"/>
    <p:sldMasterId id="2147484525" r:id="rId2"/>
  </p:sldMasterIdLst>
  <p:notesMasterIdLst>
    <p:notesMasterId r:id="rId122"/>
  </p:notesMasterIdLst>
  <p:handoutMasterIdLst>
    <p:handoutMasterId r:id="rId123"/>
  </p:handoutMasterIdLst>
  <p:sldIdLst>
    <p:sldId id="256" r:id="rId3"/>
    <p:sldId id="394" r:id="rId4"/>
    <p:sldId id="257" r:id="rId5"/>
    <p:sldId id="258" r:id="rId6"/>
    <p:sldId id="301" r:id="rId7"/>
    <p:sldId id="303" r:id="rId8"/>
    <p:sldId id="349" r:id="rId9"/>
    <p:sldId id="351" r:id="rId10"/>
    <p:sldId id="442" r:id="rId11"/>
    <p:sldId id="451" r:id="rId12"/>
    <p:sldId id="443" r:id="rId13"/>
    <p:sldId id="348" r:id="rId14"/>
    <p:sldId id="445" r:id="rId15"/>
    <p:sldId id="405" r:id="rId16"/>
    <p:sldId id="395" r:id="rId17"/>
    <p:sldId id="415" r:id="rId18"/>
    <p:sldId id="260" r:id="rId19"/>
    <p:sldId id="406" r:id="rId20"/>
    <p:sldId id="352" r:id="rId21"/>
    <p:sldId id="450" r:id="rId22"/>
    <p:sldId id="268" r:id="rId23"/>
    <p:sldId id="353" r:id="rId24"/>
    <p:sldId id="354" r:id="rId25"/>
    <p:sldId id="355" r:id="rId26"/>
    <p:sldId id="440" r:id="rId27"/>
    <p:sldId id="401" r:id="rId28"/>
    <p:sldId id="357" r:id="rId29"/>
    <p:sldId id="358" r:id="rId30"/>
    <p:sldId id="359" r:id="rId31"/>
    <p:sldId id="360" r:id="rId32"/>
    <p:sldId id="402" r:id="rId33"/>
    <p:sldId id="454" r:id="rId34"/>
    <p:sldId id="453" r:id="rId35"/>
    <p:sldId id="455" r:id="rId36"/>
    <p:sldId id="456" r:id="rId37"/>
    <p:sldId id="457" r:id="rId38"/>
    <p:sldId id="400" r:id="rId39"/>
    <p:sldId id="403" r:id="rId40"/>
    <p:sldId id="461" r:id="rId41"/>
    <p:sldId id="458" r:id="rId42"/>
    <p:sldId id="459" r:id="rId43"/>
    <p:sldId id="460" r:id="rId44"/>
    <p:sldId id="361" r:id="rId45"/>
    <p:sldId id="271" r:id="rId46"/>
    <p:sldId id="362" r:id="rId47"/>
    <p:sldId id="441" r:id="rId48"/>
    <p:sldId id="363" r:id="rId49"/>
    <p:sldId id="364" r:id="rId50"/>
    <p:sldId id="345" r:id="rId51"/>
    <p:sldId id="365" r:id="rId52"/>
    <p:sldId id="275" r:id="rId53"/>
    <p:sldId id="312" r:id="rId54"/>
    <p:sldId id="366" r:id="rId55"/>
    <p:sldId id="367" r:id="rId56"/>
    <p:sldId id="368" r:id="rId57"/>
    <p:sldId id="344" r:id="rId58"/>
    <p:sldId id="278" r:id="rId59"/>
    <p:sldId id="462" r:id="rId60"/>
    <p:sldId id="279" r:id="rId61"/>
    <p:sldId id="282" r:id="rId62"/>
    <p:sldId id="284" r:id="rId63"/>
    <p:sldId id="429" r:id="rId64"/>
    <p:sldId id="370" r:id="rId65"/>
    <p:sldId id="373" r:id="rId66"/>
    <p:sldId id="426" r:id="rId67"/>
    <p:sldId id="374" r:id="rId68"/>
    <p:sldId id="375" r:id="rId69"/>
    <p:sldId id="427" r:id="rId70"/>
    <p:sldId id="342" r:id="rId71"/>
    <p:sldId id="433" r:id="rId72"/>
    <p:sldId id="309" r:id="rId73"/>
    <p:sldId id="435" r:id="rId74"/>
    <p:sldId id="371" r:id="rId75"/>
    <p:sldId id="436" r:id="rId76"/>
    <p:sldId id="283" r:id="rId77"/>
    <p:sldId id="372" r:id="rId78"/>
    <p:sldId id="289" r:id="rId79"/>
    <p:sldId id="420" r:id="rId80"/>
    <p:sldId id="449" r:id="rId81"/>
    <p:sldId id="346" r:id="rId82"/>
    <p:sldId id="376" r:id="rId83"/>
    <p:sldId id="421" r:id="rId84"/>
    <p:sldId id="377" r:id="rId85"/>
    <p:sldId id="378" r:id="rId86"/>
    <p:sldId id="379" r:id="rId87"/>
    <p:sldId id="380" r:id="rId88"/>
    <p:sldId id="438" r:id="rId89"/>
    <p:sldId id="381" r:id="rId90"/>
    <p:sldId id="382" r:id="rId91"/>
    <p:sldId id="383" r:id="rId92"/>
    <p:sldId id="452" r:id="rId93"/>
    <p:sldId id="292" r:id="rId94"/>
    <p:sldId id="296" r:id="rId95"/>
    <p:sldId id="397" r:id="rId96"/>
    <p:sldId id="384" r:id="rId97"/>
    <p:sldId id="385" r:id="rId98"/>
    <p:sldId id="386" r:id="rId99"/>
    <p:sldId id="398" r:id="rId100"/>
    <p:sldId id="396" r:id="rId101"/>
    <p:sldId id="407" r:id="rId102"/>
    <p:sldId id="408" r:id="rId103"/>
    <p:sldId id="409" r:id="rId104"/>
    <p:sldId id="410" r:id="rId105"/>
    <p:sldId id="387" r:id="rId106"/>
    <p:sldId id="336" r:id="rId107"/>
    <p:sldId id="419" r:id="rId108"/>
    <p:sldId id="418" r:id="rId109"/>
    <p:sldId id="388" r:id="rId110"/>
    <p:sldId id="389" r:id="rId111"/>
    <p:sldId id="390" r:id="rId112"/>
    <p:sldId id="391" r:id="rId113"/>
    <p:sldId id="446" r:id="rId114"/>
    <p:sldId id="425" r:id="rId115"/>
    <p:sldId id="422" r:id="rId116"/>
    <p:sldId id="416" r:id="rId117"/>
    <p:sldId id="447" r:id="rId118"/>
    <p:sldId id="423" r:id="rId119"/>
    <p:sldId id="424" r:id="rId120"/>
    <p:sldId id="306" r:id="rId121"/>
  </p:sldIdLst>
  <p:sldSz cx="9144000" cy="6858000" type="screen4x3"/>
  <p:notesSz cx="9939338" cy="6807200"/>
  <p:defaultTextStyle>
    <a:defPPr>
      <a:defRPr lang="lv-LV"/>
    </a:defPPr>
    <a:lvl1pPr algn="l" rtl="0" fontAlgn="base">
      <a:spcBef>
        <a:spcPct val="0"/>
      </a:spcBef>
      <a:spcAft>
        <a:spcPct val="0"/>
      </a:spcAft>
      <a:defRPr kern="1200">
        <a:solidFill>
          <a:schemeClr val="tx1"/>
        </a:solidFill>
        <a:latin typeface="Arial" pitchFamily="34" charset="0"/>
        <a:ea typeface="+mn-ea"/>
        <a:cs typeface="+mn-cs"/>
      </a:defRPr>
    </a:lvl1pPr>
    <a:lvl2pPr marL="457143" algn="l" rtl="0" fontAlgn="base">
      <a:spcBef>
        <a:spcPct val="0"/>
      </a:spcBef>
      <a:spcAft>
        <a:spcPct val="0"/>
      </a:spcAft>
      <a:defRPr kern="1200">
        <a:solidFill>
          <a:schemeClr val="tx1"/>
        </a:solidFill>
        <a:latin typeface="Arial" pitchFamily="34" charset="0"/>
        <a:ea typeface="+mn-ea"/>
        <a:cs typeface="+mn-cs"/>
      </a:defRPr>
    </a:lvl2pPr>
    <a:lvl3pPr marL="914288" algn="l" rtl="0" fontAlgn="base">
      <a:spcBef>
        <a:spcPct val="0"/>
      </a:spcBef>
      <a:spcAft>
        <a:spcPct val="0"/>
      </a:spcAft>
      <a:defRPr kern="1200">
        <a:solidFill>
          <a:schemeClr val="tx1"/>
        </a:solidFill>
        <a:latin typeface="Arial" pitchFamily="34" charset="0"/>
        <a:ea typeface="+mn-ea"/>
        <a:cs typeface="+mn-cs"/>
      </a:defRPr>
    </a:lvl3pPr>
    <a:lvl4pPr marL="1371431" algn="l" rtl="0" fontAlgn="base">
      <a:spcBef>
        <a:spcPct val="0"/>
      </a:spcBef>
      <a:spcAft>
        <a:spcPct val="0"/>
      </a:spcAft>
      <a:defRPr kern="1200">
        <a:solidFill>
          <a:schemeClr val="tx1"/>
        </a:solidFill>
        <a:latin typeface="Arial" pitchFamily="34" charset="0"/>
        <a:ea typeface="+mn-ea"/>
        <a:cs typeface="+mn-cs"/>
      </a:defRPr>
    </a:lvl4pPr>
    <a:lvl5pPr marL="1828575" algn="l" rtl="0" fontAlgn="base">
      <a:spcBef>
        <a:spcPct val="0"/>
      </a:spcBef>
      <a:spcAft>
        <a:spcPct val="0"/>
      </a:spcAft>
      <a:defRPr kern="1200">
        <a:solidFill>
          <a:schemeClr val="tx1"/>
        </a:solidFill>
        <a:latin typeface="Arial" pitchFamily="34" charset="0"/>
        <a:ea typeface="+mn-ea"/>
        <a:cs typeface="+mn-cs"/>
      </a:defRPr>
    </a:lvl5pPr>
    <a:lvl6pPr marL="2285718" algn="l" defTabSz="914288" rtl="0" eaLnBrk="1" latinLnBrk="0" hangingPunct="1">
      <a:defRPr kern="1200">
        <a:solidFill>
          <a:schemeClr val="tx1"/>
        </a:solidFill>
        <a:latin typeface="Arial" pitchFamily="34" charset="0"/>
        <a:ea typeface="+mn-ea"/>
        <a:cs typeface="+mn-cs"/>
      </a:defRPr>
    </a:lvl6pPr>
    <a:lvl7pPr marL="2742862" algn="l" defTabSz="914288" rtl="0" eaLnBrk="1" latinLnBrk="0" hangingPunct="1">
      <a:defRPr kern="1200">
        <a:solidFill>
          <a:schemeClr val="tx1"/>
        </a:solidFill>
        <a:latin typeface="Arial" pitchFamily="34" charset="0"/>
        <a:ea typeface="+mn-ea"/>
        <a:cs typeface="+mn-cs"/>
      </a:defRPr>
    </a:lvl7pPr>
    <a:lvl8pPr marL="3200006" algn="l" defTabSz="914288" rtl="0" eaLnBrk="1" latinLnBrk="0" hangingPunct="1">
      <a:defRPr kern="1200">
        <a:solidFill>
          <a:schemeClr val="tx1"/>
        </a:solidFill>
        <a:latin typeface="Arial" pitchFamily="34" charset="0"/>
        <a:ea typeface="+mn-ea"/>
        <a:cs typeface="+mn-cs"/>
      </a:defRPr>
    </a:lvl8pPr>
    <a:lvl9pPr marL="3657149" algn="l" defTabSz="914288"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492303"/>
    <a:srgbClr val="6600CC"/>
    <a:srgbClr val="99CCFF"/>
    <a:srgbClr val="9F302D"/>
    <a:srgbClr val="2E583B"/>
    <a:srgbClr val="CC0000"/>
  </p:clrMru>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9466" autoAdjust="0"/>
    <p:restoredTop sz="93439" autoAdjust="0"/>
  </p:normalViewPr>
  <p:slideViewPr>
    <p:cSldViewPr snapToGrid="0" snapToObjects="1">
      <p:cViewPr>
        <p:scale>
          <a:sx n="89" d="100"/>
          <a:sy n="89" d="100"/>
        </p:scale>
        <p:origin x="-480" y="-390"/>
      </p:cViewPr>
      <p:guideLst>
        <p:guide orient="horz" pos="2115"/>
        <p:guide pos="2880"/>
      </p:guideLst>
    </p:cSldViewPr>
  </p:slideViewPr>
  <p:notesTextViewPr>
    <p:cViewPr>
      <p:scale>
        <a:sx n="100" d="100"/>
        <a:sy n="100" d="100"/>
      </p:scale>
      <p:origin x="0" y="0"/>
    </p:cViewPr>
  </p:notesTextViewPr>
  <p:sorterViewPr>
    <p:cViewPr>
      <p:scale>
        <a:sx n="89" d="100"/>
        <a:sy n="89" d="100"/>
      </p:scale>
      <p:origin x="0" y="0"/>
    </p:cViewPr>
  </p:sorterViewPr>
  <p:gridSpacing cx="36868100" cy="368681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handoutMaster" Target="handoutMasters/handout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Office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Office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Office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Office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Office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Office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Office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Office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Office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Office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Office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Office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Office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Office_Excel_Worksheet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Office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Office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Office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Office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Office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Office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Office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Office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Office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Office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Office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Office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Office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Office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Office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Office_Excel_Worksheet40.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Office_Excel_Worksheet41.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Office_Excel_Worksheet42.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Office_Excel_Worksheet43.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Office_Excel_Worksheet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Office_Excel_Workshee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Office_Excel_Worksheet46.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Office_Excel_Worksheet47.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Office_Excel_Worksheet48.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Office_Excel_Worksheet49.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Office_Excel_Worksheet50.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Office_Excel_Worksheet51.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Office_Excel_Worksheet52.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Office_Excel_Worksheet53.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Office_Excel_Worksheet54.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Office_Excel_Worksheet55.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Office_Excel_Worksheet56.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Office_Excel_Worksheet57.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Office_Excel_Worksheet58.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Office_Excel_Worksheet59.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Office_Excel_Worksheet60.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Office_Excel_Worksheet61.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Office_Excel_Worksheet62.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Office_Excel_Worksheet63.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Office_Excel_Worksheet64.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Office_Excel_Worksheet65.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Office_Excel_Worksheet66.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Office_Excel_Worksheet67.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Office_Excel_Worksheet68.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Office_Excel_Worksheet69.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Worksheet7.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Office_Excel_Worksheet70.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Office_Excel_Worksheet71.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Office_Excel_Worksheet72.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Office_Excel_Worksheet73.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Office_Excel_Worksheet74.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Office_Excel_Worksheet75.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Office_Excel_Worksheet76.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Office_Excel_Worksheet77.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Office_Excel_Worksheet78.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Office_Excel_Worksheet79.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Worksheet8.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Office_Excel_Worksheet80.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Office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lv-LV"/>
  <c:style val="32"/>
  <c:clrMapOvr bg1="lt1" tx1="dk1" bg2="lt2" tx2="dk2" accent1="accent1" accent2="accent2" accent3="accent3" accent4="accent4" accent5="accent5" accent6="accent6" hlink="hlink" folHlink="folHlink"/>
  <c:chart>
    <c:title>
      <c:layout/>
    </c:title>
    <c:plotArea>
      <c:layout/>
      <c:lineChart>
        <c:grouping val="standard"/>
        <c:ser>
          <c:idx val="0"/>
          <c:order val="0"/>
          <c:tx>
            <c:strRef>
              <c:f>Sheet1!$A$2</c:f>
              <c:strCache>
                <c:ptCount val="1"/>
                <c:pt idx="0">
                  <c:v>Number of Employees</c:v>
                </c:pt>
              </c:strCache>
            </c:strRef>
          </c:tx>
          <c:spPr>
            <a:ln w="76200"/>
          </c:spPr>
          <c:marker>
            <c:spPr>
              <a:solidFill>
                <a:srgbClr val="0070C0"/>
              </a:solidFill>
            </c:spPr>
          </c:marker>
          <c:dLbls>
            <c:dLblPos val="t"/>
            <c:showVal val="1"/>
          </c:dLbls>
          <c:cat>
            <c:strRef>
              <c:f>Sheet1!$B$1:$I$1</c:f>
              <c:strCache>
                <c:ptCount val="8"/>
                <c:pt idx="0">
                  <c:v>2007</c:v>
                </c:pt>
                <c:pt idx="1">
                  <c:v>2008</c:v>
                </c:pt>
                <c:pt idx="2">
                  <c:v>2009</c:v>
                </c:pt>
                <c:pt idx="3">
                  <c:v>2010</c:v>
                </c:pt>
                <c:pt idx="4">
                  <c:v>2011</c:v>
                </c:pt>
                <c:pt idx="5">
                  <c:v>2012</c:v>
                </c:pt>
                <c:pt idx="6">
                  <c:v>2013</c:v>
                </c:pt>
                <c:pt idx="7">
                  <c:v>2014</c:v>
                </c:pt>
              </c:strCache>
            </c:strRef>
          </c:cat>
          <c:val>
            <c:numRef>
              <c:f>Sheet1!$B$2:$I$2</c:f>
              <c:numCache>
                <c:formatCode>General</c:formatCode>
                <c:ptCount val="8"/>
                <c:pt idx="0">
                  <c:v>562</c:v>
                </c:pt>
                <c:pt idx="1">
                  <c:v>575</c:v>
                </c:pt>
                <c:pt idx="2">
                  <c:v>521</c:v>
                </c:pt>
                <c:pt idx="3">
                  <c:v>540</c:v>
                </c:pt>
                <c:pt idx="4">
                  <c:v>549</c:v>
                </c:pt>
                <c:pt idx="5">
                  <c:v>560</c:v>
                </c:pt>
                <c:pt idx="6">
                  <c:v>629</c:v>
                </c:pt>
                <c:pt idx="7">
                  <c:v>676</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96327936"/>
        <c:axId val="130727936"/>
      </c:lineChart>
      <c:catAx>
        <c:axId val="96327936"/>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30727936"/>
        <c:crosses val="autoZero"/>
        <c:auto val="1"/>
        <c:lblAlgn val="ctr"/>
        <c:lblOffset val="100"/>
      </c:catAx>
      <c:valAx>
        <c:axId val="130727936"/>
        <c:scaling>
          <c:orientation val="minMax"/>
          <c:min val="400"/>
        </c:scaling>
        <c:delete val="1"/>
        <c:axPos val="l"/>
        <c:numFmt formatCode="General" sourceLinked="1"/>
        <c:tickLblPos val="nextTo"/>
        <c:crossAx val="96327936"/>
        <c:crosses val="autoZero"/>
        <c:crossBetween val="between"/>
      </c:valAx>
    </c:plotArea>
    <c:plotVisOnly val="1"/>
  </c:chart>
  <c:txPr>
    <a:bodyPr/>
    <a:lstStyle/>
    <a:p>
      <a:pPr>
        <a:defRPr sz="1800"/>
      </a:pPr>
      <a:endParaRPr lang="lv-LV"/>
    </a:p>
  </c:txPr>
  <c:externalData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lv-LV"/>
  <c:style val="32"/>
  <c:chart>
    <c:title>
      <c:layout/>
      <c:txPr>
        <a:bodyPr/>
        <a:lstStyle/>
        <a:p>
          <a:pPr>
            <a:defRPr sz="2000"/>
          </a:pPr>
          <a:endParaRPr lang="lv-LV"/>
        </a:p>
      </c:txPr>
    </c:title>
    <c:plotArea>
      <c:layout/>
      <c:barChart>
        <c:barDir val="col"/>
        <c:grouping val="clustered"/>
        <c:varyColors val="1"/>
        <c:ser>
          <c:idx val="0"/>
          <c:order val="0"/>
          <c:tx>
            <c:strRef>
              <c:f>Sheet1!$A$2</c:f>
              <c:strCache>
                <c:ptCount val="1"/>
                <c:pt idx="0">
                  <c:v>Visas Issued by OCMA</c:v>
                </c:pt>
              </c:strCache>
            </c:strRef>
          </c:tx>
          <c:dLbls>
            <c:txPr>
              <a:bodyPr/>
              <a:lstStyle/>
              <a:p>
                <a:pPr>
                  <a:defRPr sz="1200"/>
                </a:pPr>
                <a:endParaRPr lang="lv-LV"/>
              </a:p>
            </c:txPr>
            <c:showVal val="1"/>
          </c:dLbls>
          <c:cat>
            <c:strRef>
              <c:f>Sheet1!$B$1:$K$1</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Sheet1!$B$2:$K$2</c:f>
              <c:numCache>
                <c:formatCode>General</c:formatCode>
                <c:ptCount val="10"/>
                <c:pt idx="0">
                  <c:v>467</c:v>
                </c:pt>
                <c:pt idx="1">
                  <c:v>402</c:v>
                </c:pt>
                <c:pt idx="2">
                  <c:v>328</c:v>
                </c:pt>
                <c:pt idx="3">
                  <c:v>249</c:v>
                </c:pt>
                <c:pt idx="4">
                  <c:v>189</c:v>
                </c:pt>
                <c:pt idx="5">
                  <c:v>412</c:v>
                </c:pt>
                <c:pt idx="6">
                  <c:v>350</c:v>
                </c:pt>
                <c:pt idx="7">
                  <c:v>359</c:v>
                </c:pt>
                <c:pt idx="8">
                  <c:v>328</c:v>
                </c:pt>
                <c:pt idx="9">
                  <c:v>399</c:v>
                </c:pt>
              </c:numCache>
            </c:numRef>
          </c:val>
        </c:ser>
        <c:gapWidth val="55"/>
        <c:axId val="137812224"/>
        <c:axId val="138018816"/>
      </c:barChart>
      <c:catAx>
        <c:axId val="137812224"/>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38018816"/>
        <c:crosses val="autoZero"/>
        <c:auto val="1"/>
        <c:lblAlgn val="ctr"/>
        <c:lblOffset val="100"/>
      </c:catAx>
      <c:valAx>
        <c:axId val="138018816"/>
        <c:scaling>
          <c:orientation val="minMax"/>
        </c:scaling>
        <c:delete val="1"/>
        <c:axPos val="l"/>
        <c:numFmt formatCode="General" sourceLinked="1"/>
        <c:tickLblPos val="none"/>
        <c:crossAx val="137812224"/>
        <c:crosses val="autoZero"/>
        <c:crossBetween val="between"/>
      </c:valAx>
    </c:plotArea>
    <c:plotVisOnly val="1"/>
  </c:chart>
  <c:txPr>
    <a:bodyPr/>
    <a:lstStyle/>
    <a:p>
      <a:pPr>
        <a:defRPr sz="1800"/>
      </a:pPr>
      <a:endParaRPr lang="lv-LV"/>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smtClean="0"/>
              <a:t>Visas </a:t>
            </a:r>
            <a:r>
              <a:rPr lang="lv-LV" sz="2000" dirty="0" err="1" smtClean="0"/>
              <a:t>Issued</a:t>
            </a:r>
            <a:r>
              <a:rPr lang="lv-LV" sz="2000" dirty="0" smtClean="0"/>
              <a:t> </a:t>
            </a:r>
            <a:r>
              <a:rPr lang="lv-LV" sz="2000" dirty="0" err="1" smtClean="0"/>
              <a:t>by</a:t>
            </a:r>
            <a:r>
              <a:rPr lang="lv-LV" sz="2000" dirty="0" smtClean="0"/>
              <a:t> OCMA</a:t>
            </a:r>
            <a:endParaRPr lang="lv-LV" sz="2000" dirty="0"/>
          </a:p>
        </c:rich>
      </c:tx>
      <c:layout/>
    </c:title>
    <c:plotArea>
      <c:layout/>
      <c:barChart>
        <c:barDir val="col"/>
        <c:grouping val="stacked"/>
        <c:ser>
          <c:idx val="0"/>
          <c:order val="0"/>
          <c:tx>
            <c:strRef>
              <c:f>Sheet1!$A$2</c:f>
              <c:strCache>
                <c:ptCount val="1"/>
                <c:pt idx="0">
                  <c:v>"C" visas</c:v>
                </c:pt>
              </c:strCache>
            </c:strRef>
          </c:tx>
          <c:dLbls>
            <c:txPr>
              <a:bodyPr/>
              <a:lstStyle/>
              <a:p>
                <a:pPr>
                  <a:defRPr sz="1200">
                    <a:solidFill>
                      <a:schemeClr val="bg1"/>
                    </a:solidFill>
                  </a:defRPr>
                </a:pPr>
                <a:endParaRPr lang="lv-LV"/>
              </a:p>
            </c:txPr>
            <c:showVal val="1"/>
          </c:dLbls>
          <c:cat>
            <c:strRef>
              <c:f>Sheet1!$B$1:$I$1</c:f>
              <c:strCache>
                <c:ptCount val="8"/>
                <c:pt idx="0">
                  <c:v>2007</c:v>
                </c:pt>
                <c:pt idx="1">
                  <c:v>2008</c:v>
                </c:pt>
                <c:pt idx="2">
                  <c:v>2009</c:v>
                </c:pt>
                <c:pt idx="3">
                  <c:v>2010</c:v>
                </c:pt>
                <c:pt idx="4">
                  <c:v>2011</c:v>
                </c:pt>
                <c:pt idx="5">
                  <c:v>2012</c:v>
                </c:pt>
                <c:pt idx="6">
                  <c:v>2013</c:v>
                </c:pt>
                <c:pt idx="7">
                  <c:v>2014</c:v>
                </c:pt>
              </c:strCache>
            </c:strRef>
          </c:cat>
          <c:val>
            <c:numRef>
              <c:f>Sheet1!$B$2:$I$2</c:f>
              <c:numCache>
                <c:formatCode>General</c:formatCode>
                <c:ptCount val="8"/>
                <c:pt idx="0">
                  <c:v>272</c:v>
                </c:pt>
                <c:pt idx="1">
                  <c:v>204</c:v>
                </c:pt>
                <c:pt idx="2">
                  <c:v>149</c:v>
                </c:pt>
                <c:pt idx="3">
                  <c:v>274</c:v>
                </c:pt>
                <c:pt idx="4">
                  <c:v>226</c:v>
                </c:pt>
                <c:pt idx="5">
                  <c:v>175</c:v>
                </c:pt>
                <c:pt idx="6">
                  <c:v>156</c:v>
                </c:pt>
                <c:pt idx="7">
                  <c:v>78</c:v>
                </c:pt>
              </c:numCache>
            </c:numRef>
          </c:val>
        </c:ser>
        <c:ser>
          <c:idx val="1"/>
          <c:order val="1"/>
          <c:tx>
            <c:strRef>
              <c:f>Sheet1!$A$3</c:f>
              <c:strCache>
                <c:ptCount val="1"/>
                <c:pt idx="0">
                  <c:v>"D" visas</c:v>
                </c:pt>
              </c:strCache>
            </c:strRef>
          </c:tx>
          <c:spPr>
            <a:solidFill>
              <a:srgbClr val="0070C0"/>
            </a:solidFill>
          </c:spPr>
          <c:dLbls>
            <c:txPr>
              <a:bodyPr/>
              <a:lstStyle/>
              <a:p>
                <a:pPr>
                  <a:defRPr sz="1200"/>
                </a:pPr>
                <a:endParaRPr lang="lv-LV"/>
              </a:p>
            </c:txPr>
            <c:showVal val="1"/>
          </c:dLbls>
          <c:cat>
            <c:strRef>
              <c:f>Sheet1!$B$1:$I$1</c:f>
              <c:strCache>
                <c:ptCount val="8"/>
                <c:pt idx="0">
                  <c:v>2007</c:v>
                </c:pt>
                <c:pt idx="1">
                  <c:v>2008</c:v>
                </c:pt>
                <c:pt idx="2">
                  <c:v>2009</c:v>
                </c:pt>
                <c:pt idx="3">
                  <c:v>2010</c:v>
                </c:pt>
                <c:pt idx="4">
                  <c:v>2011</c:v>
                </c:pt>
                <c:pt idx="5">
                  <c:v>2012</c:v>
                </c:pt>
                <c:pt idx="6">
                  <c:v>2013</c:v>
                </c:pt>
                <c:pt idx="7">
                  <c:v>2014</c:v>
                </c:pt>
              </c:strCache>
            </c:strRef>
          </c:cat>
          <c:val>
            <c:numRef>
              <c:f>Sheet1!$B$3:$I$3</c:f>
              <c:numCache>
                <c:formatCode>General</c:formatCode>
                <c:ptCount val="8"/>
                <c:pt idx="0">
                  <c:v>56</c:v>
                </c:pt>
                <c:pt idx="1">
                  <c:v>45</c:v>
                </c:pt>
                <c:pt idx="2">
                  <c:v>40</c:v>
                </c:pt>
                <c:pt idx="3">
                  <c:v>138</c:v>
                </c:pt>
                <c:pt idx="4">
                  <c:v>124</c:v>
                </c:pt>
                <c:pt idx="5">
                  <c:v>184</c:v>
                </c:pt>
                <c:pt idx="6">
                  <c:v>172</c:v>
                </c:pt>
                <c:pt idx="7">
                  <c:v>321</c:v>
                </c:pt>
              </c:numCache>
            </c:numRef>
          </c:val>
        </c:ser>
        <c:gapWidth val="75"/>
        <c:overlap val="100"/>
        <c:axId val="138929280"/>
        <c:axId val="138930816"/>
      </c:barChart>
      <c:catAx>
        <c:axId val="138929280"/>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38930816"/>
        <c:crosses val="autoZero"/>
        <c:auto val="1"/>
        <c:lblAlgn val="ctr"/>
        <c:lblOffset val="100"/>
      </c:catAx>
      <c:valAx>
        <c:axId val="138930816"/>
        <c:scaling>
          <c:orientation val="minMax"/>
        </c:scaling>
        <c:delete val="1"/>
        <c:axPos val="l"/>
        <c:numFmt formatCode="General" sourceLinked="1"/>
        <c:majorTickMark val="none"/>
        <c:tickLblPos val="none"/>
        <c:crossAx val="138929280"/>
        <c:crosses val="autoZero"/>
        <c:crossBetween val="between"/>
      </c:valAx>
    </c:plotArea>
    <c:legend>
      <c:legendPos val="b"/>
      <c:layout/>
    </c:legend>
    <c:plotVisOnly val="1"/>
  </c:chart>
  <c:txPr>
    <a:bodyPr/>
    <a:lstStyle/>
    <a:p>
      <a:pPr>
        <a:defRPr sz="1800"/>
      </a:pPr>
      <a:endParaRPr lang="lv-LV"/>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a:t>Residence Permits Issued </a:t>
            </a:r>
          </a:p>
        </c:rich>
      </c:tx>
      <c:layout/>
    </c:title>
    <c:plotArea>
      <c:layout/>
      <c:lineChart>
        <c:grouping val="standard"/>
        <c:ser>
          <c:idx val="2"/>
          <c:order val="0"/>
          <c:tx>
            <c:strRef>
              <c:f>Sheet1!$A$4</c:f>
              <c:strCache>
                <c:ptCount val="1"/>
                <c:pt idx="0">
                  <c:v>Residence Permits Issued</c:v>
                </c:pt>
              </c:strCache>
            </c:strRef>
          </c:tx>
          <c:spPr>
            <a:ln w="76200">
              <a:solidFill>
                <a:srgbClr val="0070C0"/>
              </a:solidFill>
            </a:ln>
          </c:spPr>
          <c:marker>
            <c:symbol val="diamond"/>
            <c:size val="16"/>
            <c:spPr>
              <a:solidFill>
                <a:schemeClr val="accent6">
                  <a:lumMod val="75000"/>
                </a:schemeClr>
              </a:solidFill>
              <a:ln>
                <a:solidFill>
                  <a:srgbClr val="0070C0"/>
                </a:solidFill>
              </a:ln>
            </c:spPr>
          </c:marker>
          <c:dLbls>
            <c:txPr>
              <a:bodyPr/>
              <a:lstStyle/>
              <a:p>
                <a:pPr>
                  <a:defRPr sz="1200"/>
                </a:pPr>
                <a:endParaRPr lang="lv-LV"/>
              </a:p>
            </c:txPr>
            <c:dLblPos val="t"/>
            <c:showVal val="1"/>
          </c:dLbls>
          <c:cat>
            <c:strRef>
              <c:f>Sheet1!$B$1:$K$1</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Sheet1!$B$4:$K$4</c:f>
              <c:numCache>
                <c:formatCode>#,##0</c:formatCode>
                <c:ptCount val="10"/>
                <c:pt idx="0">
                  <c:v>17849</c:v>
                </c:pt>
                <c:pt idx="1">
                  <c:v>19584</c:v>
                </c:pt>
                <c:pt idx="2">
                  <c:v>19966</c:v>
                </c:pt>
                <c:pt idx="3">
                  <c:v>21181</c:v>
                </c:pt>
                <c:pt idx="4">
                  <c:v>19223</c:v>
                </c:pt>
                <c:pt idx="5">
                  <c:v>22667</c:v>
                </c:pt>
                <c:pt idx="6">
                  <c:v>23279</c:v>
                </c:pt>
                <c:pt idx="7">
                  <c:v>26023</c:v>
                </c:pt>
                <c:pt idx="8">
                  <c:v>32397</c:v>
                </c:pt>
                <c:pt idx="9">
                  <c:v>38608</c:v>
                </c:pt>
              </c:numCache>
            </c:numRef>
          </c:val>
          <c:smooth val="1"/>
        </c:ser>
        <c:marker val="1"/>
        <c:axId val="136846720"/>
        <c:axId val="136844800"/>
      </c:lineChart>
      <c:catAx>
        <c:axId val="136846720"/>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36844800"/>
        <c:crosses val="autoZero"/>
        <c:auto val="1"/>
        <c:lblAlgn val="ctr"/>
        <c:lblOffset val="100"/>
      </c:catAx>
      <c:valAx>
        <c:axId val="136844800"/>
        <c:scaling>
          <c:orientation val="minMax"/>
        </c:scaling>
        <c:delete val="1"/>
        <c:axPos val="l"/>
        <c:numFmt formatCode="#,##0" sourceLinked="1"/>
        <c:majorTickMark val="none"/>
        <c:tickLblPos val="none"/>
        <c:crossAx val="136846720"/>
        <c:crosses val="autoZero"/>
        <c:crossBetween val="between"/>
      </c:valAx>
    </c:plotArea>
    <c:legend>
      <c:legendPos val="b"/>
      <c:layout>
        <c:manualLayout>
          <c:xMode val="edge"/>
          <c:yMode val="edge"/>
          <c:x val="4.259726888622686E-3"/>
          <c:y val="0.92308176862507574"/>
          <c:w val="0.97775834783775828"/>
          <c:h val="6.1533615990308932E-2"/>
        </c:manualLayout>
      </c:layout>
      <c:txPr>
        <a:bodyPr/>
        <a:lstStyle/>
        <a:p>
          <a:pPr>
            <a:defRPr sz="1200"/>
          </a:pPr>
          <a:endParaRPr lang="lv-LV"/>
        </a:p>
      </c:txPr>
    </c:legend>
    <c:plotVisOnly val="1"/>
    <c:dispBlanksAs val="gap"/>
  </c:chart>
  <c:txPr>
    <a:bodyPr/>
    <a:lstStyle/>
    <a:p>
      <a:pPr>
        <a:defRPr sz="1800"/>
      </a:pPr>
      <a:endParaRPr lang="lv-LV"/>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a:t>First-time RPs Issued</a:t>
            </a:r>
          </a:p>
        </c:rich>
      </c:tx>
      <c:layout/>
    </c:title>
    <c:plotArea>
      <c:layout/>
      <c:barChart>
        <c:barDir val="col"/>
        <c:grouping val="clustered"/>
        <c:ser>
          <c:idx val="0"/>
          <c:order val="0"/>
          <c:tx>
            <c:strRef>
              <c:f>Sheet1!$A$2</c:f>
              <c:strCache>
                <c:ptCount val="1"/>
                <c:pt idx="0">
                  <c:v>First-time TRPs issued</c:v>
                </c:pt>
              </c:strCache>
            </c:strRef>
          </c:tx>
          <c:dLbls>
            <c:txPr>
              <a:bodyPr/>
              <a:lstStyle/>
              <a:p>
                <a:pPr>
                  <a:defRPr sz="1200"/>
                </a:pPr>
                <a:endParaRPr lang="lv-LV"/>
              </a:p>
            </c:txPr>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Sheet1!$B$2:$J$2</c:f>
              <c:numCache>
                <c:formatCode>#,##0</c:formatCode>
                <c:ptCount val="9"/>
                <c:pt idx="0">
                  <c:v>2928</c:v>
                </c:pt>
                <c:pt idx="1">
                  <c:v>4831</c:v>
                </c:pt>
                <c:pt idx="2">
                  <c:v>2116</c:v>
                </c:pt>
                <c:pt idx="3">
                  <c:v>2388</c:v>
                </c:pt>
                <c:pt idx="4">
                  <c:v>2495</c:v>
                </c:pt>
                <c:pt idx="5">
                  <c:v>4824</c:v>
                </c:pt>
                <c:pt idx="6">
                  <c:v>6365</c:v>
                </c:pt>
                <c:pt idx="7">
                  <c:v>7354</c:v>
                </c:pt>
                <c:pt idx="8">
                  <c:v>10504</c:v>
                </c:pt>
              </c:numCache>
            </c:numRef>
          </c:val>
        </c:ser>
        <c:ser>
          <c:idx val="1"/>
          <c:order val="1"/>
          <c:tx>
            <c:strRef>
              <c:f>Sheet1!$A$3</c:f>
              <c:strCache>
                <c:ptCount val="1"/>
                <c:pt idx="0">
                  <c:v>First-time PRPs issued</c:v>
                </c:pt>
              </c:strCache>
            </c:strRef>
          </c:tx>
          <c:spPr>
            <a:solidFill>
              <a:srgbClr val="F79646">
                <a:lumMod val="75000"/>
              </a:srgbClr>
            </a:solidFill>
          </c:spPr>
          <c:dLbls>
            <c:dLbl>
              <c:idx val="4"/>
              <c:layout>
                <c:manualLayout>
                  <c:x val="0"/>
                  <c:y val="-4.6153846153846163E-2"/>
                </c:manualLayout>
              </c:layout>
              <c:dLblPos val="ctr"/>
              <c:showVal val="1"/>
            </c:dLbl>
            <c:txPr>
              <a:bodyPr/>
              <a:lstStyle/>
              <a:p>
                <a:pPr>
                  <a:defRPr sz="1200"/>
                </a:pPr>
                <a:endParaRPr lang="lv-LV"/>
              </a:p>
            </c:txPr>
            <c:dLblPos val="ctr"/>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Sheet1!$B$3:$J$3</c:f>
              <c:numCache>
                <c:formatCode>#,##0</c:formatCode>
                <c:ptCount val="9"/>
                <c:pt idx="0">
                  <c:v>3238</c:v>
                </c:pt>
                <c:pt idx="1">
                  <c:v>2484</c:v>
                </c:pt>
                <c:pt idx="2">
                  <c:v>2116</c:v>
                </c:pt>
                <c:pt idx="3">
                  <c:v>2598</c:v>
                </c:pt>
                <c:pt idx="4">
                  <c:v>6123</c:v>
                </c:pt>
                <c:pt idx="5">
                  <c:v>3264</c:v>
                </c:pt>
                <c:pt idx="6">
                  <c:v>2948</c:v>
                </c:pt>
                <c:pt idx="7">
                  <c:v>3085</c:v>
                </c:pt>
                <c:pt idx="8">
                  <c:v>3077</c:v>
                </c:pt>
              </c:numCache>
            </c:numRef>
          </c:val>
        </c:ser>
        <c:gapWidth val="75"/>
        <c:overlap val="-25"/>
        <c:axId val="138020736"/>
        <c:axId val="139104640"/>
      </c:barChart>
      <c:catAx>
        <c:axId val="138020736"/>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39104640"/>
        <c:crosses val="autoZero"/>
        <c:auto val="1"/>
        <c:lblAlgn val="ctr"/>
        <c:lblOffset val="100"/>
      </c:catAx>
      <c:valAx>
        <c:axId val="139104640"/>
        <c:scaling>
          <c:orientation val="minMax"/>
        </c:scaling>
        <c:delete val="1"/>
        <c:axPos val="l"/>
        <c:numFmt formatCode="#,##0" sourceLinked="1"/>
        <c:majorTickMark val="none"/>
        <c:tickLblPos val="none"/>
        <c:crossAx val="138020736"/>
        <c:crosses val="autoZero"/>
        <c:crossBetween val="between"/>
      </c:valAx>
    </c:plotArea>
    <c:legend>
      <c:legendPos val="b"/>
      <c:layout/>
      <c:txPr>
        <a:bodyPr/>
        <a:lstStyle/>
        <a:p>
          <a:pPr>
            <a:defRPr sz="1200"/>
          </a:pPr>
          <a:endParaRPr lang="lv-LV"/>
        </a:p>
      </c:txPr>
    </c:legend>
    <c:plotVisOnly val="1"/>
  </c:chart>
  <c:txPr>
    <a:bodyPr/>
    <a:lstStyle/>
    <a:p>
      <a:pPr>
        <a:defRPr sz="1800"/>
      </a:pPr>
      <a:endParaRPr lang="lv-LV"/>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en-US" sz="2000" dirty="0"/>
              <a:t>Valid Residence Permits </a:t>
            </a:r>
            <a:r>
              <a:rPr lang="en-US" sz="1600" b="0" dirty="0" smtClean="0"/>
              <a:t>(</a:t>
            </a:r>
            <a:r>
              <a:rPr lang="lv-LV" sz="1600" b="0" dirty="0" err="1" smtClean="0"/>
              <a:t>as</a:t>
            </a:r>
            <a:r>
              <a:rPr lang="lv-LV" sz="1600" b="0" dirty="0" smtClean="0"/>
              <a:t> </a:t>
            </a:r>
            <a:r>
              <a:rPr lang="lv-LV" sz="1600" b="0" dirty="0" err="1" smtClean="0"/>
              <a:t>of</a:t>
            </a:r>
            <a:r>
              <a:rPr lang="lv-LV" sz="1600" b="0" dirty="0" smtClean="0"/>
              <a:t> 1</a:t>
            </a:r>
            <a:r>
              <a:rPr lang="lv-LV" sz="1600" b="0" baseline="30000" dirty="0" smtClean="0"/>
              <a:t>st</a:t>
            </a:r>
            <a:r>
              <a:rPr lang="lv-LV" sz="1600" b="0" dirty="0" smtClean="0"/>
              <a:t> </a:t>
            </a:r>
            <a:r>
              <a:rPr lang="lv-LV" sz="1600" b="0" dirty="0" err="1" smtClean="0"/>
              <a:t>of</a:t>
            </a:r>
            <a:r>
              <a:rPr lang="lv-LV" sz="1600" b="0" dirty="0" smtClean="0"/>
              <a:t> </a:t>
            </a:r>
            <a:r>
              <a:rPr lang="lv-LV" sz="1600" b="0" dirty="0" err="1" smtClean="0"/>
              <a:t>January</a:t>
            </a:r>
            <a:r>
              <a:rPr lang="en-US" sz="1600" b="0" dirty="0" smtClean="0"/>
              <a:t>)</a:t>
            </a:r>
            <a:endParaRPr lang="en-US" sz="2000" b="0" dirty="0"/>
          </a:p>
        </c:rich>
      </c:tx>
      <c:layout/>
    </c:title>
    <c:plotArea>
      <c:layout/>
      <c:lineChart>
        <c:grouping val="standard"/>
        <c:ser>
          <c:idx val="0"/>
          <c:order val="0"/>
          <c:tx>
            <c:strRef>
              <c:f>Sheet1!$A$2</c:f>
              <c:strCache>
                <c:ptCount val="1"/>
                <c:pt idx="0">
                  <c:v>Valid Residence Permits (01.01. annually)</c:v>
                </c:pt>
              </c:strCache>
            </c:strRef>
          </c:tx>
          <c:spPr>
            <a:ln w="76200"/>
          </c:spPr>
          <c:marker>
            <c:symbol val="diamond"/>
            <c:size val="13"/>
            <c:spPr>
              <a:solidFill>
                <a:srgbClr val="0070C0"/>
              </a:solidFill>
            </c:spPr>
          </c:marker>
          <c:dLbls>
            <c:txPr>
              <a:bodyPr/>
              <a:lstStyle/>
              <a:p>
                <a:pPr>
                  <a:defRPr sz="1400"/>
                </a:pPr>
                <a:endParaRPr lang="lv-LV"/>
              </a:p>
            </c:txPr>
            <c:dLblPos val="t"/>
            <c:showVal val="1"/>
          </c:dLbls>
          <c:cat>
            <c:strRef>
              <c:f>Sheet1!$B$1:$K$1</c:f>
              <c:strCache>
                <c:ptCount val="10"/>
                <c:pt idx="0">
                  <c:v>2006</c:v>
                </c:pt>
                <c:pt idx="1">
                  <c:v>2007</c:v>
                </c:pt>
                <c:pt idx="2">
                  <c:v>2008</c:v>
                </c:pt>
                <c:pt idx="3">
                  <c:v>2009</c:v>
                </c:pt>
                <c:pt idx="4">
                  <c:v>2010</c:v>
                </c:pt>
                <c:pt idx="5">
                  <c:v>2011</c:v>
                </c:pt>
                <c:pt idx="6">
                  <c:v>2012</c:v>
                </c:pt>
                <c:pt idx="7">
                  <c:v>2013</c:v>
                </c:pt>
                <c:pt idx="8">
                  <c:v>2014</c:v>
                </c:pt>
                <c:pt idx="9">
                  <c:v>2015</c:v>
                </c:pt>
              </c:strCache>
            </c:strRef>
          </c:cat>
          <c:val>
            <c:numRef>
              <c:f>Sheet1!$B$2:$K$2</c:f>
              <c:numCache>
                <c:formatCode>#,##0</c:formatCode>
                <c:ptCount val="10"/>
                <c:pt idx="0">
                  <c:v>37490</c:v>
                </c:pt>
                <c:pt idx="1">
                  <c:v>40476</c:v>
                </c:pt>
                <c:pt idx="2">
                  <c:v>45870</c:v>
                </c:pt>
                <c:pt idx="3">
                  <c:v>49069</c:v>
                </c:pt>
                <c:pt idx="4">
                  <c:v>50034</c:v>
                </c:pt>
                <c:pt idx="5">
                  <c:v>55611</c:v>
                </c:pt>
                <c:pt idx="6">
                  <c:v>60285</c:v>
                </c:pt>
                <c:pt idx="7">
                  <c:v>66238</c:v>
                </c:pt>
                <c:pt idx="8">
                  <c:v>71994</c:v>
                </c:pt>
                <c:pt idx="9">
                  <c:v>84273</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39536256"/>
        <c:axId val="139537792"/>
      </c:lineChart>
      <c:catAx>
        <c:axId val="139536256"/>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39537792"/>
        <c:crosses val="autoZero"/>
        <c:auto val="1"/>
        <c:lblAlgn val="ctr"/>
        <c:lblOffset val="100"/>
      </c:catAx>
      <c:valAx>
        <c:axId val="139537792"/>
        <c:scaling>
          <c:orientation val="minMax"/>
        </c:scaling>
        <c:delete val="1"/>
        <c:axPos val="l"/>
        <c:numFmt formatCode="#,##0" sourceLinked="1"/>
        <c:tickLblPos val="none"/>
        <c:crossAx val="139536256"/>
        <c:crosses val="autoZero"/>
        <c:crossBetween val="between"/>
      </c:valAx>
    </c:plotArea>
    <c:plotVisOnly val="1"/>
  </c:chart>
  <c:txPr>
    <a:bodyPr/>
    <a:lstStyle/>
    <a:p>
      <a:pPr>
        <a:defRPr sz="1800"/>
      </a:pPr>
      <a:endParaRPr lang="lv-LV"/>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en-US" sz="2000" dirty="0" smtClean="0"/>
              <a:t>Valid Residence Permits</a:t>
            </a:r>
            <a:endParaRPr lang="lv-LV" sz="2000" dirty="0" smtClean="0"/>
          </a:p>
          <a:p>
            <a:pPr>
              <a:defRPr sz="2000"/>
            </a:pPr>
            <a:r>
              <a:rPr lang="en-US" sz="1600" b="0" dirty="0" smtClean="0"/>
              <a:t>(</a:t>
            </a:r>
            <a:r>
              <a:rPr lang="lv-LV" sz="1600" b="0" dirty="0" err="1" smtClean="0"/>
              <a:t>as</a:t>
            </a:r>
            <a:r>
              <a:rPr lang="lv-LV" sz="1600" b="0" dirty="0" smtClean="0"/>
              <a:t> </a:t>
            </a:r>
            <a:r>
              <a:rPr lang="lv-LV" sz="1600" b="0" dirty="0" err="1" smtClean="0"/>
              <a:t>of</a:t>
            </a:r>
            <a:r>
              <a:rPr lang="lv-LV" sz="1600" b="0" dirty="0" smtClean="0"/>
              <a:t> 1</a:t>
            </a:r>
            <a:r>
              <a:rPr lang="lv-LV" sz="1600" b="0" baseline="30000" dirty="0" smtClean="0"/>
              <a:t>st</a:t>
            </a:r>
            <a:r>
              <a:rPr lang="lv-LV" sz="1600" b="0" dirty="0" smtClean="0"/>
              <a:t> </a:t>
            </a:r>
            <a:r>
              <a:rPr lang="lv-LV" sz="1600" b="0" dirty="0" err="1" smtClean="0"/>
              <a:t>of</a:t>
            </a:r>
            <a:r>
              <a:rPr lang="lv-LV" sz="1600" b="0" dirty="0" smtClean="0"/>
              <a:t> </a:t>
            </a:r>
            <a:r>
              <a:rPr lang="lv-LV" sz="1600" b="0" dirty="0" err="1" smtClean="0"/>
              <a:t>January</a:t>
            </a:r>
            <a:r>
              <a:rPr lang="en-US" sz="1600" b="0" dirty="0" smtClean="0"/>
              <a:t>)</a:t>
            </a:r>
            <a:endParaRPr lang="lv-LV" sz="1600" b="0" dirty="0"/>
          </a:p>
        </c:rich>
      </c:tx>
      <c:layout/>
    </c:title>
    <c:plotArea>
      <c:layout/>
      <c:barChart>
        <c:barDir val="col"/>
        <c:grouping val="clustered"/>
        <c:ser>
          <c:idx val="0"/>
          <c:order val="0"/>
          <c:tx>
            <c:strRef>
              <c:f>Sheet1!$A$2</c:f>
              <c:strCache>
                <c:ptCount val="1"/>
                <c:pt idx="0">
                  <c:v>valid Permanent RPs</c:v>
                </c:pt>
              </c:strCache>
            </c:strRef>
          </c:tx>
          <c:dLbls>
            <c:txPr>
              <a:bodyPr/>
              <a:lstStyle/>
              <a:p>
                <a:pPr>
                  <a:defRPr sz="1200"/>
                </a:pPr>
                <a:endParaRPr lang="lv-LV"/>
              </a:p>
            </c:txPr>
            <c:showVal val="1"/>
          </c:dLbls>
          <c:cat>
            <c:strRef>
              <c:f>Sheet1!$B$1:$K$1</c:f>
              <c:strCache>
                <c:ptCount val="10"/>
                <c:pt idx="0">
                  <c:v>2006</c:v>
                </c:pt>
                <c:pt idx="1">
                  <c:v>2007</c:v>
                </c:pt>
                <c:pt idx="2">
                  <c:v>2008</c:v>
                </c:pt>
                <c:pt idx="3">
                  <c:v>2009</c:v>
                </c:pt>
                <c:pt idx="4">
                  <c:v>2010</c:v>
                </c:pt>
                <c:pt idx="5">
                  <c:v>2011</c:v>
                </c:pt>
                <c:pt idx="6">
                  <c:v>2012</c:v>
                </c:pt>
                <c:pt idx="7">
                  <c:v>2013</c:v>
                </c:pt>
                <c:pt idx="8">
                  <c:v>2014</c:v>
                </c:pt>
                <c:pt idx="9">
                  <c:v>2015</c:v>
                </c:pt>
              </c:strCache>
            </c:strRef>
          </c:cat>
          <c:val>
            <c:numRef>
              <c:f>Sheet1!$B$2:$K$2</c:f>
              <c:numCache>
                <c:formatCode>#,##0</c:formatCode>
                <c:ptCount val="10"/>
                <c:pt idx="0">
                  <c:v>29487</c:v>
                </c:pt>
                <c:pt idx="1">
                  <c:v>30820</c:v>
                </c:pt>
                <c:pt idx="2">
                  <c:v>33055</c:v>
                </c:pt>
                <c:pt idx="3">
                  <c:v>34354</c:v>
                </c:pt>
                <c:pt idx="4">
                  <c:v>36249</c:v>
                </c:pt>
                <c:pt idx="5">
                  <c:v>42054</c:v>
                </c:pt>
                <c:pt idx="6">
                  <c:v>44328</c:v>
                </c:pt>
                <c:pt idx="7">
                  <c:v>46308</c:v>
                </c:pt>
                <c:pt idx="8">
                  <c:v>48137</c:v>
                </c:pt>
                <c:pt idx="9">
                  <c:v>51029</c:v>
                </c:pt>
              </c:numCache>
            </c:numRef>
          </c:val>
        </c:ser>
        <c:ser>
          <c:idx val="1"/>
          <c:order val="1"/>
          <c:tx>
            <c:strRef>
              <c:f>Sheet1!$A$3</c:f>
              <c:strCache>
                <c:ptCount val="1"/>
                <c:pt idx="0">
                  <c:v>valid Temporary RPs</c:v>
                </c:pt>
              </c:strCache>
            </c:strRef>
          </c:tx>
          <c:spPr>
            <a:solidFill>
              <a:schemeClr val="accent6">
                <a:lumMod val="75000"/>
              </a:schemeClr>
            </a:solidFill>
          </c:spPr>
          <c:dLbls>
            <c:txPr>
              <a:bodyPr/>
              <a:lstStyle/>
              <a:p>
                <a:pPr>
                  <a:defRPr sz="1200"/>
                </a:pPr>
                <a:endParaRPr lang="lv-LV"/>
              </a:p>
            </c:txPr>
            <c:showVal val="1"/>
          </c:dLbls>
          <c:cat>
            <c:strRef>
              <c:f>Sheet1!$B$1:$K$1</c:f>
              <c:strCache>
                <c:ptCount val="10"/>
                <c:pt idx="0">
                  <c:v>2006</c:v>
                </c:pt>
                <c:pt idx="1">
                  <c:v>2007</c:v>
                </c:pt>
                <c:pt idx="2">
                  <c:v>2008</c:v>
                </c:pt>
                <c:pt idx="3">
                  <c:v>2009</c:v>
                </c:pt>
                <c:pt idx="4">
                  <c:v>2010</c:v>
                </c:pt>
                <c:pt idx="5">
                  <c:v>2011</c:v>
                </c:pt>
                <c:pt idx="6">
                  <c:v>2012</c:v>
                </c:pt>
                <c:pt idx="7">
                  <c:v>2013</c:v>
                </c:pt>
                <c:pt idx="8">
                  <c:v>2014</c:v>
                </c:pt>
                <c:pt idx="9">
                  <c:v>2015</c:v>
                </c:pt>
              </c:strCache>
            </c:strRef>
          </c:cat>
          <c:val>
            <c:numRef>
              <c:f>Sheet1!$B$3:$K$3</c:f>
              <c:numCache>
                <c:formatCode>#,##0</c:formatCode>
                <c:ptCount val="10"/>
                <c:pt idx="0">
                  <c:v>8003</c:v>
                </c:pt>
                <c:pt idx="1">
                  <c:v>9656</c:v>
                </c:pt>
                <c:pt idx="2">
                  <c:v>12815</c:v>
                </c:pt>
                <c:pt idx="3">
                  <c:v>14715</c:v>
                </c:pt>
                <c:pt idx="4">
                  <c:v>13785</c:v>
                </c:pt>
                <c:pt idx="5">
                  <c:v>13557</c:v>
                </c:pt>
                <c:pt idx="6">
                  <c:v>15957</c:v>
                </c:pt>
                <c:pt idx="7">
                  <c:v>19930</c:v>
                </c:pt>
                <c:pt idx="8">
                  <c:v>23857</c:v>
                </c:pt>
                <c:pt idx="9">
                  <c:v>33224</c:v>
                </c:pt>
              </c:numCache>
            </c:numRef>
          </c:val>
        </c:ser>
        <c:gapWidth val="75"/>
        <c:overlap val="-25"/>
        <c:axId val="139838592"/>
        <c:axId val="139840128"/>
      </c:barChart>
      <c:catAx>
        <c:axId val="139838592"/>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39840128"/>
        <c:crosses val="autoZero"/>
        <c:auto val="1"/>
        <c:lblAlgn val="ctr"/>
        <c:lblOffset val="100"/>
      </c:catAx>
      <c:valAx>
        <c:axId val="139840128"/>
        <c:scaling>
          <c:orientation val="minMax"/>
        </c:scaling>
        <c:delete val="1"/>
        <c:axPos val="l"/>
        <c:numFmt formatCode="#,##0" sourceLinked="1"/>
        <c:majorTickMark val="none"/>
        <c:tickLblPos val="none"/>
        <c:crossAx val="139838592"/>
        <c:crosses val="autoZero"/>
        <c:crossBetween val="between"/>
      </c:valAx>
    </c:plotArea>
    <c:legend>
      <c:legendPos val="b"/>
      <c:layout/>
      <c:txPr>
        <a:bodyPr/>
        <a:lstStyle/>
        <a:p>
          <a:pPr>
            <a:defRPr sz="1200"/>
          </a:pPr>
          <a:endParaRPr lang="lv-LV"/>
        </a:p>
      </c:txPr>
    </c:legend>
    <c:plotVisOnly val="1"/>
  </c:chart>
  <c:txPr>
    <a:bodyPr/>
    <a:lstStyle/>
    <a:p>
      <a:pPr>
        <a:defRPr sz="1800"/>
      </a:pPr>
      <a:endParaRPr lang="lv-LV"/>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2000" b="1" i="0" u="none" strike="noStrike" kern="1200" baseline="0">
                <a:solidFill>
                  <a:prstClr val="black"/>
                </a:solidFill>
                <a:latin typeface="+mn-lt"/>
                <a:ea typeface="+mn-ea"/>
                <a:cs typeface="+mn-cs"/>
              </a:defRPr>
            </a:pPr>
            <a:r>
              <a:rPr lang="lv-LV" sz="2000" dirty="0" smtClean="0"/>
              <a:t>First-</a:t>
            </a:r>
            <a:r>
              <a:rPr lang="lv-LV" sz="2000" dirty="0" err="1" smtClean="0"/>
              <a:t>time</a:t>
            </a:r>
            <a:r>
              <a:rPr lang="lv-LV" sz="2000" dirty="0" smtClean="0"/>
              <a:t> TRP </a:t>
            </a:r>
            <a:r>
              <a:rPr lang="lv-LV" sz="2000" dirty="0" err="1" smtClean="0"/>
              <a:t>Issued</a:t>
            </a:r>
            <a:r>
              <a:rPr lang="lv-LV" sz="2000" dirty="0" smtClean="0"/>
              <a:t>  </a:t>
            </a:r>
            <a:endParaRPr lang="lv-LV" sz="2000" dirty="0"/>
          </a:p>
        </c:rich>
      </c:tx>
      <c:layout/>
    </c:title>
    <c:plotArea>
      <c:layout>
        <c:manualLayout>
          <c:layoutTarget val="inner"/>
          <c:xMode val="edge"/>
          <c:yMode val="edge"/>
          <c:x val="1.697530864197554E-2"/>
          <c:y val="0.10784797663736667"/>
          <c:w val="0.96604938271604934"/>
          <c:h val="0.59394366817497268"/>
        </c:manualLayout>
      </c:layout>
      <c:barChart>
        <c:barDir val="col"/>
        <c:grouping val="clustered"/>
        <c:varyColors val="1"/>
        <c:ser>
          <c:idx val="0"/>
          <c:order val="0"/>
          <c:tx>
            <c:strRef>
              <c:f>Sheet1!$A$2</c:f>
              <c:strCache>
                <c:ptCount val="1"/>
                <c:pt idx="0">
                  <c:v>in total</c:v>
                </c:pt>
              </c:strCache>
            </c:strRef>
          </c:tx>
          <c:dLbls>
            <c:txPr>
              <a:bodyPr rot="0" vert="horz"/>
              <a:lstStyle/>
              <a:p>
                <a:pPr>
                  <a:defRPr sz="1200"/>
                </a:pPr>
                <a:endParaRPr lang="lv-LV"/>
              </a:p>
            </c:txPr>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Sheet1!$B$2:$J$2</c:f>
              <c:numCache>
                <c:formatCode>#,##0</c:formatCode>
                <c:ptCount val="9"/>
                <c:pt idx="0">
                  <c:v>2928</c:v>
                </c:pt>
                <c:pt idx="1">
                  <c:v>4831</c:v>
                </c:pt>
                <c:pt idx="2">
                  <c:v>4609</c:v>
                </c:pt>
                <c:pt idx="3">
                  <c:v>2388</c:v>
                </c:pt>
                <c:pt idx="4">
                  <c:v>2495</c:v>
                </c:pt>
                <c:pt idx="5">
                  <c:v>4824</c:v>
                </c:pt>
                <c:pt idx="6">
                  <c:v>6324</c:v>
                </c:pt>
                <c:pt idx="7">
                  <c:v>7354</c:v>
                </c:pt>
                <c:pt idx="8">
                  <c:v>10504</c:v>
                </c:pt>
              </c:numCache>
            </c:numRef>
          </c:val>
        </c:ser>
        <c:gapWidth val="75"/>
        <c:overlap val="-15"/>
        <c:axId val="136880128"/>
        <c:axId val="112737280"/>
      </c:barChart>
      <c:catAx>
        <c:axId val="136880128"/>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12737280"/>
        <c:crosses val="autoZero"/>
        <c:auto val="1"/>
        <c:lblAlgn val="ctr"/>
        <c:lblOffset val="100"/>
      </c:catAx>
      <c:valAx>
        <c:axId val="112737280"/>
        <c:scaling>
          <c:orientation val="minMax"/>
        </c:scaling>
        <c:delete val="1"/>
        <c:axPos val="l"/>
        <c:numFmt formatCode="#,##0" sourceLinked="1"/>
        <c:majorTickMark val="none"/>
        <c:tickLblPos val="none"/>
        <c:crossAx val="136880128"/>
        <c:crosses val="autoZero"/>
        <c:crossBetween val="between"/>
      </c:valAx>
    </c:plotArea>
    <c:legend>
      <c:legendPos val="b"/>
      <c:layout/>
      <c:txPr>
        <a:bodyPr/>
        <a:lstStyle/>
        <a:p>
          <a:pPr>
            <a:defRPr sz="1200"/>
          </a:pPr>
          <a:endParaRPr lang="lv-LV"/>
        </a:p>
      </c:txPr>
    </c:legend>
    <c:plotVisOnly val="1"/>
  </c:chart>
  <c:txPr>
    <a:bodyPr/>
    <a:lstStyle/>
    <a:p>
      <a:pPr>
        <a:defRPr sz="1800"/>
      </a:pPr>
      <a:endParaRPr lang="lv-LV"/>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2000" b="1" i="0" u="none" strike="noStrike" kern="1200" baseline="0">
                <a:solidFill>
                  <a:prstClr val="black"/>
                </a:solidFill>
                <a:latin typeface="+mn-lt"/>
                <a:ea typeface="+mn-ea"/>
                <a:cs typeface="+mn-cs"/>
              </a:defRPr>
            </a:pPr>
            <a:r>
              <a:rPr lang="lv-LV" sz="2000" dirty="0" smtClean="0"/>
              <a:t>R</a:t>
            </a:r>
            <a:r>
              <a:rPr lang="en-US" sz="2000" dirty="0" err="1" smtClean="0"/>
              <a:t>easons</a:t>
            </a:r>
            <a:r>
              <a:rPr lang="en-US" sz="2000" dirty="0" smtClean="0"/>
              <a:t> for </a:t>
            </a:r>
            <a:r>
              <a:rPr lang="lv-LV" sz="2000" dirty="0" smtClean="0"/>
              <a:t>I</a:t>
            </a:r>
            <a:r>
              <a:rPr lang="en-US" sz="2000" dirty="0" err="1" smtClean="0"/>
              <a:t>ss</a:t>
            </a:r>
            <a:r>
              <a:rPr lang="lv-LV" sz="2000" dirty="0" err="1" smtClean="0"/>
              <a:t>ue</a:t>
            </a:r>
            <a:r>
              <a:rPr lang="lv-LV" sz="2000" dirty="0" smtClean="0"/>
              <a:t> </a:t>
            </a:r>
            <a:r>
              <a:rPr lang="lv-LV" sz="2000" dirty="0" err="1" smtClean="0"/>
              <a:t>of</a:t>
            </a:r>
            <a:r>
              <a:rPr lang="lv-LV" sz="2000" dirty="0" smtClean="0"/>
              <a:t> </a:t>
            </a:r>
            <a:r>
              <a:rPr lang="lv-LV" sz="2000" dirty="0" err="1" smtClean="0"/>
              <a:t>the</a:t>
            </a:r>
            <a:r>
              <a:rPr lang="lv-LV" sz="2000" dirty="0" smtClean="0"/>
              <a:t> First-</a:t>
            </a:r>
            <a:r>
              <a:rPr lang="lv-LV" sz="2000" dirty="0" err="1" smtClean="0"/>
              <a:t>time</a:t>
            </a:r>
            <a:r>
              <a:rPr lang="lv-LV" sz="2000" dirty="0" smtClean="0"/>
              <a:t> TRP  </a:t>
            </a:r>
            <a:endParaRPr lang="lv-LV" sz="2000" dirty="0"/>
          </a:p>
        </c:rich>
      </c:tx>
      <c:layout/>
    </c:title>
    <c:plotArea>
      <c:layout>
        <c:manualLayout>
          <c:layoutTarget val="inner"/>
          <c:xMode val="edge"/>
          <c:yMode val="edge"/>
          <c:x val="1.6975308641975547E-2"/>
          <c:y val="0.10784797663736662"/>
          <c:w val="0.96604938271604934"/>
          <c:h val="0.59394366817497268"/>
        </c:manualLayout>
      </c:layout>
      <c:barChart>
        <c:barDir val="col"/>
        <c:grouping val="clustered"/>
        <c:ser>
          <c:idx val="0"/>
          <c:order val="0"/>
          <c:tx>
            <c:strRef>
              <c:f>Sheet1!$A$2</c:f>
              <c:strCache>
                <c:ptCount val="1"/>
                <c:pt idx="0">
                  <c:v>employment</c:v>
                </c:pt>
              </c:strCache>
            </c:strRef>
          </c:tx>
          <c:dLbls>
            <c:txPr>
              <a:bodyPr rot="-5400000" vert="horz"/>
              <a:lstStyle/>
              <a:p>
                <a:pPr>
                  <a:defRPr sz="1200"/>
                </a:pPr>
                <a:endParaRPr lang="lv-LV"/>
              </a:p>
            </c:txPr>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Sheet1!$B$2:$J$2</c:f>
              <c:numCache>
                <c:formatCode>#,##0</c:formatCode>
                <c:ptCount val="9"/>
                <c:pt idx="0">
                  <c:v>1377</c:v>
                </c:pt>
                <c:pt idx="1">
                  <c:v>3048</c:v>
                </c:pt>
                <c:pt idx="2">
                  <c:v>2836</c:v>
                </c:pt>
                <c:pt idx="3">
                  <c:v>1028</c:v>
                </c:pt>
                <c:pt idx="4">
                  <c:v>854</c:v>
                </c:pt>
                <c:pt idx="5">
                  <c:v>1243</c:v>
                </c:pt>
                <c:pt idx="6">
                  <c:v>1395</c:v>
                </c:pt>
                <c:pt idx="7">
                  <c:v>1392</c:v>
                </c:pt>
                <c:pt idx="8">
                  <c:v>1807</c:v>
                </c:pt>
              </c:numCache>
            </c:numRef>
          </c:val>
        </c:ser>
        <c:ser>
          <c:idx val="1"/>
          <c:order val="1"/>
          <c:tx>
            <c:strRef>
              <c:f>Sheet1!$A$3</c:f>
              <c:strCache>
                <c:ptCount val="1"/>
                <c:pt idx="0">
                  <c:v>family reunification</c:v>
                </c:pt>
              </c:strCache>
            </c:strRef>
          </c:tx>
          <c:dLbls>
            <c:txPr>
              <a:bodyPr rot="-5400000" vert="horz"/>
              <a:lstStyle/>
              <a:p>
                <a:pPr>
                  <a:defRPr sz="1200"/>
                </a:pPr>
                <a:endParaRPr lang="lv-LV"/>
              </a:p>
            </c:txPr>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Sheet1!$B$3:$J$3</c:f>
              <c:numCache>
                <c:formatCode>#,##0</c:formatCode>
                <c:ptCount val="9"/>
                <c:pt idx="0">
                  <c:v>739</c:v>
                </c:pt>
                <c:pt idx="1">
                  <c:v>887</c:v>
                </c:pt>
                <c:pt idx="2">
                  <c:v>808</c:v>
                </c:pt>
                <c:pt idx="3">
                  <c:v>520</c:v>
                </c:pt>
                <c:pt idx="4">
                  <c:v>511</c:v>
                </c:pt>
                <c:pt idx="5">
                  <c:v>608</c:v>
                </c:pt>
                <c:pt idx="6">
                  <c:v>669</c:v>
                </c:pt>
                <c:pt idx="7">
                  <c:v>662</c:v>
                </c:pt>
                <c:pt idx="8">
                  <c:v>913</c:v>
                </c:pt>
              </c:numCache>
            </c:numRef>
          </c:val>
        </c:ser>
        <c:ser>
          <c:idx val="2"/>
          <c:order val="2"/>
          <c:tx>
            <c:strRef>
              <c:f>Sheet1!$A$4</c:f>
              <c:strCache>
                <c:ptCount val="1"/>
                <c:pt idx="0">
                  <c:v>full- time studies</c:v>
                </c:pt>
              </c:strCache>
            </c:strRef>
          </c:tx>
          <c:dLbls>
            <c:txPr>
              <a:bodyPr rot="-5400000" vert="horz"/>
              <a:lstStyle/>
              <a:p>
                <a:pPr>
                  <a:defRPr sz="1100"/>
                </a:pPr>
                <a:endParaRPr lang="lv-LV"/>
              </a:p>
            </c:txPr>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Sheet1!$B$4:$J$4</c:f>
              <c:numCache>
                <c:formatCode>#,##0</c:formatCode>
                <c:ptCount val="9"/>
                <c:pt idx="0">
                  <c:v>414</c:v>
                </c:pt>
                <c:pt idx="1">
                  <c:v>460</c:v>
                </c:pt>
                <c:pt idx="2">
                  <c:v>529</c:v>
                </c:pt>
                <c:pt idx="3">
                  <c:v>472</c:v>
                </c:pt>
                <c:pt idx="4">
                  <c:v>534</c:v>
                </c:pt>
                <c:pt idx="5">
                  <c:v>771</c:v>
                </c:pt>
                <c:pt idx="6">
                  <c:v>1156</c:v>
                </c:pt>
                <c:pt idx="7">
                  <c:v>1300</c:v>
                </c:pt>
                <c:pt idx="8">
                  <c:v>1485</c:v>
                </c:pt>
              </c:numCache>
            </c:numRef>
          </c:val>
        </c:ser>
        <c:ser>
          <c:idx val="3"/>
          <c:order val="3"/>
          <c:tx>
            <c:strRef>
              <c:f>Sheet1!$A$5</c:f>
              <c:strCache>
                <c:ptCount val="1"/>
                <c:pt idx="0">
                  <c:v>investment</c:v>
                </c:pt>
              </c:strCache>
            </c:strRef>
          </c:tx>
          <c:spPr>
            <a:solidFill>
              <a:srgbClr val="002060"/>
            </a:solidFill>
          </c:spPr>
          <c:dLbls>
            <c:txPr>
              <a:bodyPr rot="-5400000" vert="horz"/>
              <a:lstStyle/>
              <a:p>
                <a:pPr>
                  <a:defRPr sz="1200"/>
                </a:pPr>
                <a:endParaRPr lang="lv-LV"/>
              </a:p>
            </c:txPr>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Sheet1!$B$5:$J$5</c:f>
              <c:numCache>
                <c:formatCode>General</c:formatCode>
                <c:ptCount val="9"/>
                <c:pt idx="4" formatCode="#,##0">
                  <c:v>155</c:v>
                </c:pt>
                <c:pt idx="5" formatCode="#,##0">
                  <c:v>1674</c:v>
                </c:pt>
                <c:pt idx="6" formatCode="#,##0">
                  <c:v>2575</c:v>
                </c:pt>
                <c:pt idx="7" formatCode="#,##0">
                  <c:v>3410</c:v>
                </c:pt>
                <c:pt idx="8" formatCode="#,##0">
                  <c:v>5603</c:v>
                </c:pt>
              </c:numCache>
            </c:numRef>
          </c:val>
        </c:ser>
        <c:ser>
          <c:idx val="4"/>
          <c:order val="4"/>
          <c:tx>
            <c:strRef>
              <c:f>Sheet1!$A$6</c:f>
              <c:strCache>
                <c:ptCount val="1"/>
                <c:pt idx="0">
                  <c:v>other</c:v>
                </c:pt>
              </c:strCache>
            </c:strRef>
          </c:tx>
          <c:dLbls>
            <c:txPr>
              <a:bodyPr rot="-5400000" vert="horz"/>
              <a:lstStyle/>
              <a:p>
                <a:pPr>
                  <a:defRPr sz="1200"/>
                </a:pPr>
                <a:endParaRPr lang="lv-LV"/>
              </a:p>
            </c:txPr>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Sheet1!$B$6:$J$6</c:f>
              <c:numCache>
                <c:formatCode>#,##0</c:formatCode>
                <c:ptCount val="9"/>
                <c:pt idx="0">
                  <c:v>398</c:v>
                </c:pt>
                <c:pt idx="1">
                  <c:v>436</c:v>
                </c:pt>
                <c:pt idx="2">
                  <c:v>436</c:v>
                </c:pt>
                <c:pt idx="3">
                  <c:v>368</c:v>
                </c:pt>
                <c:pt idx="4">
                  <c:v>441</c:v>
                </c:pt>
                <c:pt idx="5">
                  <c:v>528</c:v>
                </c:pt>
                <c:pt idx="6">
                  <c:v>529</c:v>
                </c:pt>
                <c:pt idx="7">
                  <c:v>590</c:v>
                </c:pt>
                <c:pt idx="8">
                  <c:v>696</c:v>
                </c:pt>
              </c:numCache>
            </c:numRef>
          </c:val>
        </c:ser>
        <c:gapWidth val="75"/>
        <c:overlap val="-15"/>
        <c:axId val="139714944"/>
        <c:axId val="139716480"/>
      </c:barChart>
      <c:catAx>
        <c:axId val="139714944"/>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39716480"/>
        <c:crosses val="autoZero"/>
        <c:auto val="1"/>
        <c:lblAlgn val="ctr"/>
        <c:lblOffset val="100"/>
      </c:catAx>
      <c:valAx>
        <c:axId val="139716480"/>
        <c:scaling>
          <c:orientation val="minMax"/>
        </c:scaling>
        <c:delete val="1"/>
        <c:axPos val="l"/>
        <c:numFmt formatCode="#,##0" sourceLinked="1"/>
        <c:majorTickMark val="none"/>
        <c:tickLblPos val="none"/>
        <c:crossAx val="139714944"/>
        <c:crosses val="autoZero"/>
        <c:crossBetween val="between"/>
      </c:valAx>
    </c:plotArea>
    <c:legend>
      <c:legendPos val="b"/>
      <c:layout>
        <c:manualLayout>
          <c:xMode val="edge"/>
          <c:yMode val="edge"/>
          <c:x val="5.2101459631710915E-2"/>
          <c:y val="0.79423167816247164"/>
          <c:w val="0.91554276957891356"/>
          <c:h val="4.9490777522103832E-2"/>
        </c:manualLayout>
      </c:layout>
      <c:txPr>
        <a:bodyPr/>
        <a:lstStyle/>
        <a:p>
          <a:pPr>
            <a:defRPr sz="1200"/>
          </a:pPr>
          <a:endParaRPr lang="lv-LV"/>
        </a:p>
      </c:txPr>
    </c:legend>
    <c:plotVisOnly val="1"/>
  </c:chart>
  <c:txPr>
    <a:bodyPr/>
    <a:lstStyle/>
    <a:p>
      <a:pPr>
        <a:defRPr sz="1800"/>
      </a:pPr>
      <a:endParaRPr lang="lv-LV"/>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2000" b="1" i="0" u="none" strike="noStrike" kern="1200" baseline="0">
                <a:solidFill>
                  <a:prstClr val="black"/>
                </a:solidFill>
                <a:latin typeface="+mn-lt"/>
                <a:ea typeface="+mn-ea"/>
                <a:cs typeface="+mn-cs"/>
              </a:defRPr>
            </a:pPr>
            <a:r>
              <a:rPr lang="lv-LV" sz="2000" dirty="0" smtClean="0"/>
              <a:t>R</a:t>
            </a:r>
            <a:r>
              <a:rPr lang="en-US" sz="2000" dirty="0" err="1" smtClean="0"/>
              <a:t>easons</a:t>
            </a:r>
            <a:r>
              <a:rPr lang="en-US" sz="2000" dirty="0" smtClean="0"/>
              <a:t> for </a:t>
            </a:r>
            <a:r>
              <a:rPr lang="lv-LV" sz="2000" dirty="0" smtClean="0"/>
              <a:t>I</a:t>
            </a:r>
            <a:r>
              <a:rPr lang="en-US" sz="2000" dirty="0" err="1" smtClean="0"/>
              <a:t>ssu</a:t>
            </a:r>
            <a:r>
              <a:rPr lang="lv-LV" sz="2000" dirty="0" err="1" smtClean="0"/>
              <a:t>ing</a:t>
            </a:r>
            <a:r>
              <a:rPr lang="lv-LV" sz="2000" dirty="0" smtClean="0"/>
              <a:t> </a:t>
            </a:r>
            <a:r>
              <a:rPr lang="lv-LV" sz="2000" dirty="0" err="1" smtClean="0"/>
              <a:t>of</a:t>
            </a:r>
            <a:r>
              <a:rPr lang="lv-LV" sz="2000" dirty="0" smtClean="0"/>
              <a:t> </a:t>
            </a:r>
            <a:r>
              <a:rPr lang="lv-LV" sz="2000" dirty="0" err="1" smtClean="0"/>
              <a:t>the</a:t>
            </a:r>
            <a:r>
              <a:rPr lang="lv-LV" sz="2000" dirty="0" smtClean="0"/>
              <a:t> First-</a:t>
            </a:r>
            <a:r>
              <a:rPr lang="lv-LV" sz="2000" dirty="0" err="1" smtClean="0"/>
              <a:t>time</a:t>
            </a:r>
            <a:r>
              <a:rPr lang="lv-LV" sz="2000" dirty="0" smtClean="0"/>
              <a:t> TRP (</a:t>
            </a:r>
            <a:r>
              <a:rPr lang="lv-LV" sz="2000" dirty="0" err="1" smtClean="0"/>
              <a:t>Investment</a:t>
            </a:r>
            <a:r>
              <a:rPr lang="lv-LV" sz="2000" dirty="0" smtClean="0"/>
              <a:t>) </a:t>
            </a:r>
            <a:endParaRPr lang="lv-LV" sz="2000" dirty="0"/>
          </a:p>
        </c:rich>
      </c:tx>
      <c:layout>
        <c:manualLayout>
          <c:xMode val="edge"/>
          <c:yMode val="edge"/>
          <c:x val="0.15888728366588709"/>
          <c:y val="9.0030668711791745E-2"/>
        </c:manualLayout>
      </c:layout>
    </c:title>
    <c:plotArea>
      <c:layout>
        <c:manualLayout>
          <c:layoutTarget val="inner"/>
          <c:xMode val="edge"/>
          <c:yMode val="edge"/>
          <c:x val="1.6975308641975547E-2"/>
          <c:y val="0.10784797663736662"/>
          <c:w val="0.96604938271604934"/>
          <c:h val="0.59394366817497268"/>
        </c:manualLayout>
      </c:layout>
      <c:barChart>
        <c:barDir val="col"/>
        <c:grouping val="clustered"/>
        <c:ser>
          <c:idx val="0"/>
          <c:order val="0"/>
          <c:tx>
            <c:strRef>
              <c:f>Sheet1!$A$2</c:f>
              <c:strCache>
                <c:ptCount val="1"/>
                <c:pt idx="0">
                  <c:v>contribution in equity capital of the capital company</c:v>
                </c:pt>
              </c:strCache>
            </c:strRef>
          </c:tx>
          <c:dLbls>
            <c:txPr>
              <a:bodyPr rot="0" vert="horz"/>
              <a:lstStyle/>
              <a:p>
                <a:pPr>
                  <a:defRPr sz="1200"/>
                </a:pPr>
                <a:endParaRPr lang="lv-LV"/>
              </a:p>
            </c:txPr>
            <c:showVal val="1"/>
          </c:dLbls>
          <c:cat>
            <c:strRef>
              <c:f>Sheet1!$B$1:$F$1</c:f>
              <c:strCache>
                <c:ptCount val="5"/>
                <c:pt idx="0">
                  <c:v>2010</c:v>
                </c:pt>
                <c:pt idx="1">
                  <c:v>2011</c:v>
                </c:pt>
                <c:pt idx="2">
                  <c:v>2012</c:v>
                </c:pt>
                <c:pt idx="3">
                  <c:v>2013</c:v>
                </c:pt>
                <c:pt idx="4">
                  <c:v>2014</c:v>
                </c:pt>
              </c:strCache>
            </c:strRef>
          </c:cat>
          <c:val>
            <c:numRef>
              <c:f>Sheet1!$B$2:$F$2</c:f>
              <c:numCache>
                <c:formatCode>#,##0</c:formatCode>
                <c:ptCount val="5"/>
                <c:pt idx="0">
                  <c:v>11</c:v>
                </c:pt>
                <c:pt idx="1">
                  <c:v>89</c:v>
                </c:pt>
                <c:pt idx="2">
                  <c:v>198</c:v>
                </c:pt>
                <c:pt idx="3">
                  <c:v>428</c:v>
                </c:pt>
                <c:pt idx="4">
                  <c:v>355</c:v>
                </c:pt>
              </c:numCache>
            </c:numRef>
          </c:val>
        </c:ser>
        <c:ser>
          <c:idx val="1"/>
          <c:order val="1"/>
          <c:tx>
            <c:strRef>
              <c:f>Sheet1!$A$3</c:f>
              <c:strCache>
                <c:ptCount val="1"/>
                <c:pt idx="0">
                  <c:v>immovable property purchased</c:v>
                </c:pt>
              </c:strCache>
            </c:strRef>
          </c:tx>
          <c:spPr>
            <a:solidFill>
              <a:schemeClr val="tx2">
                <a:lumMod val="60000"/>
                <a:lumOff val="40000"/>
              </a:schemeClr>
            </a:solidFill>
          </c:spPr>
          <c:dLbls>
            <c:txPr>
              <a:bodyPr rot="0" vert="horz"/>
              <a:lstStyle/>
              <a:p>
                <a:pPr>
                  <a:defRPr sz="1200"/>
                </a:pPr>
                <a:endParaRPr lang="lv-LV"/>
              </a:p>
            </c:txPr>
            <c:showVal val="1"/>
          </c:dLbls>
          <c:cat>
            <c:strRef>
              <c:f>Sheet1!$B$1:$F$1</c:f>
              <c:strCache>
                <c:ptCount val="5"/>
                <c:pt idx="0">
                  <c:v>2010</c:v>
                </c:pt>
                <c:pt idx="1">
                  <c:v>2011</c:v>
                </c:pt>
                <c:pt idx="2">
                  <c:v>2012</c:v>
                </c:pt>
                <c:pt idx="3">
                  <c:v>2013</c:v>
                </c:pt>
                <c:pt idx="4">
                  <c:v>2014</c:v>
                </c:pt>
              </c:strCache>
            </c:strRef>
          </c:cat>
          <c:val>
            <c:numRef>
              <c:f>Sheet1!$B$3:$F$3</c:f>
              <c:numCache>
                <c:formatCode>#,##0</c:formatCode>
                <c:ptCount val="5"/>
                <c:pt idx="0">
                  <c:v>96</c:v>
                </c:pt>
                <c:pt idx="1">
                  <c:v>1263</c:v>
                </c:pt>
                <c:pt idx="2">
                  <c:v>2189</c:v>
                </c:pt>
                <c:pt idx="3">
                  <c:v>2751</c:v>
                </c:pt>
                <c:pt idx="4">
                  <c:v>4982</c:v>
                </c:pt>
              </c:numCache>
            </c:numRef>
          </c:val>
        </c:ser>
        <c:ser>
          <c:idx val="2"/>
          <c:order val="2"/>
          <c:tx>
            <c:strRef>
              <c:f>Sheet1!$A$4</c:f>
              <c:strCache>
                <c:ptCount val="1"/>
                <c:pt idx="0">
                  <c:v>financial investments in the credit institution</c:v>
                </c:pt>
              </c:strCache>
            </c:strRef>
          </c:tx>
          <c:dLbls>
            <c:txPr>
              <a:bodyPr rot="0" vert="horz"/>
              <a:lstStyle/>
              <a:p>
                <a:pPr>
                  <a:defRPr sz="1100"/>
                </a:pPr>
                <a:endParaRPr lang="lv-LV"/>
              </a:p>
            </c:txPr>
            <c:showVal val="1"/>
          </c:dLbls>
          <c:cat>
            <c:strRef>
              <c:f>Sheet1!$B$1:$F$1</c:f>
              <c:strCache>
                <c:ptCount val="5"/>
                <c:pt idx="0">
                  <c:v>2010</c:v>
                </c:pt>
                <c:pt idx="1">
                  <c:v>2011</c:v>
                </c:pt>
                <c:pt idx="2">
                  <c:v>2012</c:v>
                </c:pt>
                <c:pt idx="3">
                  <c:v>2013</c:v>
                </c:pt>
                <c:pt idx="4">
                  <c:v>2014</c:v>
                </c:pt>
              </c:strCache>
            </c:strRef>
          </c:cat>
          <c:val>
            <c:numRef>
              <c:f>Sheet1!$B$4:$F$4</c:f>
              <c:numCache>
                <c:formatCode>#,##0</c:formatCode>
                <c:ptCount val="5"/>
                <c:pt idx="0">
                  <c:v>48</c:v>
                </c:pt>
                <c:pt idx="1">
                  <c:v>322</c:v>
                </c:pt>
                <c:pt idx="2">
                  <c:v>188</c:v>
                </c:pt>
                <c:pt idx="3">
                  <c:v>231</c:v>
                </c:pt>
                <c:pt idx="4">
                  <c:v>266</c:v>
                </c:pt>
              </c:numCache>
            </c:numRef>
          </c:val>
        </c:ser>
        <c:gapWidth val="75"/>
        <c:overlap val="-15"/>
        <c:axId val="139961088"/>
        <c:axId val="139962624"/>
      </c:barChart>
      <c:catAx>
        <c:axId val="139961088"/>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39962624"/>
        <c:crosses val="autoZero"/>
        <c:auto val="1"/>
        <c:lblAlgn val="ctr"/>
        <c:lblOffset val="100"/>
      </c:catAx>
      <c:valAx>
        <c:axId val="139962624"/>
        <c:scaling>
          <c:orientation val="minMax"/>
        </c:scaling>
        <c:delete val="1"/>
        <c:axPos val="l"/>
        <c:numFmt formatCode="#,##0" sourceLinked="1"/>
        <c:majorTickMark val="none"/>
        <c:tickLblPos val="none"/>
        <c:crossAx val="139961088"/>
        <c:crosses val="autoZero"/>
        <c:crossBetween val="between"/>
      </c:valAx>
    </c:plotArea>
    <c:legend>
      <c:legendPos val="b"/>
      <c:layout>
        <c:manualLayout>
          <c:xMode val="edge"/>
          <c:yMode val="edge"/>
          <c:x val="0.17242849895871051"/>
          <c:y val="0.79423167816247164"/>
          <c:w val="0.73913837575277153"/>
          <c:h val="0.19124008070990894"/>
        </c:manualLayout>
      </c:layout>
      <c:txPr>
        <a:bodyPr/>
        <a:lstStyle/>
        <a:p>
          <a:pPr>
            <a:defRPr sz="1200"/>
          </a:pPr>
          <a:endParaRPr lang="lv-LV"/>
        </a:p>
      </c:txPr>
    </c:legend>
    <c:plotVisOnly val="1"/>
  </c:chart>
  <c:txPr>
    <a:bodyPr/>
    <a:lstStyle/>
    <a:p>
      <a:pPr>
        <a:defRPr sz="1800"/>
      </a:pPr>
      <a:endParaRPr lang="lv-LV"/>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600"/>
            </a:pPr>
            <a:r>
              <a:rPr lang="lv-LV" sz="1600" dirty="0" err="1" smtClean="0"/>
              <a:t>Family</a:t>
            </a:r>
            <a:r>
              <a:rPr lang="lv-LV" sz="1600" dirty="0" smtClean="0"/>
              <a:t> </a:t>
            </a:r>
            <a:r>
              <a:rPr lang="lv-LV" sz="1600" dirty="0" err="1" smtClean="0"/>
              <a:t>Reunification</a:t>
            </a:r>
            <a:endParaRPr lang="lv-LV" sz="1600" dirty="0"/>
          </a:p>
        </c:rich>
      </c:tx>
      <c:layout/>
    </c:title>
    <c:plotArea>
      <c:layout/>
      <c:barChart>
        <c:barDir val="bar"/>
        <c:grouping val="clustered"/>
        <c:ser>
          <c:idx val="0"/>
          <c:order val="0"/>
          <c:tx>
            <c:strRef>
              <c:f>Sheet1!$B$1</c:f>
              <c:strCache>
                <c:ptCount val="1"/>
                <c:pt idx="0">
                  <c:v>2006</c:v>
                </c:pt>
              </c:strCache>
            </c:strRef>
          </c:tx>
          <c:dLbls>
            <c:txPr>
              <a:bodyPr/>
              <a:lstStyle/>
              <a:p>
                <a:pPr>
                  <a:defRPr sz="1400"/>
                </a:pPr>
                <a:endParaRPr lang="lv-LV"/>
              </a:p>
            </c:txPr>
            <c:showVal val="1"/>
          </c:dLbls>
          <c:cat>
            <c:strRef>
              <c:f>Sheet1!$A$2</c:f>
              <c:strCache>
                <c:ptCount val="1"/>
                <c:pt idx="0">
                  <c:v>family reunification</c:v>
                </c:pt>
              </c:strCache>
            </c:strRef>
          </c:cat>
          <c:val>
            <c:numRef>
              <c:f>Sheet1!$B$2</c:f>
              <c:numCache>
                <c:formatCode>#,##0</c:formatCode>
                <c:ptCount val="1"/>
                <c:pt idx="0">
                  <c:v>4122</c:v>
                </c:pt>
              </c:numCache>
            </c:numRef>
          </c:val>
        </c:ser>
        <c:ser>
          <c:idx val="1"/>
          <c:order val="1"/>
          <c:tx>
            <c:strRef>
              <c:f>Sheet1!$C$1</c:f>
              <c:strCache>
                <c:ptCount val="1"/>
                <c:pt idx="0">
                  <c:v>2007</c:v>
                </c:pt>
              </c:strCache>
            </c:strRef>
          </c:tx>
          <c:dLbls>
            <c:txPr>
              <a:bodyPr/>
              <a:lstStyle/>
              <a:p>
                <a:pPr>
                  <a:defRPr sz="1400"/>
                </a:pPr>
                <a:endParaRPr lang="lv-LV"/>
              </a:p>
            </c:txPr>
            <c:showVal val="1"/>
          </c:dLbls>
          <c:cat>
            <c:strRef>
              <c:f>Sheet1!$A$2</c:f>
              <c:strCache>
                <c:ptCount val="1"/>
                <c:pt idx="0">
                  <c:v>family reunification</c:v>
                </c:pt>
              </c:strCache>
            </c:strRef>
          </c:cat>
          <c:val>
            <c:numRef>
              <c:f>Sheet1!$C$2</c:f>
              <c:numCache>
                <c:formatCode>#,##0</c:formatCode>
                <c:ptCount val="1"/>
                <c:pt idx="0">
                  <c:v>4560</c:v>
                </c:pt>
              </c:numCache>
            </c:numRef>
          </c:val>
        </c:ser>
        <c:ser>
          <c:idx val="2"/>
          <c:order val="2"/>
          <c:tx>
            <c:strRef>
              <c:f>Sheet1!$D$1</c:f>
              <c:strCache>
                <c:ptCount val="1"/>
                <c:pt idx="0">
                  <c:v>2008</c:v>
                </c:pt>
              </c:strCache>
            </c:strRef>
          </c:tx>
          <c:dLbls>
            <c:txPr>
              <a:bodyPr/>
              <a:lstStyle/>
              <a:p>
                <a:pPr>
                  <a:defRPr sz="1400"/>
                </a:pPr>
                <a:endParaRPr lang="lv-LV"/>
              </a:p>
            </c:txPr>
            <c:showVal val="1"/>
          </c:dLbls>
          <c:cat>
            <c:strRef>
              <c:f>Sheet1!$A$2</c:f>
              <c:strCache>
                <c:ptCount val="1"/>
                <c:pt idx="0">
                  <c:v>family reunification</c:v>
                </c:pt>
              </c:strCache>
            </c:strRef>
          </c:cat>
          <c:val>
            <c:numRef>
              <c:f>Sheet1!$D$2</c:f>
              <c:numCache>
                <c:formatCode>#,##0</c:formatCode>
                <c:ptCount val="1"/>
                <c:pt idx="0">
                  <c:v>5101</c:v>
                </c:pt>
              </c:numCache>
            </c:numRef>
          </c:val>
        </c:ser>
        <c:ser>
          <c:idx val="3"/>
          <c:order val="3"/>
          <c:tx>
            <c:strRef>
              <c:f>Sheet1!$E$1</c:f>
              <c:strCache>
                <c:ptCount val="1"/>
                <c:pt idx="0">
                  <c:v>2009</c:v>
                </c:pt>
              </c:strCache>
            </c:strRef>
          </c:tx>
          <c:dLbls>
            <c:txPr>
              <a:bodyPr/>
              <a:lstStyle/>
              <a:p>
                <a:pPr>
                  <a:defRPr sz="1400"/>
                </a:pPr>
                <a:endParaRPr lang="lv-LV"/>
              </a:p>
            </c:txPr>
            <c:showVal val="1"/>
          </c:dLbls>
          <c:cat>
            <c:strRef>
              <c:f>Sheet1!$A$2</c:f>
              <c:strCache>
                <c:ptCount val="1"/>
                <c:pt idx="0">
                  <c:v>family reunification</c:v>
                </c:pt>
              </c:strCache>
            </c:strRef>
          </c:cat>
          <c:val>
            <c:numRef>
              <c:f>Sheet1!$E$2</c:f>
              <c:numCache>
                <c:formatCode>#,##0</c:formatCode>
                <c:ptCount val="1"/>
                <c:pt idx="0">
                  <c:v>5405</c:v>
                </c:pt>
              </c:numCache>
            </c:numRef>
          </c:val>
        </c:ser>
        <c:ser>
          <c:idx val="4"/>
          <c:order val="4"/>
          <c:tx>
            <c:strRef>
              <c:f>Sheet1!$F$1</c:f>
              <c:strCache>
                <c:ptCount val="1"/>
                <c:pt idx="0">
                  <c:v>2010</c:v>
                </c:pt>
              </c:strCache>
            </c:strRef>
          </c:tx>
          <c:dLbls>
            <c:txPr>
              <a:bodyPr/>
              <a:lstStyle/>
              <a:p>
                <a:pPr>
                  <a:defRPr sz="1400"/>
                </a:pPr>
                <a:endParaRPr lang="lv-LV"/>
              </a:p>
            </c:txPr>
            <c:showVal val="1"/>
          </c:dLbls>
          <c:cat>
            <c:strRef>
              <c:f>Sheet1!$A$2</c:f>
              <c:strCache>
                <c:ptCount val="1"/>
                <c:pt idx="0">
                  <c:v>family reunification</c:v>
                </c:pt>
              </c:strCache>
            </c:strRef>
          </c:cat>
          <c:val>
            <c:numRef>
              <c:f>Sheet1!$F$2</c:f>
              <c:numCache>
                <c:formatCode>#,##0</c:formatCode>
                <c:ptCount val="1"/>
                <c:pt idx="0">
                  <c:v>5193</c:v>
                </c:pt>
              </c:numCache>
            </c:numRef>
          </c:val>
        </c:ser>
        <c:ser>
          <c:idx val="5"/>
          <c:order val="5"/>
          <c:tx>
            <c:strRef>
              <c:f>Sheet1!$G$1</c:f>
              <c:strCache>
                <c:ptCount val="1"/>
                <c:pt idx="0">
                  <c:v>2011</c:v>
                </c:pt>
              </c:strCache>
            </c:strRef>
          </c:tx>
          <c:dLbls>
            <c:txPr>
              <a:bodyPr/>
              <a:lstStyle/>
              <a:p>
                <a:pPr>
                  <a:defRPr sz="1400"/>
                </a:pPr>
                <a:endParaRPr lang="lv-LV"/>
              </a:p>
            </c:txPr>
            <c:showVal val="1"/>
          </c:dLbls>
          <c:cat>
            <c:strRef>
              <c:f>Sheet1!$A$2</c:f>
              <c:strCache>
                <c:ptCount val="1"/>
                <c:pt idx="0">
                  <c:v>family reunification</c:v>
                </c:pt>
              </c:strCache>
            </c:strRef>
          </c:cat>
          <c:val>
            <c:numRef>
              <c:f>Sheet1!$G$2</c:f>
              <c:numCache>
                <c:formatCode>#,##0</c:formatCode>
                <c:ptCount val="1"/>
                <c:pt idx="0">
                  <c:v>4886</c:v>
                </c:pt>
              </c:numCache>
            </c:numRef>
          </c:val>
        </c:ser>
        <c:ser>
          <c:idx val="6"/>
          <c:order val="6"/>
          <c:tx>
            <c:strRef>
              <c:f>Sheet1!$H$1</c:f>
              <c:strCache>
                <c:ptCount val="1"/>
                <c:pt idx="0">
                  <c:v>2012</c:v>
                </c:pt>
              </c:strCache>
            </c:strRef>
          </c:tx>
          <c:dLbls>
            <c:txPr>
              <a:bodyPr/>
              <a:lstStyle/>
              <a:p>
                <a:pPr>
                  <a:defRPr sz="1400"/>
                </a:pPr>
                <a:endParaRPr lang="lv-LV"/>
              </a:p>
            </c:txPr>
            <c:showVal val="1"/>
          </c:dLbls>
          <c:cat>
            <c:strRef>
              <c:f>Sheet1!$A$2</c:f>
              <c:strCache>
                <c:ptCount val="1"/>
                <c:pt idx="0">
                  <c:v>family reunification</c:v>
                </c:pt>
              </c:strCache>
            </c:strRef>
          </c:cat>
          <c:val>
            <c:numRef>
              <c:f>Sheet1!$H$2</c:f>
              <c:numCache>
                <c:formatCode>#,##0</c:formatCode>
                <c:ptCount val="1"/>
                <c:pt idx="0">
                  <c:v>4691</c:v>
                </c:pt>
              </c:numCache>
            </c:numRef>
          </c:val>
        </c:ser>
        <c:ser>
          <c:idx val="7"/>
          <c:order val="7"/>
          <c:tx>
            <c:strRef>
              <c:f>Sheet1!$I$1</c:f>
              <c:strCache>
                <c:ptCount val="1"/>
                <c:pt idx="0">
                  <c:v>2013</c:v>
                </c:pt>
              </c:strCache>
            </c:strRef>
          </c:tx>
          <c:dLbls>
            <c:txPr>
              <a:bodyPr/>
              <a:lstStyle/>
              <a:p>
                <a:pPr>
                  <a:defRPr sz="1400"/>
                </a:pPr>
                <a:endParaRPr lang="lv-LV"/>
              </a:p>
            </c:txPr>
            <c:showVal val="1"/>
          </c:dLbls>
          <c:cat>
            <c:strRef>
              <c:f>Sheet1!$A$2</c:f>
              <c:strCache>
                <c:ptCount val="1"/>
                <c:pt idx="0">
                  <c:v>family reunification</c:v>
                </c:pt>
              </c:strCache>
            </c:strRef>
          </c:cat>
          <c:val>
            <c:numRef>
              <c:f>Sheet1!$I$2</c:f>
              <c:numCache>
                <c:formatCode>#,##0</c:formatCode>
                <c:ptCount val="1"/>
                <c:pt idx="0">
                  <c:v>4458</c:v>
                </c:pt>
              </c:numCache>
            </c:numRef>
          </c:val>
        </c:ser>
        <c:ser>
          <c:idx val="8"/>
          <c:order val="8"/>
          <c:tx>
            <c:strRef>
              <c:f>Sheet1!$J$1</c:f>
              <c:strCache>
                <c:ptCount val="1"/>
                <c:pt idx="0">
                  <c:v>2014</c:v>
                </c:pt>
              </c:strCache>
            </c:strRef>
          </c:tx>
          <c:dLbls>
            <c:txPr>
              <a:bodyPr/>
              <a:lstStyle/>
              <a:p>
                <a:pPr>
                  <a:defRPr sz="1400"/>
                </a:pPr>
                <a:endParaRPr lang="lv-LV"/>
              </a:p>
            </c:txPr>
            <c:showVal val="1"/>
          </c:dLbls>
          <c:cat>
            <c:strRef>
              <c:f>Sheet1!$A$2</c:f>
              <c:strCache>
                <c:ptCount val="1"/>
                <c:pt idx="0">
                  <c:v>family reunification</c:v>
                </c:pt>
              </c:strCache>
            </c:strRef>
          </c:cat>
          <c:val>
            <c:numRef>
              <c:f>Sheet1!$J$2</c:f>
              <c:numCache>
                <c:formatCode>#,##0</c:formatCode>
                <c:ptCount val="1"/>
                <c:pt idx="0">
                  <c:v>4423</c:v>
                </c:pt>
              </c:numCache>
            </c:numRef>
          </c:val>
        </c:ser>
        <c:ser>
          <c:idx val="9"/>
          <c:order val="9"/>
          <c:tx>
            <c:strRef>
              <c:f>Sheet1!$K$1</c:f>
              <c:strCache>
                <c:ptCount val="1"/>
                <c:pt idx="0">
                  <c:v>2015</c:v>
                </c:pt>
              </c:strCache>
            </c:strRef>
          </c:tx>
          <c:dLbls>
            <c:txPr>
              <a:bodyPr/>
              <a:lstStyle/>
              <a:p>
                <a:pPr>
                  <a:defRPr sz="1400"/>
                </a:pPr>
                <a:endParaRPr lang="lv-LV"/>
              </a:p>
            </c:txPr>
            <c:showVal val="1"/>
          </c:dLbls>
          <c:cat>
            <c:strRef>
              <c:f>Sheet1!$A$2</c:f>
              <c:strCache>
                <c:ptCount val="1"/>
                <c:pt idx="0">
                  <c:v>family reunification</c:v>
                </c:pt>
              </c:strCache>
            </c:strRef>
          </c:cat>
          <c:val>
            <c:numRef>
              <c:f>Sheet1!$K$2</c:f>
              <c:numCache>
                <c:formatCode>#,##0</c:formatCode>
                <c:ptCount val="1"/>
                <c:pt idx="0">
                  <c:v>5147</c:v>
                </c:pt>
              </c:numCache>
            </c:numRef>
          </c:val>
        </c:ser>
        <c:gapWidth val="75"/>
        <c:overlap val="-25"/>
        <c:axId val="140411264"/>
        <c:axId val="140412800"/>
      </c:barChart>
      <c:catAx>
        <c:axId val="140411264"/>
        <c:scaling>
          <c:orientation val="minMax"/>
        </c:scaling>
        <c:delete val="1"/>
        <c:axPos val="l"/>
        <c:majorTickMark val="none"/>
        <c:tickLblPos val="nextTo"/>
        <c:crossAx val="140412800"/>
        <c:crosses val="autoZero"/>
        <c:auto val="1"/>
        <c:lblAlgn val="ctr"/>
        <c:lblOffset val="100"/>
      </c:catAx>
      <c:valAx>
        <c:axId val="140412800"/>
        <c:scaling>
          <c:orientation val="minMax"/>
        </c:scaling>
        <c:axPos val="b"/>
        <c:numFmt formatCode="#,##0" sourceLinked="1"/>
        <c:majorTickMark val="none"/>
        <c:tickLblPos val="none"/>
        <c:spPr>
          <a:ln w="9525">
            <a:noFill/>
          </a:ln>
        </c:spPr>
        <c:crossAx val="140411264"/>
        <c:crosses val="autoZero"/>
        <c:crossBetween val="between"/>
      </c:valAx>
    </c:plotArea>
    <c:legend>
      <c:legendPos val="b"/>
      <c:layout/>
      <c:txPr>
        <a:bodyPr/>
        <a:lstStyle/>
        <a:p>
          <a:pPr>
            <a:defRPr sz="1200"/>
          </a:pPr>
          <a:endParaRPr lang="lv-LV"/>
        </a:p>
      </c:txPr>
    </c:legend>
    <c:plotVisOnly val="1"/>
  </c:chart>
  <c:txPr>
    <a:bodyPr/>
    <a:lstStyle/>
    <a:p>
      <a:pPr>
        <a:defRPr sz="1800"/>
      </a:pPr>
      <a:endParaRPr lang="lv-LV"/>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en-US" dirty="0"/>
              <a:t>Employees by Gender in </a:t>
            </a:r>
            <a:r>
              <a:rPr lang="en-US" dirty="0" smtClean="0"/>
              <a:t>201</a:t>
            </a:r>
            <a:r>
              <a:rPr lang="lv-LV" dirty="0" smtClean="0"/>
              <a:t>4</a:t>
            </a:r>
            <a:endParaRPr lang="en-US" dirty="0"/>
          </a:p>
        </c:rich>
      </c:tx>
      <c:layout/>
    </c:title>
    <c:plotArea>
      <c:layout>
        <c:manualLayout>
          <c:layoutTarget val="inner"/>
          <c:xMode val="edge"/>
          <c:yMode val="edge"/>
          <c:x val="0.1032074538354546"/>
          <c:y val="0.22262810417928527"/>
          <c:w val="0.80245403914311164"/>
          <c:h val="0.69597456087219867"/>
        </c:manualLayout>
      </c:layout>
      <c:pieChart>
        <c:varyColors val="1"/>
        <c:ser>
          <c:idx val="0"/>
          <c:order val="0"/>
          <c:tx>
            <c:strRef>
              <c:f>Sheet1!$B$1</c:f>
              <c:strCache>
                <c:ptCount val="1"/>
                <c:pt idx="0">
                  <c:v>Employees by Gender in 2014</c:v>
                </c:pt>
              </c:strCache>
            </c:strRef>
          </c:tx>
          <c:explosion val="25"/>
          <c:dLbls>
            <c:dLbl>
              <c:idx val="0"/>
              <c:layout>
                <c:manualLayout>
                  <c:x val="9.4229683553706714E-2"/>
                  <c:y val="0.29391479911165569"/>
                </c:manualLayout>
              </c:layout>
              <c:showVal val="1"/>
              <c:showCatName val="1"/>
              <c:showPercent val="1"/>
              <c:separator>
</c:separator>
            </c:dLbl>
            <c:dLbl>
              <c:idx val="1"/>
              <c:layout>
                <c:manualLayout>
                  <c:x val="6.4199516388089739E-2"/>
                  <c:y val="-1.5344204643053064E-2"/>
                </c:manualLayout>
              </c:layout>
              <c:spPr/>
              <c:txPr>
                <a:bodyPr/>
                <a:lstStyle/>
                <a:p>
                  <a:pPr>
                    <a:defRPr sz="1300"/>
                  </a:pPr>
                  <a:endParaRPr lang="lv-LV"/>
                </a:p>
              </c:txPr>
              <c:showVal val="1"/>
              <c:showCatName val="1"/>
              <c:showPercent val="1"/>
              <c:separator>
</c:separator>
            </c:dLbl>
            <c:txPr>
              <a:bodyPr/>
              <a:lstStyle/>
              <a:p>
                <a:pPr>
                  <a:defRPr sz="1400"/>
                </a:pPr>
                <a:endParaRPr lang="lv-LV"/>
              </a:p>
            </c:txPr>
            <c:showVal val="1"/>
            <c:showCatName val="1"/>
            <c:showPercent val="1"/>
            <c:separator>
</c:separator>
            <c:showLeaderLines val="1"/>
          </c:dLbls>
          <c:cat>
            <c:strRef>
              <c:f>Sheet1!$A$2:$A$3</c:f>
              <c:strCache>
                <c:ptCount val="2"/>
                <c:pt idx="0">
                  <c:v>Female</c:v>
                </c:pt>
                <c:pt idx="1">
                  <c:v>Male</c:v>
                </c:pt>
              </c:strCache>
            </c:strRef>
          </c:cat>
          <c:val>
            <c:numRef>
              <c:f>Sheet1!$B$2:$B$3</c:f>
              <c:numCache>
                <c:formatCode>General</c:formatCode>
                <c:ptCount val="2"/>
                <c:pt idx="0">
                  <c:v>604</c:v>
                </c:pt>
                <c:pt idx="1">
                  <c:v>72</c:v>
                </c:pt>
              </c:numCache>
            </c:numRef>
          </c:val>
        </c:ser>
        <c:firstSliceAng val="111"/>
      </c:pieChart>
    </c:plotArea>
    <c:plotVisOnly val="1"/>
  </c:chart>
  <c:txPr>
    <a:bodyPr/>
    <a:lstStyle/>
    <a:p>
      <a:pPr>
        <a:defRPr sz="1800"/>
      </a:pPr>
      <a:endParaRPr lang="lv-LV"/>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600"/>
            </a:pPr>
            <a:r>
              <a:rPr lang="lv-LV" sz="1600" dirty="0" err="1" smtClean="0"/>
              <a:t>Full-time</a:t>
            </a:r>
            <a:r>
              <a:rPr lang="lv-LV" sz="1600" baseline="0" dirty="0" smtClean="0"/>
              <a:t> Students</a:t>
            </a:r>
            <a:endParaRPr lang="lv-LV" sz="1600" dirty="0"/>
          </a:p>
        </c:rich>
      </c:tx>
      <c:layout/>
    </c:title>
    <c:plotArea>
      <c:layout/>
      <c:barChart>
        <c:barDir val="bar"/>
        <c:grouping val="clustered"/>
        <c:ser>
          <c:idx val="0"/>
          <c:order val="0"/>
          <c:tx>
            <c:strRef>
              <c:f>Sheet1!$B$1</c:f>
              <c:strCache>
                <c:ptCount val="1"/>
                <c:pt idx="0">
                  <c:v>2006</c:v>
                </c:pt>
              </c:strCache>
            </c:strRef>
          </c:tx>
          <c:dLbls>
            <c:txPr>
              <a:bodyPr/>
              <a:lstStyle/>
              <a:p>
                <a:pPr>
                  <a:defRPr sz="1400"/>
                </a:pPr>
                <a:endParaRPr lang="lv-LV"/>
              </a:p>
            </c:txPr>
            <c:showVal val="1"/>
          </c:dLbls>
          <c:cat>
            <c:strRef>
              <c:f>Sheet1!$A$2</c:f>
              <c:strCache>
                <c:ptCount val="1"/>
                <c:pt idx="0">
                  <c:v>full time students</c:v>
                </c:pt>
              </c:strCache>
            </c:strRef>
          </c:cat>
          <c:val>
            <c:numRef>
              <c:f>Sheet1!$B$2</c:f>
              <c:numCache>
                <c:formatCode>#,##0</c:formatCode>
                <c:ptCount val="1"/>
                <c:pt idx="0">
                  <c:v>481</c:v>
                </c:pt>
              </c:numCache>
            </c:numRef>
          </c:val>
        </c:ser>
        <c:ser>
          <c:idx val="1"/>
          <c:order val="1"/>
          <c:tx>
            <c:strRef>
              <c:f>Sheet1!$C$1</c:f>
              <c:strCache>
                <c:ptCount val="1"/>
                <c:pt idx="0">
                  <c:v>2007</c:v>
                </c:pt>
              </c:strCache>
            </c:strRef>
          </c:tx>
          <c:dLbls>
            <c:txPr>
              <a:bodyPr/>
              <a:lstStyle/>
              <a:p>
                <a:pPr>
                  <a:defRPr sz="1400"/>
                </a:pPr>
                <a:endParaRPr lang="lv-LV"/>
              </a:p>
            </c:txPr>
            <c:showVal val="1"/>
          </c:dLbls>
          <c:cat>
            <c:strRef>
              <c:f>Sheet1!$A$2</c:f>
              <c:strCache>
                <c:ptCount val="1"/>
                <c:pt idx="0">
                  <c:v>full time students</c:v>
                </c:pt>
              </c:strCache>
            </c:strRef>
          </c:cat>
          <c:val>
            <c:numRef>
              <c:f>Sheet1!$C$2</c:f>
              <c:numCache>
                <c:formatCode>#,##0</c:formatCode>
                <c:ptCount val="1"/>
                <c:pt idx="0">
                  <c:v>627</c:v>
                </c:pt>
              </c:numCache>
            </c:numRef>
          </c:val>
        </c:ser>
        <c:ser>
          <c:idx val="2"/>
          <c:order val="2"/>
          <c:tx>
            <c:strRef>
              <c:f>Sheet1!$D$1</c:f>
              <c:strCache>
                <c:ptCount val="1"/>
                <c:pt idx="0">
                  <c:v>2008</c:v>
                </c:pt>
              </c:strCache>
            </c:strRef>
          </c:tx>
          <c:dLbls>
            <c:txPr>
              <a:bodyPr/>
              <a:lstStyle/>
              <a:p>
                <a:pPr>
                  <a:defRPr sz="1400"/>
                </a:pPr>
                <a:endParaRPr lang="lv-LV"/>
              </a:p>
            </c:txPr>
            <c:showVal val="1"/>
          </c:dLbls>
          <c:cat>
            <c:strRef>
              <c:f>Sheet1!$A$2</c:f>
              <c:strCache>
                <c:ptCount val="1"/>
                <c:pt idx="0">
                  <c:v>full time students</c:v>
                </c:pt>
              </c:strCache>
            </c:strRef>
          </c:cat>
          <c:val>
            <c:numRef>
              <c:f>Sheet1!$D$2</c:f>
              <c:numCache>
                <c:formatCode>#,##0</c:formatCode>
                <c:ptCount val="1"/>
                <c:pt idx="0">
                  <c:v>899</c:v>
                </c:pt>
              </c:numCache>
            </c:numRef>
          </c:val>
        </c:ser>
        <c:ser>
          <c:idx val="3"/>
          <c:order val="3"/>
          <c:tx>
            <c:strRef>
              <c:f>Sheet1!$E$1</c:f>
              <c:strCache>
                <c:ptCount val="1"/>
                <c:pt idx="0">
                  <c:v>2009</c:v>
                </c:pt>
              </c:strCache>
            </c:strRef>
          </c:tx>
          <c:dLbls>
            <c:txPr>
              <a:bodyPr/>
              <a:lstStyle/>
              <a:p>
                <a:pPr>
                  <a:defRPr sz="1400"/>
                </a:pPr>
                <a:endParaRPr lang="lv-LV"/>
              </a:p>
            </c:txPr>
            <c:showVal val="1"/>
          </c:dLbls>
          <c:cat>
            <c:strRef>
              <c:f>Sheet1!$A$2</c:f>
              <c:strCache>
                <c:ptCount val="1"/>
                <c:pt idx="0">
                  <c:v>full time students</c:v>
                </c:pt>
              </c:strCache>
            </c:strRef>
          </c:cat>
          <c:val>
            <c:numRef>
              <c:f>Sheet1!$E$2</c:f>
              <c:numCache>
                <c:formatCode>#,##0</c:formatCode>
                <c:ptCount val="1"/>
                <c:pt idx="0">
                  <c:v>1124</c:v>
                </c:pt>
              </c:numCache>
            </c:numRef>
          </c:val>
        </c:ser>
        <c:ser>
          <c:idx val="4"/>
          <c:order val="4"/>
          <c:tx>
            <c:strRef>
              <c:f>Sheet1!$F$1</c:f>
              <c:strCache>
                <c:ptCount val="1"/>
                <c:pt idx="0">
                  <c:v>2010</c:v>
                </c:pt>
              </c:strCache>
            </c:strRef>
          </c:tx>
          <c:dLbls>
            <c:txPr>
              <a:bodyPr/>
              <a:lstStyle/>
              <a:p>
                <a:pPr>
                  <a:defRPr sz="1400"/>
                </a:pPr>
                <a:endParaRPr lang="lv-LV"/>
              </a:p>
            </c:txPr>
            <c:showVal val="1"/>
          </c:dLbls>
          <c:cat>
            <c:strRef>
              <c:f>Sheet1!$A$2</c:f>
              <c:strCache>
                <c:ptCount val="1"/>
                <c:pt idx="0">
                  <c:v>full time students</c:v>
                </c:pt>
              </c:strCache>
            </c:strRef>
          </c:cat>
          <c:val>
            <c:numRef>
              <c:f>Sheet1!$F$2</c:f>
              <c:numCache>
                <c:formatCode>#,##0</c:formatCode>
                <c:ptCount val="1"/>
                <c:pt idx="0">
                  <c:v>1321</c:v>
                </c:pt>
              </c:numCache>
            </c:numRef>
          </c:val>
        </c:ser>
        <c:ser>
          <c:idx val="5"/>
          <c:order val="5"/>
          <c:tx>
            <c:strRef>
              <c:f>Sheet1!$G$1</c:f>
              <c:strCache>
                <c:ptCount val="1"/>
                <c:pt idx="0">
                  <c:v>2011</c:v>
                </c:pt>
              </c:strCache>
            </c:strRef>
          </c:tx>
          <c:dLbls>
            <c:txPr>
              <a:bodyPr/>
              <a:lstStyle/>
              <a:p>
                <a:pPr>
                  <a:defRPr sz="1400"/>
                </a:pPr>
                <a:endParaRPr lang="lv-LV"/>
              </a:p>
            </c:txPr>
            <c:showVal val="1"/>
          </c:dLbls>
          <c:cat>
            <c:strRef>
              <c:f>Sheet1!$A$2</c:f>
              <c:strCache>
                <c:ptCount val="1"/>
                <c:pt idx="0">
                  <c:v>full time students</c:v>
                </c:pt>
              </c:strCache>
            </c:strRef>
          </c:cat>
          <c:val>
            <c:numRef>
              <c:f>Sheet1!$G$2</c:f>
              <c:numCache>
                <c:formatCode>#,##0</c:formatCode>
                <c:ptCount val="1"/>
                <c:pt idx="0">
                  <c:v>1560</c:v>
                </c:pt>
              </c:numCache>
            </c:numRef>
          </c:val>
        </c:ser>
        <c:ser>
          <c:idx val="6"/>
          <c:order val="6"/>
          <c:tx>
            <c:strRef>
              <c:f>Sheet1!$H$1</c:f>
              <c:strCache>
                <c:ptCount val="1"/>
                <c:pt idx="0">
                  <c:v>2012</c:v>
                </c:pt>
              </c:strCache>
            </c:strRef>
          </c:tx>
          <c:dLbls>
            <c:txPr>
              <a:bodyPr/>
              <a:lstStyle/>
              <a:p>
                <a:pPr>
                  <a:defRPr sz="1400"/>
                </a:pPr>
                <a:endParaRPr lang="lv-LV"/>
              </a:p>
            </c:txPr>
            <c:showVal val="1"/>
          </c:dLbls>
          <c:cat>
            <c:strRef>
              <c:f>Sheet1!$A$2</c:f>
              <c:strCache>
                <c:ptCount val="1"/>
                <c:pt idx="0">
                  <c:v>full time students</c:v>
                </c:pt>
              </c:strCache>
            </c:strRef>
          </c:cat>
          <c:val>
            <c:numRef>
              <c:f>Sheet1!$H$2</c:f>
              <c:numCache>
                <c:formatCode>#,##0</c:formatCode>
                <c:ptCount val="1"/>
                <c:pt idx="0">
                  <c:v>1972</c:v>
                </c:pt>
              </c:numCache>
            </c:numRef>
          </c:val>
        </c:ser>
        <c:ser>
          <c:idx val="7"/>
          <c:order val="7"/>
          <c:tx>
            <c:strRef>
              <c:f>Sheet1!$I$1</c:f>
              <c:strCache>
                <c:ptCount val="1"/>
                <c:pt idx="0">
                  <c:v>2013</c:v>
                </c:pt>
              </c:strCache>
            </c:strRef>
          </c:tx>
          <c:dLbls>
            <c:txPr>
              <a:bodyPr/>
              <a:lstStyle/>
              <a:p>
                <a:pPr>
                  <a:defRPr sz="1400"/>
                </a:pPr>
                <a:endParaRPr lang="lv-LV"/>
              </a:p>
            </c:txPr>
            <c:showVal val="1"/>
          </c:dLbls>
          <c:cat>
            <c:strRef>
              <c:f>Sheet1!$A$2</c:f>
              <c:strCache>
                <c:ptCount val="1"/>
                <c:pt idx="0">
                  <c:v>full time students</c:v>
                </c:pt>
              </c:strCache>
            </c:strRef>
          </c:cat>
          <c:val>
            <c:numRef>
              <c:f>Sheet1!$I$2</c:f>
              <c:numCache>
                <c:formatCode>#,##0</c:formatCode>
                <c:ptCount val="1"/>
                <c:pt idx="0">
                  <c:v>2676</c:v>
                </c:pt>
              </c:numCache>
            </c:numRef>
          </c:val>
        </c:ser>
        <c:ser>
          <c:idx val="8"/>
          <c:order val="8"/>
          <c:tx>
            <c:strRef>
              <c:f>Sheet1!$J$1</c:f>
              <c:strCache>
                <c:ptCount val="1"/>
                <c:pt idx="0">
                  <c:v>2014</c:v>
                </c:pt>
              </c:strCache>
            </c:strRef>
          </c:tx>
          <c:dLbls>
            <c:txPr>
              <a:bodyPr/>
              <a:lstStyle/>
              <a:p>
                <a:pPr>
                  <a:defRPr sz="1400"/>
                </a:pPr>
                <a:endParaRPr lang="lv-LV"/>
              </a:p>
            </c:txPr>
            <c:showVal val="1"/>
          </c:dLbls>
          <c:cat>
            <c:strRef>
              <c:f>Sheet1!$A$2</c:f>
              <c:strCache>
                <c:ptCount val="1"/>
                <c:pt idx="0">
                  <c:v>full time students</c:v>
                </c:pt>
              </c:strCache>
            </c:strRef>
          </c:cat>
          <c:val>
            <c:numRef>
              <c:f>Sheet1!$J$2</c:f>
              <c:numCache>
                <c:formatCode>#,##0</c:formatCode>
                <c:ptCount val="1"/>
                <c:pt idx="0">
                  <c:v>3195</c:v>
                </c:pt>
              </c:numCache>
            </c:numRef>
          </c:val>
        </c:ser>
        <c:ser>
          <c:idx val="9"/>
          <c:order val="9"/>
          <c:tx>
            <c:strRef>
              <c:f>Sheet1!$K$1</c:f>
              <c:strCache>
                <c:ptCount val="1"/>
                <c:pt idx="0">
                  <c:v>2015</c:v>
                </c:pt>
              </c:strCache>
            </c:strRef>
          </c:tx>
          <c:dLbls>
            <c:txPr>
              <a:bodyPr/>
              <a:lstStyle/>
              <a:p>
                <a:pPr>
                  <a:defRPr sz="1400"/>
                </a:pPr>
                <a:endParaRPr lang="lv-LV"/>
              </a:p>
            </c:txPr>
            <c:showVal val="1"/>
          </c:dLbls>
          <c:cat>
            <c:strRef>
              <c:f>Sheet1!$A$2</c:f>
              <c:strCache>
                <c:ptCount val="1"/>
                <c:pt idx="0">
                  <c:v>full time students</c:v>
                </c:pt>
              </c:strCache>
            </c:strRef>
          </c:cat>
          <c:val>
            <c:numRef>
              <c:f>Sheet1!$K$2</c:f>
              <c:numCache>
                <c:formatCode>#,##0</c:formatCode>
                <c:ptCount val="1"/>
                <c:pt idx="0">
                  <c:v>4013</c:v>
                </c:pt>
              </c:numCache>
            </c:numRef>
          </c:val>
        </c:ser>
        <c:gapWidth val="75"/>
        <c:overlap val="-25"/>
        <c:axId val="139168768"/>
        <c:axId val="139182848"/>
      </c:barChart>
      <c:catAx>
        <c:axId val="139168768"/>
        <c:scaling>
          <c:orientation val="minMax"/>
        </c:scaling>
        <c:delete val="1"/>
        <c:axPos val="l"/>
        <c:numFmt formatCode="General" sourceLinked="1"/>
        <c:majorTickMark val="none"/>
        <c:tickLblPos val="nextTo"/>
        <c:crossAx val="139182848"/>
        <c:crosses val="autoZero"/>
        <c:auto val="1"/>
        <c:lblAlgn val="ctr"/>
        <c:lblOffset val="100"/>
      </c:catAx>
      <c:valAx>
        <c:axId val="139182848"/>
        <c:scaling>
          <c:orientation val="minMax"/>
        </c:scaling>
        <c:axPos val="b"/>
        <c:numFmt formatCode="#,##0" sourceLinked="1"/>
        <c:majorTickMark val="none"/>
        <c:tickLblPos val="none"/>
        <c:spPr>
          <a:ln w="9525">
            <a:noFill/>
          </a:ln>
        </c:spPr>
        <c:crossAx val="139168768"/>
        <c:crosses val="autoZero"/>
        <c:crossBetween val="between"/>
      </c:valAx>
    </c:plotArea>
    <c:legend>
      <c:legendPos val="b"/>
      <c:layout/>
      <c:txPr>
        <a:bodyPr/>
        <a:lstStyle/>
        <a:p>
          <a:pPr>
            <a:defRPr sz="1200"/>
          </a:pPr>
          <a:endParaRPr lang="lv-LV"/>
        </a:p>
      </c:txPr>
    </c:legend>
    <c:plotVisOnly val="1"/>
  </c:chart>
  <c:txPr>
    <a:bodyPr/>
    <a:lstStyle/>
    <a:p>
      <a:pPr>
        <a:defRPr sz="1800"/>
      </a:pPr>
      <a:endParaRPr lang="lv-LV"/>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600"/>
            </a:pPr>
            <a:r>
              <a:rPr lang="lv-LV" sz="1600" dirty="0" err="1" smtClean="0"/>
              <a:t>Employment</a:t>
            </a:r>
            <a:endParaRPr lang="lv-LV" sz="1600" dirty="0"/>
          </a:p>
        </c:rich>
      </c:tx>
      <c:layout/>
    </c:title>
    <c:plotArea>
      <c:layout/>
      <c:barChart>
        <c:barDir val="bar"/>
        <c:grouping val="clustered"/>
        <c:ser>
          <c:idx val="0"/>
          <c:order val="0"/>
          <c:tx>
            <c:strRef>
              <c:f>Sheet1!$B$1</c:f>
              <c:strCache>
                <c:ptCount val="1"/>
                <c:pt idx="0">
                  <c:v>2006</c:v>
                </c:pt>
              </c:strCache>
            </c:strRef>
          </c:tx>
          <c:dLbls>
            <c:txPr>
              <a:bodyPr/>
              <a:lstStyle/>
              <a:p>
                <a:pPr>
                  <a:defRPr sz="1400"/>
                </a:pPr>
                <a:endParaRPr lang="lv-LV"/>
              </a:p>
            </c:txPr>
            <c:showVal val="1"/>
          </c:dLbls>
          <c:cat>
            <c:strRef>
              <c:f>Sheet1!$A$2</c:f>
              <c:strCache>
                <c:ptCount val="1"/>
                <c:pt idx="0">
                  <c:v>employment</c:v>
                </c:pt>
              </c:strCache>
            </c:strRef>
          </c:cat>
          <c:val>
            <c:numRef>
              <c:f>Sheet1!$B$2</c:f>
              <c:numCache>
                <c:formatCode>#,##0</c:formatCode>
                <c:ptCount val="1"/>
                <c:pt idx="0">
                  <c:v>2833</c:v>
                </c:pt>
              </c:numCache>
            </c:numRef>
          </c:val>
        </c:ser>
        <c:ser>
          <c:idx val="1"/>
          <c:order val="1"/>
          <c:tx>
            <c:strRef>
              <c:f>Sheet1!$C$1</c:f>
              <c:strCache>
                <c:ptCount val="1"/>
                <c:pt idx="0">
                  <c:v>2007</c:v>
                </c:pt>
              </c:strCache>
            </c:strRef>
          </c:tx>
          <c:dLbls>
            <c:txPr>
              <a:bodyPr/>
              <a:lstStyle/>
              <a:p>
                <a:pPr>
                  <a:defRPr sz="1400"/>
                </a:pPr>
                <a:endParaRPr lang="lv-LV"/>
              </a:p>
            </c:txPr>
            <c:showVal val="1"/>
          </c:dLbls>
          <c:cat>
            <c:strRef>
              <c:f>Sheet1!$A$2</c:f>
              <c:strCache>
                <c:ptCount val="1"/>
                <c:pt idx="0">
                  <c:v>employment</c:v>
                </c:pt>
              </c:strCache>
            </c:strRef>
          </c:cat>
          <c:val>
            <c:numRef>
              <c:f>Sheet1!$C$2</c:f>
              <c:numCache>
                <c:formatCode>#,##0</c:formatCode>
                <c:ptCount val="1"/>
                <c:pt idx="0">
                  <c:v>3689</c:v>
                </c:pt>
              </c:numCache>
            </c:numRef>
          </c:val>
        </c:ser>
        <c:ser>
          <c:idx val="2"/>
          <c:order val="2"/>
          <c:tx>
            <c:strRef>
              <c:f>Sheet1!$D$1</c:f>
              <c:strCache>
                <c:ptCount val="1"/>
                <c:pt idx="0">
                  <c:v>2008</c:v>
                </c:pt>
              </c:strCache>
            </c:strRef>
          </c:tx>
          <c:dLbls>
            <c:txPr>
              <a:bodyPr/>
              <a:lstStyle/>
              <a:p>
                <a:pPr>
                  <a:defRPr sz="1400"/>
                </a:pPr>
                <a:endParaRPr lang="lv-LV"/>
              </a:p>
            </c:txPr>
            <c:showVal val="1"/>
          </c:dLbls>
          <c:cat>
            <c:strRef>
              <c:f>Sheet1!$A$2</c:f>
              <c:strCache>
                <c:ptCount val="1"/>
                <c:pt idx="0">
                  <c:v>employment</c:v>
                </c:pt>
              </c:strCache>
            </c:strRef>
          </c:cat>
          <c:val>
            <c:numRef>
              <c:f>Sheet1!$D$2</c:f>
              <c:numCache>
                <c:formatCode>#,##0</c:formatCode>
                <c:ptCount val="1"/>
                <c:pt idx="0">
                  <c:v>5793</c:v>
                </c:pt>
              </c:numCache>
            </c:numRef>
          </c:val>
        </c:ser>
        <c:ser>
          <c:idx val="3"/>
          <c:order val="3"/>
          <c:tx>
            <c:strRef>
              <c:f>Sheet1!$E$1</c:f>
              <c:strCache>
                <c:ptCount val="1"/>
                <c:pt idx="0">
                  <c:v>2009</c:v>
                </c:pt>
              </c:strCache>
            </c:strRef>
          </c:tx>
          <c:dLbls>
            <c:txPr>
              <a:bodyPr/>
              <a:lstStyle/>
              <a:p>
                <a:pPr>
                  <a:defRPr sz="1400"/>
                </a:pPr>
                <a:endParaRPr lang="lv-LV"/>
              </a:p>
            </c:txPr>
            <c:showVal val="1"/>
          </c:dLbls>
          <c:cat>
            <c:strRef>
              <c:f>Sheet1!$A$2</c:f>
              <c:strCache>
                <c:ptCount val="1"/>
                <c:pt idx="0">
                  <c:v>employment</c:v>
                </c:pt>
              </c:strCache>
            </c:strRef>
          </c:cat>
          <c:val>
            <c:numRef>
              <c:f>Sheet1!$E$2</c:f>
              <c:numCache>
                <c:formatCode>#,##0</c:formatCode>
                <c:ptCount val="1"/>
                <c:pt idx="0">
                  <c:v>6919</c:v>
                </c:pt>
              </c:numCache>
            </c:numRef>
          </c:val>
        </c:ser>
        <c:ser>
          <c:idx val="4"/>
          <c:order val="4"/>
          <c:tx>
            <c:strRef>
              <c:f>Sheet1!$F$1</c:f>
              <c:strCache>
                <c:ptCount val="1"/>
                <c:pt idx="0">
                  <c:v>2010</c:v>
                </c:pt>
              </c:strCache>
            </c:strRef>
          </c:tx>
          <c:dLbls>
            <c:txPr>
              <a:bodyPr/>
              <a:lstStyle/>
              <a:p>
                <a:pPr>
                  <a:defRPr sz="1400"/>
                </a:pPr>
                <a:endParaRPr lang="lv-LV"/>
              </a:p>
            </c:txPr>
            <c:showVal val="1"/>
          </c:dLbls>
          <c:cat>
            <c:strRef>
              <c:f>Sheet1!$A$2</c:f>
              <c:strCache>
                <c:ptCount val="1"/>
                <c:pt idx="0">
                  <c:v>employment</c:v>
                </c:pt>
              </c:strCache>
            </c:strRef>
          </c:cat>
          <c:val>
            <c:numRef>
              <c:f>Sheet1!$F$2</c:f>
              <c:numCache>
                <c:formatCode>#,##0</c:formatCode>
                <c:ptCount val="1"/>
                <c:pt idx="0">
                  <c:v>5920</c:v>
                </c:pt>
              </c:numCache>
            </c:numRef>
          </c:val>
        </c:ser>
        <c:ser>
          <c:idx val="5"/>
          <c:order val="5"/>
          <c:tx>
            <c:strRef>
              <c:f>Sheet1!$G$1</c:f>
              <c:strCache>
                <c:ptCount val="1"/>
                <c:pt idx="0">
                  <c:v>2011</c:v>
                </c:pt>
              </c:strCache>
            </c:strRef>
          </c:tx>
          <c:dLbls>
            <c:txPr>
              <a:bodyPr/>
              <a:lstStyle/>
              <a:p>
                <a:pPr>
                  <a:defRPr sz="1400"/>
                </a:pPr>
                <a:endParaRPr lang="lv-LV"/>
              </a:p>
            </c:txPr>
            <c:showVal val="1"/>
          </c:dLbls>
          <c:cat>
            <c:strRef>
              <c:f>Sheet1!$A$2</c:f>
              <c:strCache>
                <c:ptCount val="1"/>
                <c:pt idx="0">
                  <c:v>employment</c:v>
                </c:pt>
              </c:strCache>
            </c:strRef>
          </c:cat>
          <c:val>
            <c:numRef>
              <c:f>Sheet1!$G$2</c:f>
              <c:numCache>
                <c:formatCode>#,##0</c:formatCode>
                <c:ptCount val="1"/>
                <c:pt idx="0">
                  <c:v>5327</c:v>
                </c:pt>
              </c:numCache>
            </c:numRef>
          </c:val>
        </c:ser>
        <c:ser>
          <c:idx val="6"/>
          <c:order val="6"/>
          <c:tx>
            <c:strRef>
              <c:f>Sheet1!$H$1</c:f>
              <c:strCache>
                <c:ptCount val="1"/>
                <c:pt idx="0">
                  <c:v>2012</c:v>
                </c:pt>
              </c:strCache>
            </c:strRef>
          </c:tx>
          <c:dLbls>
            <c:txPr>
              <a:bodyPr/>
              <a:lstStyle/>
              <a:p>
                <a:pPr>
                  <a:defRPr sz="1400"/>
                </a:pPr>
                <a:endParaRPr lang="lv-LV"/>
              </a:p>
            </c:txPr>
            <c:showVal val="1"/>
          </c:dLbls>
          <c:cat>
            <c:strRef>
              <c:f>Sheet1!$A$2</c:f>
              <c:strCache>
                <c:ptCount val="1"/>
                <c:pt idx="0">
                  <c:v>employment</c:v>
                </c:pt>
              </c:strCache>
            </c:strRef>
          </c:cat>
          <c:val>
            <c:numRef>
              <c:f>Sheet1!$H$2</c:f>
              <c:numCache>
                <c:formatCode>#,##0</c:formatCode>
                <c:ptCount val="1"/>
                <c:pt idx="0">
                  <c:v>5512</c:v>
                </c:pt>
              </c:numCache>
            </c:numRef>
          </c:val>
        </c:ser>
        <c:ser>
          <c:idx val="7"/>
          <c:order val="7"/>
          <c:tx>
            <c:strRef>
              <c:f>Sheet1!$I$1</c:f>
              <c:strCache>
                <c:ptCount val="1"/>
                <c:pt idx="0">
                  <c:v>2013</c:v>
                </c:pt>
              </c:strCache>
            </c:strRef>
          </c:tx>
          <c:dLbls>
            <c:txPr>
              <a:bodyPr/>
              <a:lstStyle/>
              <a:p>
                <a:pPr>
                  <a:defRPr sz="1400"/>
                </a:pPr>
                <a:endParaRPr lang="lv-LV"/>
              </a:p>
            </c:txPr>
            <c:showVal val="1"/>
          </c:dLbls>
          <c:cat>
            <c:strRef>
              <c:f>Sheet1!$A$2</c:f>
              <c:strCache>
                <c:ptCount val="1"/>
                <c:pt idx="0">
                  <c:v>employment</c:v>
                </c:pt>
              </c:strCache>
            </c:strRef>
          </c:cat>
          <c:val>
            <c:numRef>
              <c:f>Sheet1!$I$2</c:f>
              <c:numCache>
                <c:formatCode>#,##0</c:formatCode>
                <c:ptCount val="1"/>
                <c:pt idx="0">
                  <c:v>6221</c:v>
                </c:pt>
              </c:numCache>
            </c:numRef>
          </c:val>
        </c:ser>
        <c:ser>
          <c:idx val="8"/>
          <c:order val="8"/>
          <c:tx>
            <c:strRef>
              <c:f>Sheet1!$J$1</c:f>
              <c:strCache>
                <c:ptCount val="1"/>
                <c:pt idx="0">
                  <c:v>2014</c:v>
                </c:pt>
              </c:strCache>
            </c:strRef>
          </c:tx>
          <c:dLbls>
            <c:txPr>
              <a:bodyPr/>
              <a:lstStyle/>
              <a:p>
                <a:pPr>
                  <a:defRPr sz="1400"/>
                </a:pPr>
                <a:endParaRPr lang="lv-LV"/>
              </a:p>
            </c:txPr>
            <c:showVal val="1"/>
          </c:dLbls>
          <c:cat>
            <c:strRef>
              <c:f>Sheet1!$A$2</c:f>
              <c:strCache>
                <c:ptCount val="1"/>
                <c:pt idx="0">
                  <c:v>employment</c:v>
                </c:pt>
              </c:strCache>
            </c:strRef>
          </c:cat>
          <c:val>
            <c:numRef>
              <c:f>Sheet1!$J$2</c:f>
              <c:numCache>
                <c:formatCode>#,##0</c:formatCode>
                <c:ptCount val="1"/>
                <c:pt idx="0">
                  <c:v>6417</c:v>
                </c:pt>
              </c:numCache>
            </c:numRef>
          </c:val>
        </c:ser>
        <c:ser>
          <c:idx val="9"/>
          <c:order val="9"/>
          <c:tx>
            <c:strRef>
              <c:f>Sheet1!$K$1</c:f>
              <c:strCache>
                <c:ptCount val="1"/>
                <c:pt idx="0">
                  <c:v>2015</c:v>
                </c:pt>
              </c:strCache>
            </c:strRef>
          </c:tx>
          <c:dLbls>
            <c:txPr>
              <a:bodyPr/>
              <a:lstStyle/>
              <a:p>
                <a:pPr>
                  <a:defRPr sz="1400"/>
                </a:pPr>
                <a:endParaRPr lang="lv-LV"/>
              </a:p>
            </c:txPr>
            <c:showVal val="1"/>
          </c:dLbls>
          <c:cat>
            <c:strRef>
              <c:f>Sheet1!$A$2</c:f>
              <c:strCache>
                <c:ptCount val="1"/>
                <c:pt idx="0">
                  <c:v>employment</c:v>
                </c:pt>
              </c:strCache>
            </c:strRef>
          </c:cat>
          <c:val>
            <c:numRef>
              <c:f>Sheet1!$K$2</c:f>
              <c:numCache>
                <c:formatCode>#,##0</c:formatCode>
                <c:ptCount val="1"/>
                <c:pt idx="0">
                  <c:v>7587</c:v>
                </c:pt>
              </c:numCache>
            </c:numRef>
          </c:val>
        </c:ser>
        <c:gapWidth val="75"/>
        <c:overlap val="-25"/>
        <c:axId val="140793344"/>
        <c:axId val="140794880"/>
      </c:barChart>
      <c:catAx>
        <c:axId val="140793344"/>
        <c:scaling>
          <c:orientation val="minMax"/>
        </c:scaling>
        <c:delete val="1"/>
        <c:axPos val="l"/>
        <c:numFmt formatCode="General" sourceLinked="1"/>
        <c:majorTickMark val="none"/>
        <c:tickLblPos val="nextTo"/>
        <c:crossAx val="140794880"/>
        <c:crosses val="autoZero"/>
        <c:auto val="1"/>
        <c:lblAlgn val="ctr"/>
        <c:lblOffset val="100"/>
      </c:catAx>
      <c:valAx>
        <c:axId val="140794880"/>
        <c:scaling>
          <c:orientation val="minMax"/>
        </c:scaling>
        <c:axPos val="b"/>
        <c:numFmt formatCode="#,##0" sourceLinked="1"/>
        <c:majorTickMark val="none"/>
        <c:tickLblPos val="none"/>
        <c:spPr>
          <a:ln w="9525">
            <a:noFill/>
          </a:ln>
        </c:spPr>
        <c:crossAx val="140793344"/>
        <c:crosses val="autoZero"/>
        <c:crossBetween val="between"/>
      </c:valAx>
    </c:plotArea>
    <c:legend>
      <c:legendPos val="b"/>
      <c:layout/>
      <c:txPr>
        <a:bodyPr/>
        <a:lstStyle/>
        <a:p>
          <a:pPr>
            <a:defRPr sz="1200"/>
          </a:pPr>
          <a:endParaRPr lang="lv-LV"/>
        </a:p>
      </c:txPr>
    </c:legend>
    <c:plotVisOnly val="1"/>
  </c:chart>
  <c:txPr>
    <a:bodyPr/>
    <a:lstStyle/>
    <a:p>
      <a:pPr>
        <a:defRPr sz="1800"/>
      </a:pPr>
      <a:endParaRPr lang="lv-LV"/>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600"/>
            </a:pPr>
            <a:r>
              <a:rPr lang="lv-LV" sz="1600" dirty="0" err="1" smtClean="0"/>
              <a:t>Investments</a:t>
            </a:r>
            <a:endParaRPr lang="lv-LV" sz="1600" dirty="0"/>
          </a:p>
        </c:rich>
      </c:tx>
      <c:layout/>
    </c:title>
    <c:plotArea>
      <c:layout/>
      <c:barChart>
        <c:barDir val="bar"/>
        <c:grouping val="clustered"/>
        <c:ser>
          <c:idx val="0"/>
          <c:order val="0"/>
          <c:tx>
            <c:strRef>
              <c:f>Sheet1!$B$1</c:f>
              <c:strCache>
                <c:ptCount val="1"/>
                <c:pt idx="0">
                  <c:v>2006</c:v>
                </c:pt>
              </c:strCache>
            </c:strRef>
          </c:tx>
          <c:dLbls>
            <c:txPr>
              <a:bodyPr/>
              <a:lstStyle/>
              <a:p>
                <a:pPr>
                  <a:defRPr sz="1400"/>
                </a:pPr>
                <a:endParaRPr lang="lv-LV"/>
              </a:p>
            </c:txPr>
            <c:showVal val="1"/>
          </c:dLbls>
          <c:cat>
            <c:strRef>
              <c:f>Sheet1!$A$2</c:f>
              <c:strCache>
                <c:ptCount val="1"/>
                <c:pt idx="0">
                  <c:v>investments</c:v>
                </c:pt>
              </c:strCache>
            </c:strRef>
          </c:cat>
          <c:val>
            <c:numRef>
              <c:f>Sheet1!$B$2</c:f>
              <c:numCache>
                <c:formatCode>#,##0</c:formatCode>
                <c:ptCount val="1"/>
                <c:pt idx="0">
                  <c:v>0</c:v>
                </c:pt>
              </c:numCache>
            </c:numRef>
          </c:val>
        </c:ser>
        <c:ser>
          <c:idx val="1"/>
          <c:order val="1"/>
          <c:tx>
            <c:strRef>
              <c:f>Sheet1!$C$1</c:f>
              <c:strCache>
                <c:ptCount val="1"/>
                <c:pt idx="0">
                  <c:v>2007</c:v>
                </c:pt>
              </c:strCache>
            </c:strRef>
          </c:tx>
          <c:dLbls>
            <c:txPr>
              <a:bodyPr/>
              <a:lstStyle/>
              <a:p>
                <a:pPr>
                  <a:defRPr sz="1400"/>
                </a:pPr>
                <a:endParaRPr lang="lv-LV"/>
              </a:p>
            </c:txPr>
            <c:showVal val="1"/>
          </c:dLbls>
          <c:cat>
            <c:strRef>
              <c:f>Sheet1!$A$2</c:f>
              <c:strCache>
                <c:ptCount val="1"/>
                <c:pt idx="0">
                  <c:v>investments</c:v>
                </c:pt>
              </c:strCache>
            </c:strRef>
          </c:cat>
          <c:val>
            <c:numRef>
              <c:f>Sheet1!$C$2</c:f>
              <c:numCache>
                <c:formatCode>#,##0</c:formatCode>
                <c:ptCount val="1"/>
                <c:pt idx="0">
                  <c:v>0</c:v>
                </c:pt>
              </c:numCache>
            </c:numRef>
          </c:val>
        </c:ser>
        <c:ser>
          <c:idx val="2"/>
          <c:order val="2"/>
          <c:tx>
            <c:strRef>
              <c:f>Sheet1!$D$1</c:f>
              <c:strCache>
                <c:ptCount val="1"/>
                <c:pt idx="0">
                  <c:v>2008</c:v>
                </c:pt>
              </c:strCache>
            </c:strRef>
          </c:tx>
          <c:dLbls>
            <c:txPr>
              <a:bodyPr/>
              <a:lstStyle/>
              <a:p>
                <a:pPr>
                  <a:defRPr sz="1400"/>
                </a:pPr>
                <a:endParaRPr lang="lv-LV"/>
              </a:p>
            </c:txPr>
            <c:showVal val="1"/>
          </c:dLbls>
          <c:cat>
            <c:strRef>
              <c:f>Sheet1!$A$2</c:f>
              <c:strCache>
                <c:ptCount val="1"/>
                <c:pt idx="0">
                  <c:v>investments</c:v>
                </c:pt>
              </c:strCache>
            </c:strRef>
          </c:cat>
          <c:val>
            <c:numRef>
              <c:f>Sheet1!$D$2</c:f>
              <c:numCache>
                <c:formatCode>#,##0</c:formatCode>
                <c:ptCount val="1"/>
                <c:pt idx="0">
                  <c:v>0</c:v>
                </c:pt>
              </c:numCache>
            </c:numRef>
          </c:val>
        </c:ser>
        <c:ser>
          <c:idx val="3"/>
          <c:order val="3"/>
          <c:tx>
            <c:strRef>
              <c:f>Sheet1!$E$1</c:f>
              <c:strCache>
                <c:ptCount val="1"/>
                <c:pt idx="0">
                  <c:v>2009</c:v>
                </c:pt>
              </c:strCache>
            </c:strRef>
          </c:tx>
          <c:dLbls>
            <c:txPr>
              <a:bodyPr/>
              <a:lstStyle/>
              <a:p>
                <a:pPr>
                  <a:defRPr sz="1400"/>
                </a:pPr>
                <a:endParaRPr lang="lv-LV"/>
              </a:p>
            </c:txPr>
            <c:showVal val="1"/>
          </c:dLbls>
          <c:cat>
            <c:strRef>
              <c:f>Sheet1!$A$2</c:f>
              <c:strCache>
                <c:ptCount val="1"/>
                <c:pt idx="0">
                  <c:v>investments</c:v>
                </c:pt>
              </c:strCache>
            </c:strRef>
          </c:cat>
          <c:val>
            <c:numRef>
              <c:f>Sheet1!$E$2</c:f>
              <c:numCache>
                <c:formatCode>#,##0</c:formatCode>
                <c:ptCount val="1"/>
                <c:pt idx="0">
                  <c:v>0</c:v>
                </c:pt>
              </c:numCache>
            </c:numRef>
          </c:val>
        </c:ser>
        <c:ser>
          <c:idx val="4"/>
          <c:order val="4"/>
          <c:tx>
            <c:strRef>
              <c:f>Sheet1!$F$1</c:f>
              <c:strCache>
                <c:ptCount val="1"/>
                <c:pt idx="0">
                  <c:v>2010</c:v>
                </c:pt>
              </c:strCache>
            </c:strRef>
          </c:tx>
          <c:dLbls>
            <c:txPr>
              <a:bodyPr/>
              <a:lstStyle/>
              <a:p>
                <a:pPr>
                  <a:defRPr sz="1400"/>
                </a:pPr>
                <a:endParaRPr lang="lv-LV"/>
              </a:p>
            </c:txPr>
            <c:showVal val="1"/>
          </c:dLbls>
          <c:cat>
            <c:strRef>
              <c:f>Sheet1!$A$2</c:f>
              <c:strCache>
                <c:ptCount val="1"/>
                <c:pt idx="0">
                  <c:v>investments</c:v>
                </c:pt>
              </c:strCache>
            </c:strRef>
          </c:cat>
          <c:val>
            <c:numRef>
              <c:f>Sheet1!$F$2</c:f>
              <c:numCache>
                <c:formatCode>#,##0</c:formatCode>
                <c:ptCount val="1"/>
                <c:pt idx="0">
                  <c:v>0</c:v>
                </c:pt>
              </c:numCache>
            </c:numRef>
          </c:val>
        </c:ser>
        <c:ser>
          <c:idx val="5"/>
          <c:order val="5"/>
          <c:tx>
            <c:strRef>
              <c:f>Sheet1!$G$1</c:f>
              <c:strCache>
                <c:ptCount val="1"/>
                <c:pt idx="0">
                  <c:v>2011</c:v>
                </c:pt>
              </c:strCache>
            </c:strRef>
          </c:tx>
          <c:dLbls>
            <c:txPr>
              <a:bodyPr/>
              <a:lstStyle/>
              <a:p>
                <a:pPr>
                  <a:defRPr sz="1400"/>
                </a:pPr>
                <a:endParaRPr lang="lv-LV"/>
              </a:p>
            </c:txPr>
            <c:showVal val="1"/>
          </c:dLbls>
          <c:cat>
            <c:strRef>
              <c:f>Sheet1!$A$2</c:f>
              <c:strCache>
                <c:ptCount val="1"/>
                <c:pt idx="0">
                  <c:v>investments</c:v>
                </c:pt>
              </c:strCache>
            </c:strRef>
          </c:cat>
          <c:val>
            <c:numRef>
              <c:f>Sheet1!$G$2</c:f>
              <c:numCache>
                <c:formatCode>#,##0</c:formatCode>
                <c:ptCount val="1"/>
                <c:pt idx="0">
                  <c:v>173</c:v>
                </c:pt>
              </c:numCache>
            </c:numRef>
          </c:val>
        </c:ser>
        <c:ser>
          <c:idx val="6"/>
          <c:order val="6"/>
          <c:tx>
            <c:strRef>
              <c:f>Sheet1!$H$1</c:f>
              <c:strCache>
                <c:ptCount val="1"/>
                <c:pt idx="0">
                  <c:v>2012</c:v>
                </c:pt>
              </c:strCache>
            </c:strRef>
          </c:tx>
          <c:dLbls>
            <c:txPr>
              <a:bodyPr/>
              <a:lstStyle/>
              <a:p>
                <a:pPr>
                  <a:defRPr sz="1400"/>
                </a:pPr>
                <a:endParaRPr lang="lv-LV"/>
              </a:p>
            </c:txPr>
            <c:showVal val="1"/>
          </c:dLbls>
          <c:cat>
            <c:strRef>
              <c:f>Sheet1!$A$2</c:f>
              <c:strCache>
                <c:ptCount val="1"/>
                <c:pt idx="0">
                  <c:v>investments</c:v>
                </c:pt>
              </c:strCache>
            </c:strRef>
          </c:cat>
          <c:val>
            <c:numRef>
              <c:f>Sheet1!$H$2</c:f>
              <c:numCache>
                <c:formatCode>#,##0</c:formatCode>
                <c:ptCount val="1"/>
                <c:pt idx="0">
                  <c:v>1911</c:v>
                </c:pt>
              </c:numCache>
            </c:numRef>
          </c:val>
        </c:ser>
        <c:ser>
          <c:idx val="7"/>
          <c:order val="7"/>
          <c:tx>
            <c:strRef>
              <c:f>Sheet1!$I$1</c:f>
              <c:strCache>
                <c:ptCount val="1"/>
                <c:pt idx="0">
                  <c:v>2013</c:v>
                </c:pt>
              </c:strCache>
            </c:strRef>
          </c:tx>
          <c:dLbls>
            <c:txPr>
              <a:bodyPr/>
              <a:lstStyle/>
              <a:p>
                <a:pPr>
                  <a:defRPr sz="1400"/>
                </a:pPr>
                <a:endParaRPr lang="lv-LV"/>
              </a:p>
            </c:txPr>
            <c:showVal val="1"/>
          </c:dLbls>
          <c:cat>
            <c:strRef>
              <c:f>Sheet1!$A$2</c:f>
              <c:strCache>
                <c:ptCount val="1"/>
                <c:pt idx="0">
                  <c:v>investments</c:v>
                </c:pt>
              </c:strCache>
            </c:strRef>
          </c:cat>
          <c:val>
            <c:numRef>
              <c:f>Sheet1!$I$2</c:f>
              <c:numCache>
                <c:formatCode>#,##0</c:formatCode>
                <c:ptCount val="1"/>
                <c:pt idx="0">
                  <c:v>4410</c:v>
                </c:pt>
              </c:numCache>
            </c:numRef>
          </c:val>
        </c:ser>
        <c:ser>
          <c:idx val="8"/>
          <c:order val="8"/>
          <c:tx>
            <c:strRef>
              <c:f>Sheet1!$J$1</c:f>
              <c:strCache>
                <c:ptCount val="1"/>
                <c:pt idx="0">
                  <c:v>2014</c:v>
                </c:pt>
              </c:strCache>
            </c:strRef>
          </c:tx>
          <c:dLbls>
            <c:txPr>
              <a:bodyPr/>
              <a:lstStyle/>
              <a:p>
                <a:pPr>
                  <a:defRPr sz="1400"/>
                </a:pPr>
                <a:endParaRPr lang="lv-LV"/>
              </a:p>
            </c:txPr>
            <c:showVal val="1"/>
          </c:dLbls>
          <c:cat>
            <c:strRef>
              <c:f>Sheet1!$A$2</c:f>
              <c:strCache>
                <c:ptCount val="1"/>
                <c:pt idx="0">
                  <c:v>investments</c:v>
                </c:pt>
              </c:strCache>
            </c:strRef>
          </c:cat>
          <c:val>
            <c:numRef>
              <c:f>Sheet1!$J$2</c:f>
              <c:numCache>
                <c:formatCode>#,##0</c:formatCode>
                <c:ptCount val="1"/>
                <c:pt idx="0">
                  <c:v>7368</c:v>
                </c:pt>
              </c:numCache>
            </c:numRef>
          </c:val>
        </c:ser>
        <c:ser>
          <c:idx val="9"/>
          <c:order val="9"/>
          <c:tx>
            <c:strRef>
              <c:f>Sheet1!$K$1</c:f>
              <c:strCache>
                <c:ptCount val="1"/>
                <c:pt idx="0">
                  <c:v>2015</c:v>
                </c:pt>
              </c:strCache>
            </c:strRef>
          </c:tx>
          <c:dLbls>
            <c:txPr>
              <a:bodyPr/>
              <a:lstStyle/>
              <a:p>
                <a:pPr>
                  <a:defRPr sz="1400"/>
                </a:pPr>
                <a:endParaRPr lang="lv-LV"/>
              </a:p>
            </c:txPr>
            <c:showVal val="1"/>
          </c:dLbls>
          <c:cat>
            <c:strRef>
              <c:f>Sheet1!$A$2</c:f>
              <c:strCache>
                <c:ptCount val="1"/>
                <c:pt idx="0">
                  <c:v>investments</c:v>
                </c:pt>
              </c:strCache>
            </c:strRef>
          </c:cat>
          <c:val>
            <c:numRef>
              <c:f>Sheet1!$K$2</c:f>
              <c:numCache>
                <c:formatCode>#,##0</c:formatCode>
                <c:ptCount val="1"/>
                <c:pt idx="0">
                  <c:v>13512</c:v>
                </c:pt>
              </c:numCache>
            </c:numRef>
          </c:val>
        </c:ser>
        <c:gapWidth val="75"/>
        <c:overlap val="-25"/>
        <c:axId val="140730752"/>
        <c:axId val="140732288"/>
      </c:barChart>
      <c:catAx>
        <c:axId val="140730752"/>
        <c:scaling>
          <c:orientation val="minMax"/>
        </c:scaling>
        <c:delete val="1"/>
        <c:axPos val="l"/>
        <c:numFmt formatCode="General" sourceLinked="1"/>
        <c:majorTickMark val="none"/>
        <c:tickLblPos val="nextTo"/>
        <c:crossAx val="140732288"/>
        <c:crosses val="autoZero"/>
        <c:auto val="1"/>
        <c:lblAlgn val="ctr"/>
        <c:lblOffset val="100"/>
      </c:catAx>
      <c:valAx>
        <c:axId val="140732288"/>
        <c:scaling>
          <c:orientation val="minMax"/>
        </c:scaling>
        <c:axPos val="b"/>
        <c:numFmt formatCode="#,##0" sourceLinked="1"/>
        <c:majorTickMark val="none"/>
        <c:tickLblPos val="none"/>
        <c:spPr>
          <a:ln w="9525">
            <a:noFill/>
          </a:ln>
        </c:spPr>
        <c:crossAx val="140730752"/>
        <c:crosses val="autoZero"/>
        <c:crossBetween val="between"/>
      </c:valAx>
    </c:plotArea>
    <c:legend>
      <c:legendPos val="b"/>
      <c:layout/>
      <c:txPr>
        <a:bodyPr/>
        <a:lstStyle/>
        <a:p>
          <a:pPr>
            <a:defRPr sz="1200"/>
          </a:pPr>
          <a:endParaRPr lang="lv-LV"/>
        </a:p>
      </c:txPr>
    </c:legend>
    <c:plotVisOnly val="1"/>
  </c:chart>
  <c:txPr>
    <a:bodyPr/>
    <a:lstStyle/>
    <a:p>
      <a:pPr>
        <a:defRPr sz="1800"/>
      </a:pPr>
      <a:endParaRPr lang="lv-LV"/>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600"/>
            </a:pPr>
            <a:r>
              <a:rPr lang="lv-LV" sz="1600" dirty="0" err="1" smtClean="0"/>
              <a:t>Sufficient</a:t>
            </a:r>
            <a:r>
              <a:rPr lang="lv-LV" sz="1600" dirty="0" smtClean="0"/>
              <a:t> </a:t>
            </a:r>
            <a:r>
              <a:rPr lang="lv-LV" sz="1600" dirty="0" err="1" smtClean="0"/>
              <a:t>Means</a:t>
            </a:r>
            <a:r>
              <a:rPr lang="lv-LV" sz="1600" dirty="0" smtClean="0"/>
              <a:t> </a:t>
            </a:r>
            <a:r>
              <a:rPr lang="lv-LV" sz="1600" dirty="0" err="1" smtClean="0"/>
              <a:t>of</a:t>
            </a:r>
            <a:r>
              <a:rPr lang="lv-LV" sz="1600" dirty="0" smtClean="0"/>
              <a:t> Subsistence</a:t>
            </a:r>
            <a:endParaRPr lang="lv-LV" sz="1600" dirty="0"/>
          </a:p>
        </c:rich>
      </c:tx>
      <c:layout/>
    </c:title>
    <c:plotArea>
      <c:layout/>
      <c:barChart>
        <c:barDir val="bar"/>
        <c:grouping val="clustered"/>
        <c:ser>
          <c:idx val="0"/>
          <c:order val="0"/>
          <c:tx>
            <c:strRef>
              <c:f>Sheet1!$B$1</c:f>
              <c:strCache>
                <c:ptCount val="1"/>
                <c:pt idx="0">
                  <c:v>2006</c:v>
                </c:pt>
              </c:strCache>
            </c:strRef>
          </c:tx>
          <c:dLbls>
            <c:txPr>
              <a:bodyPr/>
              <a:lstStyle/>
              <a:p>
                <a:pPr>
                  <a:defRPr sz="1400"/>
                </a:pPr>
                <a:endParaRPr lang="lv-LV"/>
              </a:p>
            </c:txPr>
            <c:showVal val="1"/>
          </c:dLbls>
          <c:cat>
            <c:strRef>
              <c:f>Sheet1!$A$2</c:f>
              <c:strCache>
                <c:ptCount val="1"/>
                <c:pt idx="0">
                  <c:v>sufficient means of subsistence</c:v>
                </c:pt>
              </c:strCache>
            </c:strRef>
          </c:cat>
          <c:val>
            <c:numRef>
              <c:f>Sheet1!$B$2</c:f>
              <c:numCache>
                <c:formatCode>#,##0</c:formatCode>
                <c:ptCount val="1"/>
                <c:pt idx="0">
                  <c:v>164</c:v>
                </c:pt>
              </c:numCache>
            </c:numRef>
          </c:val>
        </c:ser>
        <c:ser>
          <c:idx val="1"/>
          <c:order val="1"/>
          <c:tx>
            <c:strRef>
              <c:f>Sheet1!$C$1</c:f>
              <c:strCache>
                <c:ptCount val="1"/>
                <c:pt idx="0">
                  <c:v>2007</c:v>
                </c:pt>
              </c:strCache>
            </c:strRef>
          </c:tx>
          <c:dLbls>
            <c:txPr>
              <a:bodyPr/>
              <a:lstStyle/>
              <a:p>
                <a:pPr>
                  <a:defRPr sz="1400"/>
                </a:pPr>
                <a:endParaRPr lang="lv-LV"/>
              </a:p>
            </c:txPr>
            <c:showVal val="1"/>
          </c:dLbls>
          <c:cat>
            <c:strRef>
              <c:f>Sheet1!$A$2</c:f>
              <c:strCache>
                <c:ptCount val="1"/>
                <c:pt idx="0">
                  <c:v>sufficient means of subsistence</c:v>
                </c:pt>
              </c:strCache>
            </c:strRef>
          </c:cat>
          <c:val>
            <c:numRef>
              <c:f>Sheet1!$C$2</c:f>
              <c:numCache>
                <c:formatCode>#,##0</c:formatCode>
                <c:ptCount val="1"/>
                <c:pt idx="0">
                  <c:v>320</c:v>
                </c:pt>
              </c:numCache>
            </c:numRef>
          </c:val>
        </c:ser>
        <c:ser>
          <c:idx val="2"/>
          <c:order val="2"/>
          <c:tx>
            <c:strRef>
              <c:f>Sheet1!$D$1</c:f>
              <c:strCache>
                <c:ptCount val="1"/>
                <c:pt idx="0">
                  <c:v>2008</c:v>
                </c:pt>
              </c:strCache>
            </c:strRef>
          </c:tx>
          <c:dLbls>
            <c:txPr>
              <a:bodyPr/>
              <a:lstStyle/>
              <a:p>
                <a:pPr>
                  <a:defRPr sz="1400"/>
                </a:pPr>
                <a:endParaRPr lang="lv-LV"/>
              </a:p>
            </c:txPr>
            <c:showVal val="1"/>
          </c:dLbls>
          <c:cat>
            <c:strRef>
              <c:f>Sheet1!$A$2</c:f>
              <c:strCache>
                <c:ptCount val="1"/>
                <c:pt idx="0">
                  <c:v>sufficient means of subsistence</c:v>
                </c:pt>
              </c:strCache>
            </c:strRef>
          </c:cat>
          <c:val>
            <c:numRef>
              <c:f>Sheet1!$D$2</c:f>
              <c:numCache>
                <c:formatCode>#,##0</c:formatCode>
                <c:ptCount val="1"/>
                <c:pt idx="0">
                  <c:v>497</c:v>
                </c:pt>
              </c:numCache>
            </c:numRef>
          </c:val>
        </c:ser>
        <c:ser>
          <c:idx val="3"/>
          <c:order val="3"/>
          <c:tx>
            <c:strRef>
              <c:f>Sheet1!$E$1</c:f>
              <c:strCache>
                <c:ptCount val="1"/>
                <c:pt idx="0">
                  <c:v>2009</c:v>
                </c:pt>
              </c:strCache>
            </c:strRef>
          </c:tx>
          <c:dLbls>
            <c:txPr>
              <a:bodyPr/>
              <a:lstStyle/>
              <a:p>
                <a:pPr>
                  <a:defRPr sz="1400"/>
                </a:pPr>
                <a:endParaRPr lang="lv-LV"/>
              </a:p>
            </c:txPr>
            <c:showVal val="1"/>
          </c:dLbls>
          <c:cat>
            <c:strRef>
              <c:f>Sheet1!$A$2</c:f>
              <c:strCache>
                <c:ptCount val="1"/>
                <c:pt idx="0">
                  <c:v>sufficient means of subsistence</c:v>
                </c:pt>
              </c:strCache>
            </c:strRef>
          </c:cat>
          <c:val>
            <c:numRef>
              <c:f>Sheet1!$E$2</c:f>
              <c:numCache>
                <c:formatCode>#,##0</c:formatCode>
                <c:ptCount val="1"/>
                <c:pt idx="0">
                  <c:v>692</c:v>
                </c:pt>
              </c:numCache>
            </c:numRef>
          </c:val>
        </c:ser>
        <c:ser>
          <c:idx val="4"/>
          <c:order val="4"/>
          <c:tx>
            <c:strRef>
              <c:f>Sheet1!$F$1</c:f>
              <c:strCache>
                <c:ptCount val="1"/>
                <c:pt idx="0">
                  <c:v>2010</c:v>
                </c:pt>
              </c:strCache>
            </c:strRef>
          </c:tx>
          <c:dLbls>
            <c:txPr>
              <a:bodyPr/>
              <a:lstStyle/>
              <a:p>
                <a:pPr>
                  <a:defRPr sz="1400"/>
                </a:pPr>
                <a:endParaRPr lang="lv-LV"/>
              </a:p>
            </c:txPr>
            <c:showVal val="1"/>
          </c:dLbls>
          <c:cat>
            <c:strRef>
              <c:f>Sheet1!$A$2</c:f>
              <c:strCache>
                <c:ptCount val="1"/>
                <c:pt idx="0">
                  <c:v>sufficient means of subsistence</c:v>
                </c:pt>
              </c:strCache>
            </c:strRef>
          </c:cat>
          <c:val>
            <c:numRef>
              <c:f>Sheet1!$F$2</c:f>
              <c:numCache>
                <c:formatCode>#,##0</c:formatCode>
                <c:ptCount val="1"/>
                <c:pt idx="0">
                  <c:v>843</c:v>
                </c:pt>
              </c:numCache>
            </c:numRef>
          </c:val>
        </c:ser>
        <c:ser>
          <c:idx val="5"/>
          <c:order val="5"/>
          <c:tx>
            <c:strRef>
              <c:f>Sheet1!$G$1</c:f>
              <c:strCache>
                <c:ptCount val="1"/>
                <c:pt idx="0">
                  <c:v>2011</c:v>
                </c:pt>
              </c:strCache>
            </c:strRef>
          </c:tx>
          <c:dLbls>
            <c:txPr>
              <a:bodyPr/>
              <a:lstStyle/>
              <a:p>
                <a:pPr>
                  <a:defRPr sz="1400"/>
                </a:pPr>
                <a:endParaRPr lang="lv-LV"/>
              </a:p>
            </c:txPr>
            <c:showVal val="1"/>
          </c:dLbls>
          <c:cat>
            <c:strRef>
              <c:f>Sheet1!$A$2</c:f>
              <c:strCache>
                <c:ptCount val="1"/>
                <c:pt idx="0">
                  <c:v>sufficient means of subsistence</c:v>
                </c:pt>
              </c:strCache>
            </c:strRef>
          </c:cat>
          <c:val>
            <c:numRef>
              <c:f>Sheet1!$G$2</c:f>
              <c:numCache>
                <c:formatCode>#,##0</c:formatCode>
                <c:ptCount val="1"/>
                <c:pt idx="0">
                  <c:v>1045</c:v>
                </c:pt>
              </c:numCache>
            </c:numRef>
          </c:val>
        </c:ser>
        <c:ser>
          <c:idx val="6"/>
          <c:order val="6"/>
          <c:tx>
            <c:strRef>
              <c:f>Sheet1!$H$1</c:f>
              <c:strCache>
                <c:ptCount val="1"/>
                <c:pt idx="0">
                  <c:v>2012</c:v>
                </c:pt>
              </c:strCache>
            </c:strRef>
          </c:tx>
          <c:dLbls>
            <c:txPr>
              <a:bodyPr/>
              <a:lstStyle/>
              <a:p>
                <a:pPr>
                  <a:defRPr sz="1400"/>
                </a:pPr>
                <a:endParaRPr lang="lv-LV"/>
              </a:p>
            </c:txPr>
            <c:showVal val="1"/>
          </c:dLbls>
          <c:cat>
            <c:strRef>
              <c:f>Sheet1!$A$2</c:f>
              <c:strCache>
                <c:ptCount val="1"/>
                <c:pt idx="0">
                  <c:v>sufficient means of subsistence</c:v>
                </c:pt>
              </c:strCache>
            </c:strRef>
          </c:cat>
          <c:val>
            <c:numRef>
              <c:f>Sheet1!$H$2</c:f>
              <c:numCache>
                <c:formatCode>#,##0</c:formatCode>
                <c:ptCount val="1"/>
                <c:pt idx="0">
                  <c:v>1288</c:v>
                </c:pt>
              </c:numCache>
            </c:numRef>
          </c:val>
        </c:ser>
        <c:ser>
          <c:idx val="7"/>
          <c:order val="7"/>
          <c:tx>
            <c:strRef>
              <c:f>Sheet1!$I$1</c:f>
              <c:strCache>
                <c:ptCount val="1"/>
                <c:pt idx="0">
                  <c:v>2013</c:v>
                </c:pt>
              </c:strCache>
            </c:strRef>
          </c:tx>
          <c:dLbls>
            <c:txPr>
              <a:bodyPr/>
              <a:lstStyle/>
              <a:p>
                <a:pPr>
                  <a:defRPr sz="1400"/>
                </a:pPr>
                <a:endParaRPr lang="lv-LV"/>
              </a:p>
            </c:txPr>
            <c:showVal val="1"/>
          </c:dLbls>
          <c:cat>
            <c:strRef>
              <c:f>Sheet1!$A$2</c:f>
              <c:strCache>
                <c:ptCount val="1"/>
                <c:pt idx="0">
                  <c:v>sufficient means of subsistence</c:v>
                </c:pt>
              </c:strCache>
            </c:strRef>
          </c:cat>
          <c:val>
            <c:numRef>
              <c:f>Sheet1!$I$2</c:f>
              <c:numCache>
                <c:formatCode>#,##0</c:formatCode>
                <c:ptCount val="1"/>
                <c:pt idx="0">
                  <c:v>1513</c:v>
                </c:pt>
              </c:numCache>
            </c:numRef>
          </c:val>
        </c:ser>
        <c:ser>
          <c:idx val="8"/>
          <c:order val="8"/>
          <c:tx>
            <c:strRef>
              <c:f>Sheet1!$J$1</c:f>
              <c:strCache>
                <c:ptCount val="1"/>
                <c:pt idx="0">
                  <c:v>2014</c:v>
                </c:pt>
              </c:strCache>
            </c:strRef>
          </c:tx>
          <c:dLbls>
            <c:txPr>
              <a:bodyPr/>
              <a:lstStyle/>
              <a:p>
                <a:pPr>
                  <a:defRPr sz="1400"/>
                </a:pPr>
                <a:endParaRPr lang="lv-LV"/>
              </a:p>
            </c:txPr>
            <c:showVal val="1"/>
          </c:dLbls>
          <c:cat>
            <c:strRef>
              <c:f>Sheet1!$A$2</c:f>
              <c:strCache>
                <c:ptCount val="1"/>
                <c:pt idx="0">
                  <c:v>sufficient means of subsistence</c:v>
                </c:pt>
              </c:strCache>
            </c:strRef>
          </c:cat>
          <c:val>
            <c:numRef>
              <c:f>Sheet1!$J$2</c:f>
              <c:numCache>
                <c:formatCode>#,##0</c:formatCode>
                <c:ptCount val="1"/>
                <c:pt idx="0">
                  <c:v>1769</c:v>
                </c:pt>
              </c:numCache>
            </c:numRef>
          </c:val>
        </c:ser>
        <c:ser>
          <c:idx val="9"/>
          <c:order val="9"/>
          <c:tx>
            <c:strRef>
              <c:f>Sheet1!$K$1</c:f>
              <c:strCache>
                <c:ptCount val="1"/>
                <c:pt idx="0">
                  <c:v>2015</c:v>
                </c:pt>
              </c:strCache>
            </c:strRef>
          </c:tx>
          <c:dLbls>
            <c:txPr>
              <a:bodyPr/>
              <a:lstStyle/>
              <a:p>
                <a:pPr>
                  <a:defRPr sz="1400"/>
                </a:pPr>
                <a:endParaRPr lang="lv-LV"/>
              </a:p>
            </c:txPr>
            <c:showVal val="1"/>
          </c:dLbls>
          <c:cat>
            <c:strRef>
              <c:f>Sheet1!$A$2</c:f>
              <c:strCache>
                <c:ptCount val="1"/>
                <c:pt idx="0">
                  <c:v>sufficient means of subsistence</c:v>
                </c:pt>
              </c:strCache>
            </c:strRef>
          </c:cat>
          <c:val>
            <c:numRef>
              <c:f>Sheet1!$K$2</c:f>
              <c:numCache>
                <c:formatCode>#,##0</c:formatCode>
                <c:ptCount val="1"/>
                <c:pt idx="0">
                  <c:v>2128</c:v>
                </c:pt>
              </c:numCache>
            </c:numRef>
          </c:val>
        </c:ser>
        <c:gapWidth val="75"/>
        <c:overlap val="-25"/>
        <c:axId val="141167232"/>
        <c:axId val="141181312"/>
      </c:barChart>
      <c:catAx>
        <c:axId val="141167232"/>
        <c:scaling>
          <c:orientation val="minMax"/>
        </c:scaling>
        <c:delete val="1"/>
        <c:axPos val="l"/>
        <c:numFmt formatCode="General" sourceLinked="1"/>
        <c:majorTickMark val="none"/>
        <c:tickLblPos val="nextTo"/>
        <c:crossAx val="141181312"/>
        <c:crosses val="autoZero"/>
        <c:auto val="1"/>
        <c:lblAlgn val="ctr"/>
        <c:lblOffset val="100"/>
      </c:catAx>
      <c:valAx>
        <c:axId val="141181312"/>
        <c:scaling>
          <c:orientation val="minMax"/>
        </c:scaling>
        <c:axPos val="b"/>
        <c:numFmt formatCode="#,##0" sourceLinked="1"/>
        <c:majorTickMark val="none"/>
        <c:tickLblPos val="none"/>
        <c:spPr>
          <a:ln w="9525">
            <a:noFill/>
          </a:ln>
        </c:spPr>
        <c:crossAx val="141167232"/>
        <c:crosses val="autoZero"/>
        <c:crossBetween val="between"/>
      </c:valAx>
    </c:plotArea>
    <c:legend>
      <c:legendPos val="b"/>
      <c:layout/>
      <c:txPr>
        <a:bodyPr/>
        <a:lstStyle/>
        <a:p>
          <a:pPr>
            <a:defRPr sz="1200"/>
          </a:pPr>
          <a:endParaRPr lang="lv-LV"/>
        </a:p>
      </c:txPr>
    </c:legend>
    <c:plotVisOnly val="1"/>
  </c:chart>
  <c:txPr>
    <a:bodyPr/>
    <a:lstStyle/>
    <a:p>
      <a:pPr>
        <a:defRPr sz="1800"/>
      </a:pPr>
      <a:endParaRPr lang="lv-LV"/>
    </a:p>
  </c:txPr>
  <c:externalData r:id="rId1"/>
</c:chartSpace>
</file>

<file path=ppt/charts/chart24.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600"/>
            </a:pPr>
            <a:r>
              <a:rPr lang="lv-LV" sz="1600" dirty="0" err="1" smtClean="0"/>
              <a:t>Other</a:t>
            </a:r>
            <a:r>
              <a:rPr lang="lv-LV" sz="1600" dirty="0" smtClean="0"/>
              <a:t> </a:t>
            </a:r>
            <a:r>
              <a:rPr lang="lv-LV" sz="1600" dirty="0" err="1" smtClean="0"/>
              <a:t>Reasons</a:t>
            </a:r>
            <a:endParaRPr lang="lv-LV" sz="1600" dirty="0"/>
          </a:p>
        </c:rich>
      </c:tx>
      <c:layout/>
    </c:title>
    <c:plotArea>
      <c:layout/>
      <c:barChart>
        <c:barDir val="bar"/>
        <c:grouping val="clustered"/>
        <c:ser>
          <c:idx val="0"/>
          <c:order val="0"/>
          <c:tx>
            <c:strRef>
              <c:f>Sheet1!$B$1</c:f>
              <c:strCache>
                <c:ptCount val="1"/>
                <c:pt idx="0">
                  <c:v>2006</c:v>
                </c:pt>
              </c:strCache>
            </c:strRef>
          </c:tx>
          <c:dLbls>
            <c:txPr>
              <a:bodyPr/>
              <a:lstStyle/>
              <a:p>
                <a:pPr>
                  <a:defRPr sz="1400"/>
                </a:pPr>
                <a:endParaRPr lang="lv-LV"/>
              </a:p>
            </c:txPr>
            <c:showVal val="1"/>
          </c:dLbls>
          <c:cat>
            <c:strRef>
              <c:f>Sheet1!$A$2</c:f>
              <c:strCache>
                <c:ptCount val="1"/>
                <c:pt idx="0">
                  <c:v>other</c:v>
                </c:pt>
              </c:strCache>
            </c:strRef>
          </c:cat>
          <c:val>
            <c:numRef>
              <c:f>Sheet1!$B$2</c:f>
              <c:numCache>
                <c:formatCode>#,##0</c:formatCode>
                <c:ptCount val="1"/>
                <c:pt idx="0">
                  <c:v>403</c:v>
                </c:pt>
              </c:numCache>
            </c:numRef>
          </c:val>
        </c:ser>
        <c:ser>
          <c:idx val="1"/>
          <c:order val="1"/>
          <c:tx>
            <c:strRef>
              <c:f>Sheet1!$C$1</c:f>
              <c:strCache>
                <c:ptCount val="1"/>
                <c:pt idx="0">
                  <c:v>2007</c:v>
                </c:pt>
              </c:strCache>
            </c:strRef>
          </c:tx>
          <c:dLbls>
            <c:txPr>
              <a:bodyPr/>
              <a:lstStyle/>
              <a:p>
                <a:pPr>
                  <a:defRPr sz="1400"/>
                </a:pPr>
                <a:endParaRPr lang="lv-LV"/>
              </a:p>
            </c:txPr>
            <c:showVal val="1"/>
          </c:dLbls>
          <c:cat>
            <c:strRef>
              <c:f>Sheet1!$A$2</c:f>
              <c:strCache>
                <c:ptCount val="1"/>
                <c:pt idx="0">
                  <c:v>other</c:v>
                </c:pt>
              </c:strCache>
            </c:strRef>
          </c:cat>
          <c:val>
            <c:numRef>
              <c:f>Sheet1!$C$2</c:f>
              <c:numCache>
                <c:formatCode>#,##0</c:formatCode>
                <c:ptCount val="1"/>
                <c:pt idx="0">
                  <c:v>460</c:v>
                </c:pt>
              </c:numCache>
            </c:numRef>
          </c:val>
        </c:ser>
        <c:ser>
          <c:idx val="2"/>
          <c:order val="2"/>
          <c:tx>
            <c:strRef>
              <c:f>Sheet1!$D$1</c:f>
              <c:strCache>
                <c:ptCount val="1"/>
                <c:pt idx="0">
                  <c:v>2008</c:v>
                </c:pt>
              </c:strCache>
            </c:strRef>
          </c:tx>
          <c:dLbls>
            <c:txPr>
              <a:bodyPr/>
              <a:lstStyle/>
              <a:p>
                <a:pPr>
                  <a:defRPr sz="1400"/>
                </a:pPr>
                <a:endParaRPr lang="lv-LV"/>
              </a:p>
            </c:txPr>
            <c:showVal val="1"/>
          </c:dLbls>
          <c:cat>
            <c:strRef>
              <c:f>Sheet1!$A$2</c:f>
              <c:strCache>
                <c:ptCount val="1"/>
                <c:pt idx="0">
                  <c:v>other</c:v>
                </c:pt>
              </c:strCache>
            </c:strRef>
          </c:cat>
          <c:val>
            <c:numRef>
              <c:f>Sheet1!$D$2</c:f>
              <c:numCache>
                <c:formatCode>#,##0</c:formatCode>
                <c:ptCount val="1"/>
                <c:pt idx="0">
                  <c:v>525</c:v>
                </c:pt>
              </c:numCache>
            </c:numRef>
          </c:val>
        </c:ser>
        <c:ser>
          <c:idx val="3"/>
          <c:order val="3"/>
          <c:tx>
            <c:strRef>
              <c:f>Sheet1!$E$1</c:f>
              <c:strCache>
                <c:ptCount val="1"/>
                <c:pt idx="0">
                  <c:v>2009</c:v>
                </c:pt>
              </c:strCache>
            </c:strRef>
          </c:tx>
          <c:dLbls>
            <c:txPr>
              <a:bodyPr/>
              <a:lstStyle/>
              <a:p>
                <a:pPr>
                  <a:defRPr sz="1400"/>
                </a:pPr>
                <a:endParaRPr lang="lv-LV"/>
              </a:p>
            </c:txPr>
            <c:showVal val="1"/>
          </c:dLbls>
          <c:cat>
            <c:strRef>
              <c:f>Sheet1!$A$2</c:f>
              <c:strCache>
                <c:ptCount val="1"/>
                <c:pt idx="0">
                  <c:v>other</c:v>
                </c:pt>
              </c:strCache>
            </c:strRef>
          </c:cat>
          <c:val>
            <c:numRef>
              <c:f>Sheet1!$E$2</c:f>
              <c:numCache>
                <c:formatCode>#,##0</c:formatCode>
                <c:ptCount val="1"/>
                <c:pt idx="0">
                  <c:v>575</c:v>
                </c:pt>
              </c:numCache>
            </c:numRef>
          </c:val>
        </c:ser>
        <c:ser>
          <c:idx val="4"/>
          <c:order val="4"/>
          <c:tx>
            <c:strRef>
              <c:f>Sheet1!$F$1</c:f>
              <c:strCache>
                <c:ptCount val="1"/>
                <c:pt idx="0">
                  <c:v>2010</c:v>
                </c:pt>
              </c:strCache>
            </c:strRef>
          </c:tx>
          <c:dLbls>
            <c:txPr>
              <a:bodyPr/>
              <a:lstStyle/>
              <a:p>
                <a:pPr>
                  <a:defRPr sz="1400"/>
                </a:pPr>
                <a:endParaRPr lang="lv-LV"/>
              </a:p>
            </c:txPr>
            <c:showVal val="1"/>
          </c:dLbls>
          <c:cat>
            <c:strRef>
              <c:f>Sheet1!$A$2</c:f>
              <c:strCache>
                <c:ptCount val="1"/>
                <c:pt idx="0">
                  <c:v>other</c:v>
                </c:pt>
              </c:strCache>
            </c:strRef>
          </c:cat>
          <c:val>
            <c:numRef>
              <c:f>Sheet1!$F$2</c:f>
              <c:numCache>
                <c:formatCode>#,##0</c:formatCode>
                <c:ptCount val="1"/>
                <c:pt idx="0">
                  <c:v>508</c:v>
                </c:pt>
              </c:numCache>
            </c:numRef>
          </c:val>
        </c:ser>
        <c:ser>
          <c:idx val="5"/>
          <c:order val="5"/>
          <c:tx>
            <c:strRef>
              <c:f>Sheet1!$G$1</c:f>
              <c:strCache>
                <c:ptCount val="1"/>
                <c:pt idx="0">
                  <c:v>2011</c:v>
                </c:pt>
              </c:strCache>
            </c:strRef>
          </c:tx>
          <c:dLbls>
            <c:txPr>
              <a:bodyPr/>
              <a:lstStyle/>
              <a:p>
                <a:pPr>
                  <a:defRPr sz="1400"/>
                </a:pPr>
                <a:endParaRPr lang="lv-LV"/>
              </a:p>
            </c:txPr>
            <c:showVal val="1"/>
          </c:dLbls>
          <c:cat>
            <c:strRef>
              <c:f>Sheet1!$A$2</c:f>
              <c:strCache>
                <c:ptCount val="1"/>
                <c:pt idx="0">
                  <c:v>other</c:v>
                </c:pt>
              </c:strCache>
            </c:strRef>
          </c:cat>
          <c:val>
            <c:numRef>
              <c:f>Sheet1!$G$2</c:f>
              <c:numCache>
                <c:formatCode>#,##0</c:formatCode>
                <c:ptCount val="1"/>
                <c:pt idx="0">
                  <c:v>539</c:v>
                </c:pt>
              </c:numCache>
            </c:numRef>
          </c:val>
        </c:ser>
        <c:ser>
          <c:idx val="6"/>
          <c:order val="6"/>
          <c:tx>
            <c:strRef>
              <c:f>Sheet1!$H$1</c:f>
              <c:strCache>
                <c:ptCount val="1"/>
                <c:pt idx="0">
                  <c:v>2012</c:v>
                </c:pt>
              </c:strCache>
            </c:strRef>
          </c:tx>
          <c:dLbls>
            <c:txPr>
              <a:bodyPr/>
              <a:lstStyle/>
              <a:p>
                <a:pPr>
                  <a:defRPr sz="1400"/>
                </a:pPr>
                <a:endParaRPr lang="lv-LV"/>
              </a:p>
            </c:txPr>
            <c:showVal val="1"/>
          </c:dLbls>
          <c:cat>
            <c:strRef>
              <c:f>Sheet1!$A$2</c:f>
              <c:strCache>
                <c:ptCount val="1"/>
                <c:pt idx="0">
                  <c:v>other</c:v>
                </c:pt>
              </c:strCache>
            </c:strRef>
          </c:cat>
          <c:val>
            <c:numRef>
              <c:f>Sheet1!$H$2</c:f>
              <c:numCache>
                <c:formatCode>#,##0</c:formatCode>
                <c:ptCount val="1"/>
                <c:pt idx="0">
                  <c:v>512</c:v>
                </c:pt>
              </c:numCache>
            </c:numRef>
          </c:val>
        </c:ser>
        <c:ser>
          <c:idx val="7"/>
          <c:order val="7"/>
          <c:tx>
            <c:strRef>
              <c:f>Sheet1!$I$1</c:f>
              <c:strCache>
                <c:ptCount val="1"/>
                <c:pt idx="0">
                  <c:v>2013</c:v>
                </c:pt>
              </c:strCache>
            </c:strRef>
          </c:tx>
          <c:dLbls>
            <c:txPr>
              <a:bodyPr/>
              <a:lstStyle/>
              <a:p>
                <a:pPr>
                  <a:defRPr sz="1400"/>
                </a:pPr>
                <a:endParaRPr lang="lv-LV"/>
              </a:p>
            </c:txPr>
            <c:showVal val="1"/>
          </c:dLbls>
          <c:cat>
            <c:strRef>
              <c:f>Sheet1!$A$2</c:f>
              <c:strCache>
                <c:ptCount val="1"/>
                <c:pt idx="0">
                  <c:v>other</c:v>
                </c:pt>
              </c:strCache>
            </c:strRef>
          </c:cat>
          <c:val>
            <c:numRef>
              <c:f>Sheet1!$I$2</c:f>
              <c:numCache>
                <c:formatCode>#,##0</c:formatCode>
                <c:ptCount val="1"/>
                <c:pt idx="0">
                  <c:v>652</c:v>
                </c:pt>
              </c:numCache>
            </c:numRef>
          </c:val>
        </c:ser>
        <c:ser>
          <c:idx val="8"/>
          <c:order val="8"/>
          <c:tx>
            <c:strRef>
              <c:f>Sheet1!$J$1</c:f>
              <c:strCache>
                <c:ptCount val="1"/>
                <c:pt idx="0">
                  <c:v>2014</c:v>
                </c:pt>
              </c:strCache>
            </c:strRef>
          </c:tx>
          <c:dLbls>
            <c:txPr>
              <a:bodyPr/>
              <a:lstStyle/>
              <a:p>
                <a:pPr>
                  <a:defRPr sz="1400"/>
                </a:pPr>
                <a:endParaRPr lang="lv-LV"/>
              </a:p>
            </c:txPr>
            <c:showVal val="1"/>
          </c:dLbls>
          <c:cat>
            <c:strRef>
              <c:f>Sheet1!$A$2</c:f>
              <c:strCache>
                <c:ptCount val="1"/>
                <c:pt idx="0">
                  <c:v>other</c:v>
                </c:pt>
              </c:strCache>
            </c:strRef>
          </c:cat>
          <c:val>
            <c:numRef>
              <c:f>Sheet1!$J$2</c:f>
              <c:numCache>
                <c:formatCode>#,##0</c:formatCode>
                <c:ptCount val="1"/>
                <c:pt idx="0">
                  <c:v>685</c:v>
                </c:pt>
              </c:numCache>
            </c:numRef>
          </c:val>
        </c:ser>
        <c:ser>
          <c:idx val="9"/>
          <c:order val="9"/>
          <c:tx>
            <c:strRef>
              <c:f>Sheet1!$K$1</c:f>
              <c:strCache>
                <c:ptCount val="1"/>
                <c:pt idx="0">
                  <c:v>2015</c:v>
                </c:pt>
              </c:strCache>
            </c:strRef>
          </c:tx>
          <c:dLbls>
            <c:txPr>
              <a:bodyPr/>
              <a:lstStyle/>
              <a:p>
                <a:pPr>
                  <a:defRPr sz="1400"/>
                </a:pPr>
                <a:endParaRPr lang="lv-LV"/>
              </a:p>
            </c:txPr>
            <c:showVal val="1"/>
          </c:dLbls>
          <c:cat>
            <c:strRef>
              <c:f>Sheet1!$A$2</c:f>
              <c:strCache>
                <c:ptCount val="1"/>
                <c:pt idx="0">
                  <c:v>other</c:v>
                </c:pt>
              </c:strCache>
            </c:strRef>
          </c:cat>
          <c:val>
            <c:numRef>
              <c:f>Sheet1!$K$2</c:f>
              <c:numCache>
                <c:formatCode>#,##0</c:formatCode>
                <c:ptCount val="1"/>
                <c:pt idx="0">
                  <c:v>857</c:v>
                </c:pt>
              </c:numCache>
            </c:numRef>
          </c:val>
        </c:ser>
        <c:gapWidth val="75"/>
        <c:overlap val="-25"/>
        <c:axId val="141358592"/>
        <c:axId val="141360128"/>
      </c:barChart>
      <c:catAx>
        <c:axId val="141358592"/>
        <c:scaling>
          <c:orientation val="minMax"/>
        </c:scaling>
        <c:delete val="1"/>
        <c:axPos val="l"/>
        <c:numFmt formatCode="General" sourceLinked="1"/>
        <c:majorTickMark val="none"/>
        <c:tickLblPos val="nextTo"/>
        <c:crossAx val="141360128"/>
        <c:crosses val="autoZero"/>
        <c:auto val="1"/>
        <c:lblAlgn val="ctr"/>
        <c:lblOffset val="100"/>
      </c:catAx>
      <c:valAx>
        <c:axId val="141360128"/>
        <c:scaling>
          <c:orientation val="minMax"/>
        </c:scaling>
        <c:axPos val="b"/>
        <c:numFmt formatCode="#,##0" sourceLinked="1"/>
        <c:majorTickMark val="none"/>
        <c:tickLblPos val="none"/>
        <c:spPr>
          <a:ln w="9525">
            <a:noFill/>
          </a:ln>
        </c:spPr>
        <c:crossAx val="141358592"/>
        <c:crosses val="autoZero"/>
        <c:crossBetween val="between"/>
      </c:valAx>
    </c:plotArea>
    <c:legend>
      <c:legendPos val="b"/>
      <c:layout/>
      <c:txPr>
        <a:bodyPr/>
        <a:lstStyle/>
        <a:p>
          <a:pPr>
            <a:defRPr sz="1200"/>
          </a:pPr>
          <a:endParaRPr lang="lv-LV"/>
        </a:p>
      </c:txPr>
    </c:legend>
    <c:plotVisOnly val="1"/>
  </c:chart>
  <c:txPr>
    <a:bodyPr/>
    <a:lstStyle/>
    <a:p>
      <a:pPr>
        <a:defRPr sz="1800"/>
      </a:pPr>
      <a:endParaRPr lang="lv-LV"/>
    </a:p>
  </c:txPr>
  <c:externalData r:id="rId1"/>
</c:chartSpace>
</file>

<file path=ppt/charts/chart25.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Amount</a:t>
            </a:r>
            <a:r>
              <a:rPr lang="lv-LV" dirty="0" smtClean="0"/>
              <a:t> </a:t>
            </a:r>
            <a:r>
              <a:rPr lang="lv-LV" dirty="0" err="1" smtClean="0"/>
              <a:t>of</a:t>
            </a:r>
            <a:r>
              <a:rPr lang="lv-LV" dirty="0" smtClean="0"/>
              <a:t> </a:t>
            </a:r>
            <a:r>
              <a:rPr lang="lv-LV" dirty="0" err="1" smtClean="0"/>
              <a:t>Investment</a:t>
            </a:r>
            <a:endParaRPr lang="lv-LV" dirty="0"/>
          </a:p>
        </c:rich>
      </c:tx>
      <c:layout/>
    </c:title>
    <c:plotArea>
      <c:layout>
        <c:manualLayout>
          <c:layoutTarget val="inner"/>
          <c:xMode val="edge"/>
          <c:yMode val="edge"/>
          <c:x val="0.11865507007841594"/>
          <c:y val="0.13943312349424691"/>
          <c:w val="0.88134492992158442"/>
          <c:h val="0.74044394984276696"/>
        </c:manualLayout>
      </c:layout>
      <c:barChart>
        <c:barDir val="bar"/>
        <c:grouping val="clustered"/>
        <c:ser>
          <c:idx val="0"/>
          <c:order val="0"/>
          <c:tx>
            <c:strRef>
              <c:f>Sheet1!$A$2</c:f>
              <c:strCache>
                <c:ptCount val="1"/>
                <c:pt idx="0">
                  <c:v> immovable property purchased </c:v>
                </c:pt>
              </c:strCache>
            </c:strRef>
          </c:tx>
          <c:spPr>
            <a:solidFill>
              <a:srgbClr val="002060"/>
            </a:solidFill>
          </c:spPr>
          <c:dLbls>
            <c:txPr>
              <a:bodyPr/>
              <a:lstStyle/>
              <a:p>
                <a:pPr>
                  <a:defRPr sz="1400"/>
                </a:pPr>
                <a:endParaRPr lang="lv-LV"/>
              </a:p>
            </c:txPr>
            <c:showVal val="1"/>
          </c:dLbls>
          <c:cat>
            <c:strRef>
              <c:f>Sheet1!$B$1:$F$1</c:f>
              <c:strCache>
                <c:ptCount val="5"/>
                <c:pt idx="0">
                  <c:v>2010</c:v>
                </c:pt>
                <c:pt idx="1">
                  <c:v>2011</c:v>
                </c:pt>
                <c:pt idx="2">
                  <c:v>2012</c:v>
                </c:pt>
                <c:pt idx="3">
                  <c:v>2013</c:v>
                </c:pt>
                <c:pt idx="4">
                  <c:v>2014</c:v>
                </c:pt>
              </c:strCache>
            </c:strRef>
          </c:cat>
          <c:val>
            <c:numRef>
              <c:f>Sheet1!$B$2:$F$2</c:f>
              <c:numCache>
                <c:formatCode>"€"\ #,##0;[Red]\-"€"\ #,##0</c:formatCode>
                <c:ptCount val="5"/>
                <c:pt idx="0">
                  <c:v>15843266</c:v>
                </c:pt>
                <c:pt idx="1">
                  <c:v>138224496</c:v>
                </c:pt>
                <c:pt idx="2">
                  <c:v>208041186</c:v>
                </c:pt>
                <c:pt idx="3">
                  <c:v>296575884</c:v>
                </c:pt>
                <c:pt idx="4">
                  <c:v>397314888</c:v>
                </c:pt>
              </c:numCache>
            </c:numRef>
          </c:val>
        </c:ser>
        <c:ser>
          <c:idx val="1"/>
          <c:order val="1"/>
          <c:tx>
            <c:strRef>
              <c:f>Sheet1!$A$3</c:f>
              <c:strCache>
                <c:ptCount val="1"/>
                <c:pt idx="0">
                  <c:v> in credit institutions </c:v>
                </c:pt>
              </c:strCache>
            </c:strRef>
          </c:tx>
          <c:dLbls>
            <c:txPr>
              <a:bodyPr/>
              <a:lstStyle/>
              <a:p>
                <a:pPr>
                  <a:defRPr sz="1400"/>
                </a:pPr>
                <a:endParaRPr lang="lv-LV"/>
              </a:p>
            </c:txPr>
            <c:showVal val="1"/>
          </c:dLbls>
          <c:cat>
            <c:strRef>
              <c:f>Sheet1!$B$1:$F$1</c:f>
              <c:strCache>
                <c:ptCount val="5"/>
                <c:pt idx="0">
                  <c:v>2010</c:v>
                </c:pt>
                <c:pt idx="1">
                  <c:v>2011</c:v>
                </c:pt>
                <c:pt idx="2">
                  <c:v>2012</c:v>
                </c:pt>
                <c:pt idx="3">
                  <c:v>2013</c:v>
                </c:pt>
                <c:pt idx="4">
                  <c:v>2014</c:v>
                </c:pt>
              </c:strCache>
            </c:strRef>
          </c:cat>
          <c:val>
            <c:numRef>
              <c:f>Sheet1!$B$3:$F$3</c:f>
              <c:numCache>
                <c:formatCode>"€"\ #,##0;[Red]\-"€"\ #,##0</c:formatCode>
                <c:ptCount val="5"/>
                <c:pt idx="0">
                  <c:v>12283072</c:v>
                </c:pt>
                <c:pt idx="1">
                  <c:v>35063985</c:v>
                </c:pt>
                <c:pt idx="2">
                  <c:v>28474027</c:v>
                </c:pt>
                <c:pt idx="3">
                  <c:v>34105828</c:v>
                </c:pt>
                <c:pt idx="4">
                  <c:v>31328218</c:v>
                </c:pt>
              </c:numCache>
            </c:numRef>
          </c:val>
        </c:ser>
        <c:ser>
          <c:idx val="2"/>
          <c:order val="2"/>
          <c:tx>
            <c:strRef>
              <c:f>Sheet1!$A$4</c:f>
              <c:strCache>
                <c:ptCount val="1"/>
                <c:pt idx="0">
                  <c:v>in equity capital </c:v>
                </c:pt>
              </c:strCache>
            </c:strRef>
          </c:tx>
          <c:dLbls>
            <c:txPr>
              <a:bodyPr/>
              <a:lstStyle/>
              <a:p>
                <a:pPr>
                  <a:defRPr sz="1400"/>
                </a:pPr>
                <a:endParaRPr lang="lv-LV"/>
              </a:p>
            </c:txPr>
            <c:showVal val="1"/>
          </c:dLbls>
          <c:cat>
            <c:strRef>
              <c:f>Sheet1!$B$1:$F$1</c:f>
              <c:strCache>
                <c:ptCount val="5"/>
                <c:pt idx="0">
                  <c:v>2010</c:v>
                </c:pt>
                <c:pt idx="1">
                  <c:v>2011</c:v>
                </c:pt>
                <c:pt idx="2">
                  <c:v>2012</c:v>
                </c:pt>
                <c:pt idx="3">
                  <c:v>2013</c:v>
                </c:pt>
                <c:pt idx="4">
                  <c:v>2014</c:v>
                </c:pt>
              </c:strCache>
            </c:strRef>
          </c:cat>
          <c:val>
            <c:numRef>
              <c:f>Sheet1!$B$4:$F$4</c:f>
              <c:numCache>
                <c:formatCode>"€"\ #,##0;[Red]\-"€"\ #,##0</c:formatCode>
                <c:ptCount val="5"/>
                <c:pt idx="0">
                  <c:v>304708</c:v>
                </c:pt>
                <c:pt idx="1">
                  <c:v>3641314</c:v>
                </c:pt>
                <c:pt idx="2">
                  <c:v>13335101</c:v>
                </c:pt>
                <c:pt idx="3">
                  <c:v>29300291</c:v>
                </c:pt>
                <c:pt idx="4">
                  <c:v>18825495</c:v>
                </c:pt>
              </c:numCache>
            </c:numRef>
          </c:val>
        </c:ser>
        <c:gapWidth val="75"/>
        <c:overlap val="-25"/>
        <c:axId val="141449088"/>
        <c:axId val="141450624"/>
      </c:barChart>
      <c:catAx>
        <c:axId val="141449088"/>
        <c:scaling>
          <c:orientation val="minMax"/>
        </c:scaling>
        <c:axPos val="l"/>
        <c:tickLblPos val="nextTo"/>
        <c:spPr>
          <a:ln w="34925">
            <a:solidFill>
              <a:schemeClr val="accent1"/>
            </a:solidFill>
          </a:ln>
          <a:effectLst>
            <a:outerShdw blurRad="50800" dist="38100" dir="5400000" algn="t" rotWithShape="0">
              <a:prstClr val="black">
                <a:alpha val="40000"/>
              </a:prstClr>
            </a:outerShdw>
          </a:effectLst>
        </c:spPr>
        <c:txPr>
          <a:bodyPr/>
          <a:lstStyle/>
          <a:p>
            <a:pPr>
              <a:defRPr sz="1400"/>
            </a:pPr>
            <a:endParaRPr lang="lv-LV"/>
          </a:p>
        </c:txPr>
        <c:crossAx val="141450624"/>
        <c:crosses val="autoZero"/>
        <c:auto val="1"/>
        <c:lblAlgn val="ctr"/>
        <c:lblOffset val="100"/>
      </c:catAx>
      <c:valAx>
        <c:axId val="141450624"/>
        <c:scaling>
          <c:orientation val="minMax"/>
        </c:scaling>
        <c:delete val="1"/>
        <c:axPos val="b"/>
        <c:numFmt formatCode="&quot;€&quot;\ #,##0;[Red]\-&quot;€&quot;\ #,##0" sourceLinked="1"/>
        <c:majorTickMark val="none"/>
        <c:tickLblPos val="nextTo"/>
        <c:crossAx val="141449088"/>
        <c:crosses val="autoZero"/>
        <c:crossBetween val="between"/>
      </c:valAx>
    </c:plotArea>
    <c:legend>
      <c:legendPos val="b"/>
      <c:layout/>
      <c:txPr>
        <a:bodyPr/>
        <a:lstStyle/>
        <a:p>
          <a:pPr>
            <a:defRPr sz="1400"/>
          </a:pPr>
          <a:endParaRPr lang="lv-LV"/>
        </a:p>
      </c:txPr>
    </c:legend>
    <c:plotVisOnly val="1"/>
  </c:chart>
  <c:txPr>
    <a:bodyPr/>
    <a:lstStyle/>
    <a:p>
      <a:pPr>
        <a:defRPr sz="1800"/>
      </a:pPr>
      <a:endParaRPr lang="lv-LV"/>
    </a:p>
  </c:txPr>
  <c:externalData r:id="rId1"/>
</c:chartSpace>
</file>

<file path=ppt/charts/chart26.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a:t>Number</a:t>
            </a:r>
            <a:r>
              <a:rPr lang="lv-LV" dirty="0"/>
              <a:t> </a:t>
            </a:r>
            <a:r>
              <a:rPr lang="lv-LV" dirty="0" err="1"/>
              <a:t>of</a:t>
            </a:r>
            <a:r>
              <a:rPr lang="lv-LV" dirty="0"/>
              <a:t> </a:t>
            </a:r>
            <a:r>
              <a:rPr lang="lv-LV" dirty="0" err="1"/>
              <a:t>Valid</a:t>
            </a:r>
            <a:r>
              <a:rPr lang="lv-LV" dirty="0"/>
              <a:t> PRP </a:t>
            </a:r>
            <a:r>
              <a:rPr lang="lv-LV" sz="1600" b="0" dirty="0"/>
              <a:t>(</a:t>
            </a:r>
            <a:r>
              <a:rPr lang="lv-LV" sz="1600" b="0" dirty="0" err="1"/>
              <a:t>as</a:t>
            </a:r>
            <a:r>
              <a:rPr lang="lv-LV" sz="1600" b="0" dirty="0"/>
              <a:t> </a:t>
            </a:r>
            <a:r>
              <a:rPr lang="lv-LV" sz="1600" b="0" dirty="0" err="1"/>
              <a:t>of</a:t>
            </a:r>
            <a:r>
              <a:rPr lang="lv-LV" sz="1600" b="0" dirty="0"/>
              <a:t> 1st </a:t>
            </a:r>
            <a:r>
              <a:rPr lang="lv-LV" sz="1600" b="0" dirty="0" err="1"/>
              <a:t>of</a:t>
            </a:r>
            <a:r>
              <a:rPr lang="lv-LV" sz="1600" b="0" dirty="0"/>
              <a:t> </a:t>
            </a:r>
            <a:r>
              <a:rPr lang="lv-LV" sz="1600" b="0" dirty="0" err="1"/>
              <a:t>January</a:t>
            </a:r>
            <a:r>
              <a:rPr lang="lv-LV" sz="1600" b="0" dirty="0"/>
              <a:t>) </a:t>
            </a:r>
            <a:endParaRPr lang="en-US" b="0" dirty="0"/>
          </a:p>
        </c:rich>
      </c:tx>
      <c:layout/>
    </c:title>
    <c:plotArea>
      <c:layout>
        <c:manualLayout>
          <c:layoutTarget val="inner"/>
          <c:xMode val="edge"/>
          <c:yMode val="edge"/>
          <c:x val="0.11893855644315939"/>
          <c:y val="0.14994776012924244"/>
          <c:w val="0.86146524311562478"/>
          <c:h val="0.81790285685355013"/>
        </c:manualLayout>
      </c:layout>
      <c:barChart>
        <c:barDir val="bar"/>
        <c:grouping val="clustered"/>
        <c:varyColors val="1"/>
        <c:ser>
          <c:idx val="0"/>
          <c:order val="0"/>
          <c:tx>
            <c:strRef>
              <c:f>Sheet1!$B$1</c:f>
              <c:strCache>
                <c:ptCount val="1"/>
                <c:pt idx="0">
                  <c:v>Column1</c:v>
                </c:pt>
              </c:strCache>
            </c:strRef>
          </c:tx>
          <c:dLbls>
            <c:txPr>
              <a:bodyPr/>
              <a:lstStyle/>
              <a:p>
                <a:pPr>
                  <a:defRPr sz="1600"/>
                </a:pPr>
                <a:endParaRPr lang="lv-LV"/>
              </a:p>
            </c:txPr>
            <c:showVal val="1"/>
          </c:dLbls>
          <c:cat>
            <c:numRef>
              <c:f>Sheet1!$A$2:$A$11</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Sheet1!$B$2:$B$11</c:f>
              <c:numCache>
                <c:formatCode>#,##0</c:formatCode>
                <c:ptCount val="10"/>
                <c:pt idx="0">
                  <c:v>29487</c:v>
                </c:pt>
                <c:pt idx="1">
                  <c:v>30820</c:v>
                </c:pt>
                <c:pt idx="2">
                  <c:v>33055</c:v>
                </c:pt>
                <c:pt idx="3">
                  <c:v>34354</c:v>
                </c:pt>
                <c:pt idx="4">
                  <c:v>36249</c:v>
                </c:pt>
                <c:pt idx="5">
                  <c:v>42054</c:v>
                </c:pt>
                <c:pt idx="6">
                  <c:v>44328</c:v>
                </c:pt>
                <c:pt idx="7">
                  <c:v>46308</c:v>
                </c:pt>
                <c:pt idx="8">
                  <c:v>48724</c:v>
                </c:pt>
                <c:pt idx="9">
                  <c:v>51029</c:v>
                </c:pt>
              </c:numCache>
            </c:numRef>
          </c:val>
        </c:ser>
        <c:gapWidth val="32"/>
        <c:overlap val="53"/>
        <c:axId val="141631488"/>
        <c:axId val="141633024"/>
      </c:barChart>
      <c:catAx>
        <c:axId val="141631488"/>
        <c:scaling>
          <c:orientation val="minMax"/>
        </c:scaling>
        <c:axPos val="l"/>
        <c:numFmt formatCode="General" sourceLinked="1"/>
        <c:tickLblPos val="nextTo"/>
        <c:spPr>
          <a:ln w="34925">
            <a:solidFill>
              <a:srgbClr val="4F81BD"/>
            </a:solidFill>
          </a:ln>
          <a:effectLst>
            <a:outerShdw blurRad="50800" dist="50800" dir="5400000" algn="ctr" rotWithShape="0">
              <a:schemeClr val="bg1">
                <a:lumMod val="75000"/>
              </a:schemeClr>
            </a:outerShdw>
          </a:effectLst>
        </c:spPr>
        <c:txPr>
          <a:bodyPr/>
          <a:lstStyle/>
          <a:p>
            <a:pPr>
              <a:defRPr sz="1400"/>
            </a:pPr>
            <a:endParaRPr lang="lv-LV"/>
          </a:p>
        </c:txPr>
        <c:crossAx val="141633024"/>
        <c:crosses val="autoZero"/>
        <c:auto val="1"/>
        <c:lblAlgn val="ctr"/>
        <c:lblOffset val="100"/>
      </c:catAx>
      <c:valAx>
        <c:axId val="141633024"/>
        <c:scaling>
          <c:orientation val="minMax"/>
        </c:scaling>
        <c:delete val="1"/>
        <c:axPos val="b"/>
        <c:numFmt formatCode="#,##0" sourceLinked="1"/>
        <c:tickLblPos val="nextTo"/>
        <c:crossAx val="141631488"/>
        <c:crosses val="autoZero"/>
        <c:crossBetween val="between"/>
      </c:valAx>
    </c:plotArea>
    <c:plotVisOnly val="1"/>
  </c:chart>
  <c:txPr>
    <a:bodyPr/>
    <a:lstStyle/>
    <a:p>
      <a:pPr>
        <a:defRPr sz="1800"/>
      </a:pPr>
      <a:endParaRPr lang="lv-LV"/>
    </a:p>
  </c:txPr>
  <c:externalData r:id="rId1"/>
</c:chartSpace>
</file>

<file path=ppt/charts/chart27.xml><?xml version="1.0" encoding="utf-8"?>
<c:chartSpace xmlns:c="http://schemas.openxmlformats.org/drawingml/2006/chart" xmlns:a="http://schemas.openxmlformats.org/drawingml/2006/main" xmlns:r="http://schemas.openxmlformats.org/officeDocument/2006/relationships">
  <c:lang val="lv-LV"/>
  <c:style val="32"/>
  <c:chart>
    <c:title>
      <c:tx>
        <c:rich>
          <a:bodyPr/>
          <a:lstStyle/>
          <a:p>
            <a:pPr>
              <a:defRPr sz="2000"/>
            </a:pPr>
            <a:r>
              <a:rPr lang="lv-LV" sz="2000" dirty="0" err="1" smtClean="0"/>
              <a:t>Number</a:t>
            </a:r>
            <a:r>
              <a:rPr lang="lv-LV" sz="2000" dirty="0" smtClean="0"/>
              <a:t> </a:t>
            </a:r>
            <a:r>
              <a:rPr lang="lv-LV" sz="2000" dirty="0" err="1" smtClean="0"/>
              <a:t>of</a:t>
            </a:r>
            <a:r>
              <a:rPr lang="lv-LV" sz="2000" baseline="0" dirty="0" smtClean="0"/>
              <a:t> </a:t>
            </a:r>
            <a:r>
              <a:rPr lang="lv-LV" sz="2000" baseline="0" dirty="0" err="1" smtClean="0"/>
              <a:t>Valid</a:t>
            </a:r>
            <a:r>
              <a:rPr lang="lv-LV" sz="2000" baseline="0" dirty="0" smtClean="0"/>
              <a:t> PRP </a:t>
            </a:r>
            <a:r>
              <a:rPr lang="lv-LV" sz="1600" b="0" baseline="0" dirty="0" smtClean="0"/>
              <a:t>(</a:t>
            </a:r>
            <a:r>
              <a:rPr lang="lv-LV" sz="1600" b="0" baseline="0" dirty="0" err="1" smtClean="0"/>
              <a:t>as</a:t>
            </a:r>
            <a:r>
              <a:rPr lang="lv-LV" sz="1600" b="0" baseline="0" dirty="0" smtClean="0"/>
              <a:t> </a:t>
            </a:r>
            <a:r>
              <a:rPr lang="lv-LV" sz="1600" b="0" baseline="0" dirty="0" err="1" smtClean="0"/>
              <a:t>of</a:t>
            </a:r>
            <a:r>
              <a:rPr lang="lv-LV" sz="1600" b="0" baseline="0" dirty="0" smtClean="0"/>
              <a:t> 1</a:t>
            </a:r>
            <a:r>
              <a:rPr lang="lv-LV" sz="1600" b="0" baseline="30000" dirty="0" smtClean="0"/>
              <a:t>st</a:t>
            </a:r>
            <a:r>
              <a:rPr lang="lv-LV" sz="1600" b="0" baseline="0" dirty="0" smtClean="0"/>
              <a:t> </a:t>
            </a:r>
            <a:r>
              <a:rPr lang="lv-LV" sz="1600" b="0" baseline="0" dirty="0" err="1" smtClean="0"/>
              <a:t>of</a:t>
            </a:r>
            <a:r>
              <a:rPr lang="lv-LV" sz="1600" b="0" baseline="0" dirty="0" smtClean="0"/>
              <a:t> </a:t>
            </a:r>
            <a:r>
              <a:rPr lang="lv-LV" sz="1600" b="0" baseline="0" dirty="0" err="1" smtClean="0"/>
              <a:t>January</a:t>
            </a:r>
            <a:r>
              <a:rPr lang="lv-LV" sz="1600" b="0" baseline="0" dirty="0" smtClean="0"/>
              <a:t>) </a:t>
            </a:r>
            <a:r>
              <a:rPr lang="lv-LV" sz="2000" baseline="0" dirty="0" err="1" smtClean="0"/>
              <a:t>by</a:t>
            </a:r>
            <a:r>
              <a:rPr lang="lv-LV" sz="2000" baseline="0" dirty="0" smtClean="0"/>
              <a:t> </a:t>
            </a:r>
            <a:r>
              <a:rPr lang="lv-LV" sz="2000" baseline="0" dirty="0" err="1" smtClean="0"/>
              <a:t>Reason</a:t>
            </a:r>
            <a:r>
              <a:rPr lang="lv-LV" sz="2000" baseline="0" dirty="0" smtClean="0"/>
              <a:t> </a:t>
            </a:r>
            <a:r>
              <a:rPr lang="lv-LV" sz="2000" baseline="0" dirty="0" err="1" smtClean="0"/>
              <a:t>of</a:t>
            </a:r>
            <a:r>
              <a:rPr lang="lv-LV" sz="2000" baseline="0" dirty="0" smtClean="0"/>
              <a:t> </a:t>
            </a:r>
            <a:r>
              <a:rPr lang="lv-LV" sz="2000" baseline="0" dirty="0" err="1" smtClean="0"/>
              <a:t>Issue</a:t>
            </a:r>
            <a:endParaRPr lang="lv-LV" sz="2000" dirty="0"/>
          </a:p>
        </c:rich>
      </c:tx>
      <c:layout/>
    </c:title>
    <c:plotArea>
      <c:layout>
        <c:manualLayout>
          <c:layoutTarget val="inner"/>
          <c:xMode val="edge"/>
          <c:yMode val="edge"/>
          <c:x val="0.32925163097511195"/>
          <c:y val="0.17087001543545119"/>
          <c:w val="0.65444474489380422"/>
          <c:h val="0.75113875536679864"/>
        </c:manualLayout>
      </c:layout>
      <c:barChart>
        <c:barDir val="bar"/>
        <c:grouping val="clustered"/>
        <c:ser>
          <c:idx val="0"/>
          <c:order val="0"/>
          <c:tx>
            <c:strRef>
              <c:f>Sheet1!$B$1</c:f>
              <c:strCache>
                <c:ptCount val="1"/>
                <c:pt idx="0">
                  <c:v>2006</c:v>
                </c:pt>
              </c:strCache>
            </c:strRef>
          </c:tx>
          <c:dLbls>
            <c:txPr>
              <a:bodyPr/>
              <a:lstStyle/>
              <a:p>
                <a:pPr>
                  <a:defRPr sz="1200"/>
                </a:pPr>
                <a:endParaRPr lang="lv-LV"/>
              </a:p>
            </c:txPr>
            <c:showVal val="1"/>
          </c:dLbls>
          <c:cat>
            <c:strRef>
              <c:f>Sheet1!$A$2</c:f>
              <c:strCache>
                <c:ptCount val="1"/>
                <c:pt idx="0">
                  <c:v>family reunification</c:v>
                </c:pt>
              </c:strCache>
            </c:strRef>
          </c:cat>
          <c:val>
            <c:numRef>
              <c:f>Sheet1!$B$2</c:f>
              <c:numCache>
                <c:formatCode>General</c:formatCode>
                <c:ptCount val="1"/>
                <c:pt idx="0">
                  <c:v>6574</c:v>
                </c:pt>
              </c:numCache>
            </c:numRef>
          </c:val>
        </c:ser>
        <c:ser>
          <c:idx val="1"/>
          <c:order val="1"/>
          <c:tx>
            <c:strRef>
              <c:f>Sheet1!$C$1</c:f>
              <c:strCache>
                <c:ptCount val="1"/>
                <c:pt idx="0">
                  <c:v>2007</c:v>
                </c:pt>
              </c:strCache>
            </c:strRef>
          </c:tx>
          <c:dLbls>
            <c:txPr>
              <a:bodyPr/>
              <a:lstStyle/>
              <a:p>
                <a:pPr>
                  <a:defRPr sz="1200"/>
                </a:pPr>
                <a:endParaRPr lang="lv-LV"/>
              </a:p>
            </c:txPr>
            <c:showVal val="1"/>
          </c:dLbls>
          <c:cat>
            <c:strRef>
              <c:f>Sheet1!$A$2</c:f>
              <c:strCache>
                <c:ptCount val="1"/>
                <c:pt idx="0">
                  <c:v>family reunification</c:v>
                </c:pt>
              </c:strCache>
            </c:strRef>
          </c:cat>
          <c:val>
            <c:numRef>
              <c:f>Sheet1!$C$2</c:f>
              <c:numCache>
                <c:formatCode>General</c:formatCode>
                <c:ptCount val="1"/>
                <c:pt idx="0">
                  <c:v>6649</c:v>
                </c:pt>
              </c:numCache>
            </c:numRef>
          </c:val>
        </c:ser>
        <c:ser>
          <c:idx val="2"/>
          <c:order val="2"/>
          <c:tx>
            <c:strRef>
              <c:f>Sheet1!$D$1</c:f>
              <c:strCache>
                <c:ptCount val="1"/>
                <c:pt idx="0">
                  <c:v>2008</c:v>
                </c:pt>
              </c:strCache>
            </c:strRef>
          </c:tx>
          <c:dLbls>
            <c:txPr>
              <a:bodyPr/>
              <a:lstStyle/>
              <a:p>
                <a:pPr>
                  <a:defRPr sz="1200"/>
                </a:pPr>
                <a:endParaRPr lang="lv-LV"/>
              </a:p>
            </c:txPr>
            <c:showVal val="1"/>
          </c:dLbls>
          <c:cat>
            <c:strRef>
              <c:f>Sheet1!$A$2</c:f>
              <c:strCache>
                <c:ptCount val="1"/>
                <c:pt idx="0">
                  <c:v>family reunification</c:v>
                </c:pt>
              </c:strCache>
            </c:strRef>
          </c:cat>
          <c:val>
            <c:numRef>
              <c:f>Sheet1!$D$2</c:f>
              <c:numCache>
                <c:formatCode>General</c:formatCode>
                <c:ptCount val="1"/>
                <c:pt idx="0">
                  <c:v>6908</c:v>
                </c:pt>
              </c:numCache>
            </c:numRef>
          </c:val>
        </c:ser>
        <c:ser>
          <c:idx val="3"/>
          <c:order val="3"/>
          <c:tx>
            <c:strRef>
              <c:f>Sheet1!$E$1</c:f>
              <c:strCache>
                <c:ptCount val="1"/>
                <c:pt idx="0">
                  <c:v>2009</c:v>
                </c:pt>
              </c:strCache>
            </c:strRef>
          </c:tx>
          <c:dLbls>
            <c:txPr>
              <a:bodyPr/>
              <a:lstStyle/>
              <a:p>
                <a:pPr>
                  <a:defRPr sz="1200"/>
                </a:pPr>
                <a:endParaRPr lang="lv-LV"/>
              </a:p>
            </c:txPr>
            <c:showVal val="1"/>
          </c:dLbls>
          <c:cat>
            <c:strRef>
              <c:f>Sheet1!$A$2</c:f>
              <c:strCache>
                <c:ptCount val="1"/>
                <c:pt idx="0">
                  <c:v>family reunification</c:v>
                </c:pt>
              </c:strCache>
            </c:strRef>
          </c:cat>
          <c:val>
            <c:numRef>
              <c:f>Sheet1!$E$2</c:f>
              <c:numCache>
                <c:formatCode>General</c:formatCode>
                <c:ptCount val="1"/>
                <c:pt idx="0">
                  <c:v>7064</c:v>
                </c:pt>
              </c:numCache>
            </c:numRef>
          </c:val>
        </c:ser>
        <c:ser>
          <c:idx val="4"/>
          <c:order val="4"/>
          <c:tx>
            <c:strRef>
              <c:f>Sheet1!$F$1</c:f>
              <c:strCache>
                <c:ptCount val="1"/>
                <c:pt idx="0">
                  <c:v>2010</c:v>
                </c:pt>
              </c:strCache>
            </c:strRef>
          </c:tx>
          <c:dLbls>
            <c:txPr>
              <a:bodyPr/>
              <a:lstStyle/>
              <a:p>
                <a:pPr>
                  <a:defRPr sz="1200"/>
                </a:pPr>
                <a:endParaRPr lang="lv-LV"/>
              </a:p>
            </c:txPr>
            <c:showVal val="1"/>
          </c:dLbls>
          <c:cat>
            <c:strRef>
              <c:f>Sheet1!$A$2</c:f>
              <c:strCache>
                <c:ptCount val="1"/>
                <c:pt idx="0">
                  <c:v>family reunification</c:v>
                </c:pt>
              </c:strCache>
            </c:strRef>
          </c:cat>
          <c:val>
            <c:numRef>
              <c:f>Sheet1!$F$2</c:f>
              <c:numCache>
                <c:formatCode>General</c:formatCode>
                <c:ptCount val="1"/>
                <c:pt idx="0">
                  <c:v>7268</c:v>
                </c:pt>
              </c:numCache>
            </c:numRef>
          </c:val>
        </c:ser>
        <c:ser>
          <c:idx val="5"/>
          <c:order val="5"/>
          <c:tx>
            <c:strRef>
              <c:f>Sheet1!$G$1</c:f>
              <c:strCache>
                <c:ptCount val="1"/>
                <c:pt idx="0">
                  <c:v>2011</c:v>
                </c:pt>
              </c:strCache>
            </c:strRef>
          </c:tx>
          <c:dLbls>
            <c:txPr>
              <a:bodyPr/>
              <a:lstStyle/>
              <a:p>
                <a:pPr>
                  <a:defRPr sz="1200"/>
                </a:pPr>
                <a:endParaRPr lang="lv-LV"/>
              </a:p>
            </c:txPr>
            <c:showVal val="1"/>
          </c:dLbls>
          <c:cat>
            <c:strRef>
              <c:f>Sheet1!$A$2</c:f>
              <c:strCache>
                <c:ptCount val="1"/>
                <c:pt idx="0">
                  <c:v>family reunification</c:v>
                </c:pt>
              </c:strCache>
            </c:strRef>
          </c:cat>
          <c:val>
            <c:numRef>
              <c:f>Sheet1!$G$2</c:f>
              <c:numCache>
                <c:formatCode>General</c:formatCode>
                <c:ptCount val="1"/>
                <c:pt idx="0">
                  <c:v>7514</c:v>
                </c:pt>
              </c:numCache>
            </c:numRef>
          </c:val>
        </c:ser>
        <c:ser>
          <c:idx val="6"/>
          <c:order val="6"/>
          <c:tx>
            <c:strRef>
              <c:f>Sheet1!$H$1</c:f>
              <c:strCache>
                <c:ptCount val="1"/>
                <c:pt idx="0">
                  <c:v>2012</c:v>
                </c:pt>
              </c:strCache>
            </c:strRef>
          </c:tx>
          <c:dLbls>
            <c:txPr>
              <a:bodyPr/>
              <a:lstStyle/>
              <a:p>
                <a:pPr>
                  <a:defRPr sz="1200"/>
                </a:pPr>
                <a:endParaRPr lang="lv-LV"/>
              </a:p>
            </c:txPr>
            <c:showVal val="1"/>
          </c:dLbls>
          <c:cat>
            <c:strRef>
              <c:f>Sheet1!$A$2</c:f>
              <c:strCache>
                <c:ptCount val="1"/>
                <c:pt idx="0">
                  <c:v>family reunification</c:v>
                </c:pt>
              </c:strCache>
            </c:strRef>
          </c:cat>
          <c:val>
            <c:numRef>
              <c:f>Sheet1!$H$2</c:f>
              <c:numCache>
                <c:formatCode>General</c:formatCode>
                <c:ptCount val="1"/>
                <c:pt idx="0">
                  <c:v>7741</c:v>
                </c:pt>
              </c:numCache>
            </c:numRef>
          </c:val>
        </c:ser>
        <c:ser>
          <c:idx val="7"/>
          <c:order val="7"/>
          <c:tx>
            <c:strRef>
              <c:f>Sheet1!$I$1</c:f>
              <c:strCache>
                <c:ptCount val="1"/>
                <c:pt idx="0">
                  <c:v>2013</c:v>
                </c:pt>
              </c:strCache>
            </c:strRef>
          </c:tx>
          <c:dLbls>
            <c:txPr>
              <a:bodyPr/>
              <a:lstStyle/>
              <a:p>
                <a:pPr>
                  <a:defRPr sz="1200"/>
                </a:pPr>
                <a:endParaRPr lang="lv-LV"/>
              </a:p>
            </c:txPr>
            <c:showVal val="1"/>
          </c:dLbls>
          <c:cat>
            <c:strRef>
              <c:f>Sheet1!$A$2</c:f>
              <c:strCache>
                <c:ptCount val="1"/>
                <c:pt idx="0">
                  <c:v>family reunification</c:v>
                </c:pt>
              </c:strCache>
            </c:strRef>
          </c:cat>
          <c:val>
            <c:numRef>
              <c:f>Sheet1!$I$2</c:f>
              <c:numCache>
                <c:formatCode>General</c:formatCode>
                <c:ptCount val="1"/>
                <c:pt idx="0">
                  <c:v>7935</c:v>
                </c:pt>
              </c:numCache>
            </c:numRef>
          </c:val>
        </c:ser>
        <c:ser>
          <c:idx val="8"/>
          <c:order val="8"/>
          <c:tx>
            <c:strRef>
              <c:f>Sheet1!$J$1</c:f>
              <c:strCache>
                <c:ptCount val="1"/>
                <c:pt idx="0">
                  <c:v>2014</c:v>
                </c:pt>
              </c:strCache>
            </c:strRef>
          </c:tx>
          <c:dLbls>
            <c:txPr>
              <a:bodyPr/>
              <a:lstStyle/>
              <a:p>
                <a:pPr>
                  <a:defRPr sz="1200"/>
                </a:pPr>
                <a:endParaRPr lang="lv-LV"/>
              </a:p>
            </c:txPr>
            <c:showVal val="1"/>
          </c:dLbls>
          <c:cat>
            <c:strRef>
              <c:f>Sheet1!$A$2</c:f>
              <c:strCache>
                <c:ptCount val="1"/>
                <c:pt idx="0">
                  <c:v>family reunification</c:v>
                </c:pt>
              </c:strCache>
            </c:strRef>
          </c:cat>
          <c:val>
            <c:numRef>
              <c:f>Sheet1!$J$2</c:f>
              <c:numCache>
                <c:formatCode>General</c:formatCode>
                <c:ptCount val="1"/>
                <c:pt idx="0">
                  <c:v>8179</c:v>
                </c:pt>
              </c:numCache>
            </c:numRef>
          </c:val>
        </c:ser>
        <c:ser>
          <c:idx val="9"/>
          <c:order val="9"/>
          <c:tx>
            <c:strRef>
              <c:f>Sheet1!$K$1</c:f>
              <c:strCache>
                <c:ptCount val="1"/>
                <c:pt idx="0">
                  <c:v>2015</c:v>
                </c:pt>
              </c:strCache>
            </c:strRef>
          </c:tx>
          <c:dLbls>
            <c:txPr>
              <a:bodyPr/>
              <a:lstStyle/>
              <a:p>
                <a:pPr>
                  <a:defRPr sz="1200"/>
                </a:pPr>
                <a:endParaRPr lang="lv-LV"/>
              </a:p>
            </c:txPr>
            <c:showVal val="1"/>
          </c:dLbls>
          <c:cat>
            <c:strRef>
              <c:f>Sheet1!$A$2</c:f>
              <c:strCache>
                <c:ptCount val="1"/>
                <c:pt idx="0">
                  <c:v>family reunification</c:v>
                </c:pt>
              </c:strCache>
            </c:strRef>
          </c:cat>
          <c:val>
            <c:numRef>
              <c:f>Sheet1!$K$2</c:f>
              <c:numCache>
                <c:formatCode>General</c:formatCode>
                <c:ptCount val="1"/>
                <c:pt idx="0">
                  <c:v>8406</c:v>
                </c:pt>
              </c:numCache>
            </c:numRef>
          </c:val>
        </c:ser>
        <c:gapWidth val="75"/>
        <c:overlap val="-19"/>
        <c:axId val="141786112"/>
        <c:axId val="141804288"/>
      </c:barChart>
      <c:catAx>
        <c:axId val="141786112"/>
        <c:scaling>
          <c:orientation val="minMax"/>
        </c:scaling>
        <c:axPos val="l"/>
        <c:tickLblPos val="nextTo"/>
        <c:spPr>
          <a:noFill/>
          <a:ln w="38100">
            <a:solidFill>
              <a:srgbClr val="0070C0"/>
            </a:solidFill>
          </a:ln>
          <a:effectLst>
            <a:outerShdw blurRad="50800" dist="38100" dir="10800000" algn="r" rotWithShape="0">
              <a:prstClr val="black">
                <a:alpha val="40000"/>
              </a:prstClr>
            </a:outerShdw>
          </a:effectLst>
        </c:spPr>
        <c:txPr>
          <a:bodyPr/>
          <a:lstStyle/>
          <a:p>
            <a:pPr>
              <a:defRPr sz="1200"/>
            </a:pPr>
            <a:endParaRPr lang="lv-LV"/>
          </a:p>
        </c:txPr>
        <c:crossAx val="141804288"/>
        <c:crosses val="autoZero"/>
        <c:auto val="1"/>
        <c:lblAlgn val="ctr"/>
        <c:lblOffset val="100"/>
      </c:catAx>
      <c:valAx>
        <c:axId val="141804288"/>
        <c:scaling>
          <c:orientation val="minMax"/>
        </c:scaling>
        <c:delete val="1"/>
        <c:axPos val="b"/>
        <c:numFmt formatCode="General" sourceLinked="1"/>
        <c:majorTickMark val="none"/>
        <c:tickLblPos val="none"/>
        <c:crossAx val="141786112"/>
        <c:crosses val="autoZero"/>
        <c:crossBetween val="between"/>
      </c:valAx>
    </c:plotArea>
    <c:legend>
      <c:legendPos val="b"/>
      <c:layout>
        <c:manualLayout>
          <c:xMode val="edge"/>
          <c:yMode val="edge"/>
          <c:x val="0.14373797870305538"/>
          <c:y val="0.93146292913367057"/>
          <c:w val="0.776287318172869"/>
          <c:h val="4.8307919180910992E-2"/>
        </c:manualLayout>
      </c:layout>
      <c:txPr>
        <a:bodyPr/>
        <a:lstStyle/>
        <a:p>
          <a:pPr>
            <a:defRPr sz="1200"/>
          </a:pPr>
          <a:endParaRPr lang="lv-LV"/>
        </a:p>
      </c:txPr>
    </c:legend>
    <c:plotVisOnly val="1"/>
  </c:chart>
  <c:txPr>
    <a:bodyPr/>
    <a:lstStyle/>
    <a:p>
      <a:pPr>
        <a:defRPr sz="1800"/>
      </a:pPr>
      <a:endParaRPr lang="lv-LV"/>
    </a:p>
  </c:txPr>
  <c:externalData r:id="rId1"/>
</c:chartSpace>
</file>

<file path=ppt/charts/chart28.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smtClean="0"/>
              <a:t>Number</a:t>
            </a:r>
            <a:r>
              <a:rPr lang="lv-LV" sz="2000" dirty="0" smtClean="0"/>
              <a:t> </a:t>
            </a:r>
            <a:r>
              <a:rPr lang="lv-LV" sz="2000" dirty="0" err="1" smtClean="0"/>
              <a:t>of</a:t>
            </a:r>
            <a:r>
              <a:rPr lang="lv-LV" sz="2000" baseline="0" dirty="0" smtClean="0"/>
              <a:t> </a:t>
            </a:r>
            <a:r>
              <a:rPr lang="lv-LV" sz="2000" baseline="0" dirty="0" err="1" smtClean="0"/>
              <a:t>Valid</a:t>
            </a:r>
            <a:r>
              <a:rPr lang="lv-LV" sz="2000" baseline="0" dirty="0" smtClean="0"/>
              <a:t> PRP </a:t>
            </a:r>
            <a:r>
              <a:rPr lang="lv-LV" sz="1600" b="0" baseline="0" dirty="0" smtClean="0"/>
              <a:t>(</a:t>
            </a:r>
            <a:r>
              <a:rPr lang="lv-LV" sz="1600" b="0" baseline="0" dirty="0" err="1" smtClean="0"/>
              <a:t>as</a:t>
            </a:r>
            <a:r>
              <a:rPr lang="lv-LV" sz="1600" b="0" baseline="0" dirty="0" smtClean="0"/>
              <a:t> </a:t>
            </a:r>
            <a:r>
              <a:rPr lang="lv-LV" sz="1600" b="0" baseline="0" dirty="0" err="1" smtClean="0"/>
              <a:t>of</a:t>
            </a:r>
            <a:r>
              <a:rPr lang="lv-LV" sz="1600" b="0" baseline="0" dirty="0" smtClean="0"/>
              <a:t> 1</a:t>
            </a:r>
            <a:r>
              <a:rPr lang="lv-LV" sz="1600" b="0" baseline="30000" dirty="0" smtClean="0"/>
              <a:t>st</a:t>
            </a:r>
            <a:r>
              <a:rPr lang="lv-LV" sz="1600" b="0" baseline="0" dirty="0" smtClean="0"/>
              <a:t> </a:t>
            </a:r>
            <a:r>
              <a:rPr lang="lv-LV" sz="1600" b="0" baseline="0" dirty="0" err="1" smtClean="0"/>
              <a:t>of</a:t>
            </a:r>
            <a:r>
              <a:rPr lang="lv-LV" sz="1600" b="0" baseline="0" dirty="0" smtClean="0"/>
              <a:t> </a:t>
            </a:r>
            <a:r>
              <a:rPr lang="lv-LV" sz="1600" b="0" baseline="0" dirty="0" err="1" smtClean="0"/>
              <a:t>January</a:t>
            </a:r>
            <a:r>
              <a:rPr lang="lv-LV" sz="1600" b="0" baseline="0" dirty="0" smtClean="0"/>
              <a:t>) </a:t>
            </a:r>
            <a:r>
              <a:rPr lang="lv-LV" sz="2000" baseline="0" dirty="0" err="1" smtClean="0"/>
              <a:t>by</a:t>
            </a:r>
            <a:r>
              <a:rPr lang="lv-LV" sz="2000" baseline="0" dirty="0" smtClean="0"/>
              <a:t> </a:t>
            </a:r>
            <a:r>
              <a:rPr lang="lv-LV" sz="2000" baseline="0" dirty="0" err="1" smtClean="0"/>
              <a:t>Reason</a:t>
            </a:r>
            <a:r>
              <a:rPr lang="lv-LV" sz="2000" baseline="0" dirty="0" smtClean="0"/>
              <a:t> </a:t>
            </a:r>
            <a:r>
              <a:rPr lang="lv-LV" sz="2000" baseline="0" dirty="0" err="1" smtClean="0"/>
              <a:t>of</a:t>
            </a:r>
            <a:r>
              <a:rPr lang="lv-LV" sz="2000" baseline="0" dirty="0" smtClean="0"/>
              <a:t> </a:t>
            </a:r>
            <a:r>
              <a:rPr lang="lv-LV" sz="2000" baseline="0" dirty="0" err="1" smtClean="0"/>
              <a:t>Issue</a:t>
            </a:r>
            <a:endParaRPr lang="lv-LV" sz="2000" dirty="0"/>
          </a:p>
        </c:rich>
      </c:tx>
      <c:layout/>
    </c:title>
    <c:plotArea>
      <c:layout>
        <c:manualLayout>
          <c:layoutTarget val="inner"/>
          <c:xMode val="edge"/>
          <c:yMode val="edge"/>
          <c:x val="0.32925163097511195"/>
          <c:y val="0.17865620224957438"/>
          <c:w val="0.65444474489380422"/>
          <c:h val="0.74335256855267451"/>
        </c:manualLayout>
      </c:layout>
      <c:barChart>
        <c:barDir val="bar"/>
        <c:grouping val="clustered"/>
        <c:ser>
          <c:idx val="0"/>
          <c:order val="0"/>
          <c:tx>
            <c:strRef>
              <c:f>Sheet1!$B$1</c:f>
              <c:strCache>
                <c:ptCount val="1"/>
                <c:pt idx="0">
                  <c:v>2006</c:v>
                </c:pt>
              </c:strCache>
            </c:strRef>
          </c:tx>
          <c:dLbls>
            <c:txPr>
              <a:bodyPr/>
              <a:lstStyle/>
              <a:p>
                <a:pPr>
                  <a:defRPr sz="1200"/>
                </a:pPr>
                <a:endParaRPr lang="lv-LV"/>
              </a:p>
            </c:txPr>
            <c:showVal val="1"/>
          </c:dLbls>
          <c:cat>
            <c:strRef>
              <c:f>Sheet1!$A$2</c:f>
              <c:strCache>
                <c:ptCount val="1"/>
                <c:pt idx="0">
                  <c:v>repatriates</c:v>
                </c:pt>
              </c:strCache>
            </c:strRef>
          </c:cat>
          <c:val>
            <c:numRef>
              <c:f>Sheet1!$B$2</c:f>
              <c:numCache>
                <c:formatCode>General</c:formatCode>
                <c:ptCount val="1"/>
                <c:pt idx="0">
                  <c:v>1785</c:v>
                </c:pt>
              </c:numCache>
            </c:numRef>
          </c:val>
        </c:ser>
        <c:ser>
          <c:idx val="1"/>
          <c:order val="1"/>
          <c:tx>
            <c:strRef>
              <c:f>Sheet1!$C$1</c:f>
              <c:strCache>
                <c:ptCount val="1"/>
                <c:pt idx="0">
                  <c:v>2007</c:v>
                </c:pt>
              </c:strCache>
            </c:strRef>
          </c:tx>
          <c:dLbls>
            <c:txPr>
              <a:bodyPr/>
              <a:lstStyle/>
              <a:p>
                <a:pPr>
                  <a:defRPr sz="1200"/>
                </a:pPr>
                <a:endParaRPr lang="lv-LV"/>
              </a:p>
            </c:txPr>
            <c:showVal val="1"/>
          </c:dLbls>
          <c:cat>
            <c:strRef>
              <c:f>Sheet1!$A$2</c:f>
              <c:strCache>
                <c:ptCount val="1"/>
                <c:pt idx="0">
                  <c:v>repatriates</c:v>
                </c:pt>
              </c:strCache>
            </c:strRef>
          </c:cat>
          <c:val>
            <c:numRef>
              <c:f>Sheet1!$C$2</c:f>
              <c:numCache>
                <c:formatCode>General</c:formatCode>
                <c:ptCount val="1"/>
                <c:pt idx="0">
                  <c:v>1728</c:v>
                </c:pt>
              </c:numCache>
            </c:numRef>
          </c:val>
        </c:ser>
        <c:ser>
          <c:idx val="2"/>
          <c:order val="2"/>
          <c:tx>
            <c:strRef>
              <c:f>Sheet1!$D$1</c:f>
              <c:strCache>
                <c:ptCount val="1"/>
                <c:pt idx="0">
                  <c:v>2008</c:v>
                </c:pt>
              </c:strCache>
            </c:strRef>
          </c:tx>
          <c:dLbls>
            <c:txPr>
              <a:bodyPr/>
              <a:lstStyle/>
              <a:p>
                <a:pPr>
                  <a:defRPr sz="1200"/>
                </a:pPr>
                <a:endParaRPr lang="lv-LV"/>
              </a:p>
            </c:txPr>
            <c:showVal val="1"/>
          </c:dLbls>
          <c:cat>
            <c:strRef>
              <c:f>Sheet1!$A$2</c:f>
              <c:strCache>
                <c:ptCount val="1"/>
                <c:pt idx="0">
                  <c:v>repatriates</c:v>
                </c:pt>
              </c:strCache>
            </c:strRef>
          </c:cat>
          <c:val>
            <c:numRef>
              <c:f>Sheet1!$D$2</c:f>
              <c:numCache>
                <c:formatCode>#,##0</c:formatCode>
                <c:ptCount val="1"/>
                <c:pt idx="0">
                  <c:v>1916</c:v>
                </c:pt>
              </c:numCache>
            </c:numRef>
          </c:val>
        </c:ser>
        <c:ser>
          <c:idx val="3"/>
          <c:order val="3"/>
          <c:tx>
            <c:strRef>
              <c:f>Sheet1!$E$1</c:f>
              <c:strCache>
                <c:ptCount val="1"/>
                <c:pt idx="0">
                  <c:v>2009</c:v>
                </c:pt>
              </c:strCache>
            </c:strRef>
          </c:tx>
          <c:dLbls>
            <c:txPr>
              <a:bodyPr/>
              <a:lstStyle/>
              <a:p>
                <a:pPr>
                  <a:defRPr sz="1200"/>
                </a:pPr>
                <a:endParaRPr lang="lv-LV"/>
              </a:p>
            </c:txPr>
            <c:showVal val="1"/>
          </c:dLbls>
          <c:cat>
            <c:strRef>
              <c:f>Sheet1!$A$2</c:f>
              <c:strCache>
                <c:ptCount val="1"/>
                <c:pt idx="0">
                  <c:v>repatriates</c:v>
                </c:pt>
              </c:strCache>
            </c:strRef>
          </c:cat>
          <c:val>
            <c:numRef>
              <c:f>Sheet1!$E$2</c:f>
              <c:numCache>
                <c:formatCode>#,##0</c:formatCode>
                <c:ptCount val="1"/>
                <c:pt idx="0">
                  <c:v>1880</c:v>
                </c:pt>
              </c:numCache>
            </c:numRef>
          </c:val>
        </c:ser>
        <c:ser>
          <c:idx val="4"/>
          <c:order val="4"/>
          <c:tx>
            <c:strRef>
              <c:f>Sheet1!$F$1</c:f>
              <c:strCache>
                <c:ptCount val="1"/>
                <c:pt idx="0">
                  <c:v>2010</c:v>
                </c:pt>
              </c:strCache>
            </c:strRef>
          </c:tx>
          <c:dLbls>
            <c:txPr>
              <a:bodyPr/>
              <a:lstStyle/>
              <a:p>
                <a:pPr>
                  <a:defRPr sz="1200"/>
                </a:pPr>
                <a:endParaRPr lang="lv-LV"/>
              </a:p>
            </c:txPr>
            <c:showVal val="1"/>
          </c:dLbls>
          <c:cat>
            <c:strRef>
              <c:f>Sheet1!$A$2</c:f>
              <c:strCache>
                <c:ptCount val="1"/>
                <c:pt idx="0">
                  <c:v>repatriates</c:v>
                </c:pt>
              </c:strCache>
            </c:strRef>
          </c:cat>
          <c:val>
            <c:numRef>
              <c:f>Sheet1!$F$2</c:f>
              <c:numCache>
                <c:formatCode>#,##0</c:formatCode>
                <c:ptCount val="1"/>
                <c:pt idx="0">
                  <c:v>1867</c:v>
                </c:pt>
              </c:numCache>
            </c:numRef>
          </c:val>
        </c:ser>
        <c:ser>
          <c:idx val="5"/>
          <c:order val="5"/>
          <c:tx>
            <c:strRef>
              <c:f>Sheet1!$G$1</c:f>
              <c:strCache>
                <c:ptCount val="1"/>
                <c:pt idx="0">
                  <c:v>2011</c:v>
                </c:pt>
              </c:strCache>
            </c:strRef>
          </c:tx>
          <c:dLbls>
            <c:txPr>
              <a:bodyPr/>
              <a:lstStyle/>
              <a:p>
                <a:pPr>
                  <a:defRPr sz="1200"/>
                </a:pPr>
                <a:endParaRPr lang="lv-LV"/>
              </a:p>
            </c:txPr>
            <c:showVal val="1"/>
          </c:dLbls>
          <c:cat>
            <c:strRef>
              <c:f>Sheet1!$A$2</c:f>
              <c:strCache>
                <c:ptCount val="1"/>
                <c:pt idx="0">
                  <c:v>repatriates</c:v>
                </c:pt>
              </c:strCache>
            </c:strRef>
          </c:cat>
          <c:val>
            <c:numRef>
              <c:f>Sheet1!$G$2</c:f>
              <c:numCache>
                <c:formatCode>#,##0</c:formatCode>
                <c:ptCount val="1"/>
                <c:pt idx="0">
                  <c:v>1863</c:v>
                </c:pt>
              </c:numCache>
            </c:numRef>
          </c:val>
        </c:ser>
        <c:ser>
          <c:idx val="6"/>
          <c:order val="6"/>
          <c:tx>
            <c:strRef>
              <c:f>Sheet1!$H$1</c:f>
              <c:strCache>
                <c:ptCount val="1"/>
                <c:pt idx="0">
                  <c:v>2012</c:v>
                </c:pt>
              </c:strCache>
            </c:strRef>
          </c:tx>
          <c:dLbls>
            <c:txPr>
              <a:bodyPr/>
              <a:lstStyle/>
              <a:p>
                <a:pPr>
                  <a:defRPr sz="1200"/>
                </a:pPr>
                <a:endParaRPr lang="lv-LV"/>
              </a:p>
            </c:txPr>
            <c:showVal val="1"/>
          </c:dLbls>
          <c:cat>
            <c:strRef>
              <c:f>Sheet1!$A$2</c:f>
              <c:strCache>
                <c:ptCount val="1"/>
                <c:pt idx="0">
                  <c:v>repatriates</c:v>
                </c:pt>
              </c:strCache>
            </c:strRef>
          </c:cat>
          <c:val>
            <c:numRef>
              <c:f>Sheet1!$H$2</c:f>
              <c:numCache>
                <c:formatCode>#,##0</c:formatCode>
                <c:ptCount val="1"/>
                <c:pt idx="0">
                  <c:v>1856</c:v>
                </c:pt>
              </c:numCache>
            </c:numRef>
          </c:val>
        </c:ser>
        <c:ser>
          <c:idx val="7"/>
          <c:order val="7"/>
          <c:tx>
            <c:strRef>
              <c:f>Sheet1!$I$1</c:f>
              <c:strCache>
                <c:ptCount val="1"/>
                <c:pt idx="0">
                  <c:v>2013</c:v>
                </c:pt>
              </c:strCache>
            </c:strRef>
          </c:tx>
          <c:dLbls>
            <c:txPr>
              <a:bodyPr/>
              <a:lstStyle/>
              <a:p>
                <a:pPr>
                  <a:defRPr sz="1200"/>
                </a:pPr>
                <a:endParaRPr lang="lv-LV"/>
              </a:p>
            </c:txPr>
            <c:showVal val="1"/>
          </c:dLbls>
          <c:cat>
            <c:strRef>
              <c:f>Sheet1!$A$2</c:f>
              <c:strCache>
                <c:ptCount val="1"/>
                <c:pt idx="0">
                  <c:v>repatriates</c:v>
                </c:pt>
              </c:strCache>
            </c:strRef>
          </c:cat>
          <c:val>
            <c:numRef>
              <c:f>Sheet1!$I$2</c:f>
              <c:numCache>
                <c:formatCode>#,##0</c:formatCode>
                <c:ptCount val="1"/>
                <c:pt idx="0">
                  <c:v>1873</c:v>
                </c:pt>
              </c:numCache>
            </c:numRef>
          </c:val>
        </c:ser>
        <c:ser>
          <c:idx val="8"/>
          <c:order val="8"/>
          <c:tx>
            <c:strRef>
              <c:f>Sheet1!$J$1</c:f>
              <c:strCache>
                <c:ptCount val="1"/>
                <c:pt idx="0">
                  <c:v>2014</c:v>
                </c:pt>
              </c:strCache>
            </c:strRef>
          </c:tx>
          <c:dLbls>
            <c:txPr>
              <a:bodyPr/>
              <a:lstStyle/>
              <a:p>
                <a:pPr>
                  <a:defRPr sz="1200"/>
                </a:pPr>
                <a:endParaRPr lang="lv-LV"/>
              </a:p>
            </c:txPr>
            <c:showVal val="1"/>
          </c:dLbls>
          <c:cat>
            <c:strRef>
              <c:f>Sheet1!$A$2</c:f>
              <c:strCache>
                <c:ptCount val="1"/>
                <c:pt idx="0">
                  <c:v>repatriates</c:v>
                </c:pt>
              </c:strCache>
            </c:strRef>
          </c:cat>
          <c:val>
            <c:numRef>
              <c:f>Sheet1!$J$2</c:f>
              <c:numCache>
                <c:formatCode>#,##0</c:formatCode>
                <c:ptCount val="1"/>
                <c:pt idx="0">
                  <c:v>1922</c:v>
                </c:pt>
              </c:numCache>
            </c:numRef>
          </c:val>
        </c:ser>
        <c:ser>
          <c:idx val="9"/>
          <c:order val="9"/>
          <c:tx>
            <c:strRef>
              <c:f>Sheet1!$K$1</c:f>
              <c:strCache>
                <c:ptCount val="1"/>
                <c:pt idx="0">
                  <c:v>2015</c:v>
                </c:pt>
              </c:strCache>
            </c:strRef>
          </c:tx>
          <c:dLbls>
            <c:txPr>
              <a:bodyPr/>
              <a:lstStyle/>
              <a:p>
                <a:pPr>
                  <a:defRPr sz="1200"/>
                </a:pPr>
                <a:endParaRPr lang="lv-LV"/>
              </a:p>
            </c:txPr>
            <c:showVal val="1"/>
          </c:dLbls>
          <c:cat>
            <c:strRef>
              <c:f>Sheet1!$A$2</c:f>
              <c:strCache>
                <c:ptCount val="1"/>
                <c:pt idx="0">
                  <c:v>repatriates</c:v>
                </c:pt>
              </c:strCache>
            </c:strRef>
          </c:cat>
          <c:val>
            <c:numRef>
              <c:f>Sheet1!$K$2</c:f>
              <c:numCache>
                <c:formatCode>#,##0</c:formatCode>
                <c:ptCount val="1"/>
                <c:pt idx="0">
                  <c:v>1936</c:v>
                </c:pt>
              </c:numCache>
            </c:numRef>
          </c:val>
        </c:ser>
        <c:gapWidth val="75"/>
        <c:overlap val="-19"/>
        <c:axId val="142135296"/>
        <c:axId val="142136832"/>
      </c:barChart>
      <c:catAx>
        <c:axId val="142135296"/>
        <c:scaling>
          <c:orientation val="minMax"/>
        </c:scaling>
        <c:axPos val="l"/>
        <c:tickLblPos val="nextTo"/>
        <c:spPr>
          <a:noFill/>
          <a:ln w="38100">
            <a:solidFill>
              <a:srgbClr val="0070C0"/>
            </a:solidFill>
          </a:ln>
          <a:effectLst>
            <a:outerShdw blurRad="50800" dist="38100" dir="10800000" algn="r" rotWithShape="0">
              <a:prstClr val="black">
                <a:alpha val="40000"/>
              </a:prstClr>
            </a:outerShdw>
          </a:effectLst>
        </c:spPr>
        <c:txPr>
          <a:bodyPr/>
          <a:lstStyle/>
          <a:p>
            <a:pPr>
              <a:defRPr sz="1200"/>
            </a:pPr>
            <a:endParaRPr lang="lv-LV"/>
          </a:p>
        </c:txPr>
        <c:crossAx val="142136832"/>
        <c:crosses val="autoZero"/>
        <c:auto val="1"/>
        <c:lblAlgn val="ctr"/>
        <c:lblOffset val="100"/>
      </c:catAx>
      <c:valAx>
        <c:axId val="142136832"/>
        <c:scaling>
          <c:orientation val="minMax"/>
        </c:scaling>
        <c:delete val="1"/>
        <c:axPos val="b"/>
        <c:numFmt formatCode="General" sourceLinked="1"/>
        <c:majorTickMark val="none"/>
        <c:tickLblPos val="none"/>
        <c:crossAx val="142135296"/>
        <c:crosses val="autoZero"/>
        <c:crossBetween val="between"/>
      </c:valAx>
    </c:plotArea>
    <c:legend>
      <c:legendPos val="b"/>
      <c:layout>
        <c:manualLayout>
          <c:xMode val="edge"/>
          <c:yMode val="edge"/>
          <c:x val="0.14373797870305538"/>
          <c:y val="0.93146292913367057"/>
          <c:w val="0.776287318172869"/>
          <c:h val="4.8307919180910992E-2"/>
        </c:manualLayout>
      </c:layout>
      <c:txPr>
        <a:bodyPr/>
        <a:lstStyle/>
        <a:p>
          <a:pPr>
            <a:defRPr sz="1200"/>
          </a:pPr>
          <a:endParaRPr lang="lv-LV"/>
        </a:p>
      </c:txPr>
    </c:legend>
    <c:plotVisOnly val="1"/>
  </c:chart>
  <c:txPr>
    <a:bodyPr/>
    <a:lstStyle/>
    <a:p>
      <a:pPr>
        <a:defRPr sz="1800"/>
      </a:pPr>
      <a:endParaRPr lang="lv-LV"/>
    </a:p>
  </c:txPr>
  <c:externalData r:id="rId1"/>
</c:chartSpace>
</file>

<file path=ppt/charts/chart29.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smtClean="0"/>
              <a:t>Number</a:t>
            </a:r>
            <a:r>
              <a:rPr lang="lv-LV" sz="2000" dirty="0" smtClean="0"/>
              <a:t> </a:t>
            </a:r>
            <a:r>
              <a:rPr lang="lv-LV" sz="2000" dirty="0" err="1" smtClean="0"/>
              <a:t>of</a:t>
            </a:r>
            <a:r>
              <a:rPr lang="lv-LV" sz="2000" baseline="0" dirty="0" smtClean="0"/>
              <a:t> </a:t>
            </a:r>
            <a:r>
              <a:rPr lang="lv-LV" sz="2000" baseline="0" dirty="0" err="1" smtClean="0"/>
              <a:t>Valid</a:t>
            </a:r>
            <a:r>
              <a:rPr lang="lv-LV" sz="2000" baseline="0" dirty="0" smtClean="0"/>
              <a:t> PRP </a:t>
            </a:r>
            <a:r>
              <a:rPr lang="lv-LV" sz="1600" b="0" baseline="0" dirty="0" smtClean="0"/>
              <a:t>(</a:t>
            </a:r>
            <a:r>
              <a:rPr lang="lv-LV" sz="1600" b="0" baseline="0" dirty="0" err="1" smtClean="0"/>
              <a:t>as</a:t>
            </a:r>
            <a:r>
              <a:rPr lang="lv-LV" sz="1600" b="0" baseline="0" dirty="0" smtClean="0"/>
              <a:t> </a:t>
            </a:r>
            <a:r>
              <a:rPr lang="lv-LV" sz="1600" b="0" baseline="0" dirty="0" err="1" smtClean="0"/>
              <a:t>of</a:t>
            </a:r>
            <a:r>
              <a:rPr lang="lv-LV" sz="1600" b="0" baseline="0" dirty="0" smtClean="0"/>
              <a:t> 1</a:t>
            </a:r>
            <a:r>
              <a:rPr lang="lv-LV" sz="1600" b="0" baseline="30000" dirty="0" smtClean="0"/>
              <a:t>st</a:t>
            </a:r>
            <a:r>
              <a:rPr lang="lv-LV" sz="1600" b="0" baseline="0" dirty="0" smtClean="0"/>
              <a:t> </a:t>
            </a:r>
            <a:r>
              <a:rPr lang="lv-LV" sz="1600" b="0" baseline="0" dirty="0" err="1" smtClean="0"/>
              <a:t>of</a:t>
            </a:r>
            <a:r>
              <a:rPr lang="lv-LV" sz="1600" b="0" baseline="0" dirty="0" smtClean="0"/>
              <a:t> </a:t>
            </a:r>
            <a:r>
              <a:rPr lang="lv-LV" sz="1600" b="0" baseline="0" dirty="0" err="1" smtClean="0"/>
              <a:t>January</a:t>
            </a:r>
            <a:r>
              <a:rPr lang="lv-LV" sz="1600" b="0" baseline="0" dirty="0" smtClean="0"/>
              <a:t>) </a:t>
            </a:r>
            <a:r>
              <a:rPr lang="lv-LV" sz="2000" baseline="0" dirty="0" err="1" smtClean="0"/>
              <a:t>by</a:t>
            </a:r>
            <a:r>
              <a:rPr lang="lv-LV" sz="2000" baseline="0" dirty="0" smtClean="0"/>
              <a:t> </a:t>
            </a:r>
            <a:r>
              <a:rPr lang="lv-LV" sz="2000" baseline="0" dirty="0" err="1" smtClean="0"/>
              <a:t>Reason</a:t>
            </a:r>
            <a:r>
              <a:rPr lang="lv-LV" sz="2000" baseline="0" dirty="0" smtClean="0"/>
              <a:t> </a:t>
            </a:r>
            <a:r>
              <a:rPr lang="lv-LV" sz="2000" baseline="0" dirty="0" err="1" smtClean="0"/>
              <a:t>of</a:t>
            </a:r>
            <a:r>
              <a:rPr lang="lv-LV" sz="2000" baseline="0" dirty="0" smtClean="0"/>
              <a:t> </a:t>
            </a:r>
            <a:r>
              <a:rPr lang="lv-LV" sz="2000" baseline="0" dirty="0" err="1" smtClean="0"/>
              <a:t>Issue</a:t>
            </a:r>
            <a:endParaRPr lang="lv-LV" sz="2000" dirty="0"/>
          </a:p>
        </c:rich>
      </c:tx>
      <c:layout/>
    </c:title>
    <c:plotArea>
      <c:layout>
        <c:manualLayout>
          <c:layoutTarget val="inner"/>
          <c:xMode val="edge"/>
          <c:yMode val="edge"/>
          <c:x val="0.32925163097511195"/>
          <c:y val="0.1760608066448667"/>
          <c:w val="0.65444474489380422"/>
          <c:h val="0.74594796415738263"/>
        </c:manualLayout>
      </c:layout>
      <c:barChart>
        <c:barDir val="bar"/>
        <c:grouping val="clustered"/>
        <c:ser>
          <c:idx val="0"/>
          <c:order val="0"/>
          <c:tx>
            <c:strRef>
              <c:f>Sheet1!$B$1</c:f>
              <c:strCache>
                <c:ptCount val="1"/>
                <c:pt idx="0">
                  <c:v>2006</c:v>
                </c:pt>
              </c:strCache>
            </c:strRef>
          </c:tx>
          <c:dLbls>
            <c:txPr>
              <a:bodyPr/>
              <a:lstStyle/>
              <a:p>
                <a:pPr>
                  <a:defRPr sz="1200"/>
                </a:pPr>
                <a:endParaRPr lang="lv-LV"/>
              </a:p>
            </c:txPr>
            <c:showVal val="1"/>
          </c:dLbls>
          <c:cat>
            <c:strRef>
              <c:f>Sheet1!$A$2</c:f>
              <c:strCache>
                <c:ptCount val="1"/>
                <c:pt idx="0">
                  <c:v>permanently resident foreigners</c:v>
                </c:pt>
              </c:strCache>
            </c:strRef>
          </c:cat>
          <c:val>
            <c:numRef>
              <c:f>Sheet1!$B$2</c:f>
              <c:numCache>
                <c:formatCode>#,##0</c:formatCode>
                <c:ptCount val="1"/>
                <c:pt idx="0">
                  <c:v>20899</c:v>
                </c:pt>
              </c:numCache>
            </c:numRef>
          </c:val>
        </c:ser>
        <c:ser>
          <c:idx val="1"/>
          <c:order val="1"/>
          <c:tx>
            <c:strRef>
              <c:f>Sheet1!$C$1</c:f>
              <c:strCache>
                <c:ptCount val="1"/>
                <c:pt idx="0">
                  <c:v>2007</c:v>
                </c:pt>
              </c:strCache>
            </c:strRef>
          </c:tx>
          <c:dLbls>
            <c:txPr>
              <a:bodyPr/>
              <a:lstStyle/>
              <a:p>
                <a:pPr>
                  <a:defRPr sz="1200"/>
                </a:pPr>
                <a:endParaRPr lang="lv-LV"/>
              </a:p>
            </c:txPr>
            <c:showVal val="1"/>
          </c:dLbls>
          <c:cat>
            <c:strRef>
              <c:f>Sheet1!$A$2</c:f>
              <c:strCache>
                <c:ptCount val="1"/>
                <c:pt idx="0">
                  <c:v>permanently resident foreigners</c:v>
                </c:pt>
              </c:strCache>
            </c:strRef>
          </c:cat>
          <c:val>
            <c:numRef>
              <c:f>Sheet1!$C$2</c:f>
              <c:numCache>
                <c:formatCode>#,##0</c:formatCode>
                <c:ptCount val="1"/>
                <c:pt idx="0">
                  <c:v>22133</c:v>
                </c:pt>
              </c:numCache>
            </c:numRef>
          </c:val>
        </c:ser>
        <c:ser>
          <c:idx val="2"/>
          <c:order val="2"/>
          <c:tx>
            <c:strRef>
              <c:f>Sheet1!$D$1</c:f>
              <c:strCache>
                <c:ptCount val="1"/>
                <c:pt idx="0">
                  <c:v>2008</c:v>
                </c:pt>
              </c:strCache>
            </c:strRef>
          </c:tx>
          <c:dLbls>
            <c:txPr>
              <a:bodyPr/>
              <a:lstStyle/>
              <a:p>
                <a:pPr>
                  <a:defRPr sz="1200"/>
                </a:pPr>
                <a:endParaRPr lang="lv-LV"/>
              </a:p>
            </c:txPr>
            <c:showVal val="1"/>
          </c:dLbls>
          <c:cat>
            <c:strRef>
              <c:f>Sheet1!$A$2</c:f>
              <c:strCache>
                <c:ptCount val="1"/>
                <c:pt idx="0">
                  <c:v>permanently resident foreigners</c:v>
                </c:pt>
              </c:strCache>
            </c:strRef>
          </c:cat>
          <c:val>
            <c:numRef>
              <c:f>Sheet1!$D$2</c:f>
              <c:numCache>
                <c:formatCode>#,##0</c:formatCode>
                <c:ptCount val="1"/>
                <c:pt idx="0">
                  <c:v>23883</c:v>
                </c:pt>
              </c:numCache>
            </c:numRef>
          </c:val>
        </c:ser>
        <c:ser>
          <c:idx val="3"/>
          <c:order val="3"/>
          <c:tx>
            <c:strRef>
              <c:f>Sheet1!$E$1</c:f>
              <c:strCache>
                <c:ptCount val="1"/>
                <c:pt idx="0">
                  <c:v>2009</c:v>
                </c:pt>
              </c:strCache>
            </c:strRef>
          </c:tx>
          <c:dLbls>
            <c:txPr>
              <a:bodyPr/>
              <a:lstStyle/>
              <a:p>
                <a:pPr>
                  <a:defRPr sz="1200"/>
                </a:pPr>
                <a:endParaRPr lang="lv-LV"/>
              </a:p>
            </c:txPr>
            <c:showVal val="1"/>
          </c:dLbls>
          <c:cat>
            <c:strRef>
              <c:f>Sheet1!$A$2</c:f>
              <c:strCache>
                <c:ptCount val="1"/>
                <c:pt idx="0">
                  <c:v>permanently resident foreigners</c:v>
                </c:pt>
              </c:strCache>
            </c:strRef>
          </c:cat>
          <c:val>
            <c:numRef>
              <c:f>Sheet1!$E$2</c:f>
              <c:numCache>
                <c:formatCode>#,##0</c:formatCode>
                <c:ptCount val="1"/>
                <c:pt idx="0">
                  <c:v>25061</c:v>
                </c:pt>
              </c:numCache>
            </c:numRef>
          </c:val>
        </c:ser>
        <c:ser>
          <c:idx val="4"/>
          <c:order val="4"/>
          <c:tx>
            <c:strRef>
              <c:f>Sheet1!$F$1</c:f>
              <c:strCache>
                <c:ptCount val="1"/>
                <c:pt idx="0">
                  <c:v>2010</c:v>
                </c:pt>
              </c:strCache>
            </c:strRef>
          </c:tx>
          <c:dLbls>
            <c:txPr>
              <a:bodyPr/>
              <a:lstStyle/>
              <a:p>
                <a:pPr>
                  <a:defRPr sz="1200"/>
                </a:pPr>
                <a:endParaRPr lang="lv-LV"/>
              </a:p>
            </c:txPr>
            <c:showVal val="1"/>
          </c:dLbls>
          <c:cat>
            <c:strRef>
              <c:f>Sheet1!$A$2</c:f>
              <c:strCache>
                <c:ptCount val="1"/>
                <c:pt idx="0">
                  <c:v>permanently resident foreigners</c:v>
                </c:pt>
              </c:strCache>
            </c:strRef>
          </c:cat>
          <c:val>
            <c:numRef>
              <c:f>Sheet1!$F$2</c:f>
              <c:numCache>
                <c:formatCode>#,##0</c:formatCode>
                <c:ptCount val="1"/>
                <c:pt idx="0">
                  <c:v>26650</c:v>
                </c:pt>
              </c:numCache>
            </c:numRef>
          </c:val>
        </c:ser>
        <c:ser>
          <c:idx val="5"/>
          <c:order val="5"/>
          <c:tx>
            <c:strRef>
              <c:f>Sheet1!$G$1</c:f>
              <c:strCache>
                <c:ptCount val="1"/>
                <c:pt idx="0">
                  <c:v>2011</c:v>
                </c:pt>
              </c:strCache>
            </c:strRef>
          </c:tx>
          <c:dLbls>
            <c:txPr>
              <a:bodyPr/>
              <a:lstStyle/>
              <a:p>
                <a:pPr>
                  <a:defRPr sz="1200"/>
                </a:pPr>
                <a:endParaRPr lang="lv-LV"/>
              </a:p>
            </c:txPr>
            <c:showVal val="1"/>
          </c:dLbls>
          <c:cat>
            <c:strRef>
              <c:f>Sheet1!$A$2</c:f>
              <c:strCache>
                <c:ptCount val="1"/>
                <c:pt idx="0">
                  <c:v>permanently resident foreigners</c:v>
                </c:pt>
              </c:strCache>
            </c:strRef>
          </c:cat>
          <c:val>
            <c:numRef>
              <c:f>Sheet1!$G$2</c:f>
              <c:numCache>
                <c:formatCode>#,##0</c:formatCode>
                <c:ptCount val="1"/>
                <c:pt idx="0">
                  <c:v>32091</c:v>
                </c:pt>
              </c:numCache>
            </c:numRef>
          </c:val>
        </c:ser>
        <c:ser>
          <c:idx val="6"/>
          <c:order val="6"/>
          <c:tx>
            <c:strRef>
              <c:f>Sheet1!$H$1</c:f>
              <c:strCache>
                <c:ptCount val="1"/>
                <c:pt idx="0">
                  <c:v>2012</c:v>
                </c:pt>
              </c:strCache>
            </c:strRef>
          </c:tx>
          <c:dLbls>
            <c:txPr>
              <a:bodyPr/>
              <a:lstStyle/>
              <a:p>
                <a:pPr>
                  <a:defRPr sz="1200"/>
                </a:pPr>
                <a:endParaRPr lang="lv-LV"/>
              </a:p>
            </c:txPr>
            <c:showVal val="1"/>
          </c:dLbls>
          <c:cat>
            <c:strRef>
              <c:f>Sheet1!$A$2</c:f>
              <c:strCache>
                <c:ptCount val="1"/>
                <c:pt idx="0">
                  <c:v>permanently resident foreigners</c:v>
                </c:pt>
              </c:strCache>
            </c:strRef>
          </c:cat>
          <c:val>
            <c:numRef>
              <c:f>Sheet1!$H$2</c:f>
              <c:numCache>
                <c:formatCode>#,##0</c:formatCode>
                <c:ptCount val="1"/>
                <c:pt idx="0">
                  <c:v>34063</c:v>
                </c:pt>
              </c:numCache>
            </c:numRef>
          </c:val>
        </c:ser>
        <c:ser>
          <c:idx val="7"/>
          <c:order val="7"/>
          <c:tx>
            <c:strRef>
              <c:f>Sheet1!$I$1</c:f>
              <c:strCache>
                <c:ptCount val="1"/>
                <c:pt idx="0">
                  <c:v>2013</c:v>
                </c:pt>
              </c:strCache>
            </c:strRef>
          </c:tx>
          <c:dLbls>
            <c:txPr>
              <a:bodyPr/>
              <a:lstStyle/>
              <a:p>
                <a:pPr>
                  <a:defRPr sz="1200"/>
                </a:pPr>
                <a:endParaRPr lang="lv-LV"/>
              </a:p>
            </c:txPr>
            <c:showVal val="1"/>
          </c:dLbls>
          <c:cat>
            <c:strRef>
              <c:f>Sheet1!$A$2</c:f>
              <c:strCache>
                <c:ptCount val="1"/>
                <c:pt idx="0">
                  <c:v>permanently resident foreigners</c:v>
                </c:pt>
              </c:strCache>
            </c:strRef>
          </c:cat>
          <c:val>
            <c:numRef>
              <c:f>Sheet1!$I$2</c:f>
              <c:numCache>
                <c:formatCode>#,##0</c:formatCode>
                <c:ptCount val="1"/>
                <c:pt idx="0">
                  <c:v>35771</c:v>
                </c:pt>
              </c:numCache>
            </c:numRef>
          </c:val>
        </c:ser>
        <c:ser>
          <c:idx val="8"/>
          <c:order val="8"/>
          <c:tx>
            <c:strRef>
              <c:f>Sheet1!$J$1</c:f>
              <c:strCache>
                <c:ptCount val="1"/>
                <c:pt idx="0">
                  <c:v>2014</c:v>
                </c:pt>
              </c:strCache>
            </c:strRef>
          </c:tx>
          <c:dLbls>
            <c:txPr>
              <a:bodyPr/>
              <a:lstStyle/>
              <a:p>
                <a:pPr>
                  <a:defRPr sz="1200"/>
                </a:pPr>
                <a:endParaRPr lang="lv-LV"/>
              </a:p>
            </c:txPr>
            <c:showVal val="1"/>
          </c:dLbls>
          <c:cat>
            <c:strRef>
              <c:f>Sheet1!$A$2</c:f>
              <c:strCache>
                <c:ptCount val="1"/>
                <c:pt idx="0">
                  <c:v>permanently resident foreigners</c:v>
                </c:pt>
              </c:strCache>
            </c:strRef>
          </c:cat>
          <c:val>
            <c:numRef>
              <c:f>Sheet1!$J$2</c:f>
              <c:numCache>
                <c:formatCode>#,##0</c:formatCode>
                <c:ptCount val="1"/>
                <c:pt idx="0">
                  <c:v>37856</c:v>
                </c:pt>
              </c:numCache>
            </c:numRef>
          </c:val>
        </c:ser>
        <c:ser>
          <c:idx val="9"/>
          <c:order val="9"/>
          <c:tx>
            <c:strRef>
              <c:f>Sheet1!$K$1</c:f>
              <c:strCache>
                <c:ptCount val="1"/>
                <c:pt idx="0">
                  <c:v>2015</c:v>
                </c:pt>
              </c:strCache>
            </c:strRef>
          </c:tx>
          <c:dLbls>
            <c:txPr>
              <a:bodyPr/>
              <a:lstStyle/>
              <a:p>
                <a:pPr>
                  <a:defRPr sz="1200"/>
                </a:pPr>
                <a:endParaRPr lang="lv-LV"/>
              </a:p>
            </c:txPr>
            <c:showVal val="1"/>
          </c:dLbls>
          <c:cat>
            <c:strRef>
              <c:f>Sheet1!$A$2</c:f>
              <c:strCache>
                <c:ptCount val="1"/>
                <c:pt idx="0">
                  <c:v>permanently resident foreigners</c:v>
                </c:pt>
              </c:strCache>
            </c:strRef>
          </c:cat>
          <c:val>
            <c:numRef>
              <c:f>Sheet1!$K$2</c:f>
              <c:numCache>
                <c:formatCode>#,##0</c:formatCode>
                <c:ptCount val="1"/>
                <c:pt idx="0">
                  <c:v>39857</c:v>
                </c:pt>
              </c:numCache>
            </c:numRef>
          </c:val>
        </c:ser>
        <c:gapWidth val="75"/>
        <c:overlap val="-19"/>
        <c:axId val="142304000"/>
        <c:axId val="142305536"/>
      </c:barChart>
      <c:catAx>
        <c:axId val="142304000"/>
        <c:scaling>
          <c:orientation val="minMax"/>
        </c:scaling>
        <c:axPos val="l"/>
        <c:tickLblPos val="nextTo"/>
        <c:spPr>
          <a:noFill/>
          <a:ln w="38100">
            <a:solidFill>
              <a:srgbClr val="0070C0"/>
            </a:solidFill>
          </a:ln>
          <a:effectLst>
            <a:outerShdw blurRad="50800" dist="38100" dir="10800000" algn="r" rotWithShape="0">
              <a:prstClr val="black">
                <a:alpha val="40000"/>
              </a:prstClr>
            </a:outerShdw>
          </a:effectLst>
        </c:spPr>
        <c:txPr>
          <a:bodyPr/>
          <a:lstStyle/>
          <a:p>
            <a:pPr>
              <a:defRPr sz="1200"/>
            </a:pPr>
            <a:endParaRPr lang="lv-LV"/>
          </a:p>
        </c:txPr>
        <c:crossAx val="142305536"/>
        <c:crosses val="autoZero"/>
        <c:auto val="1"/>
        <c:lblAlgn val="ctr"/>
        <c:lblOffset val="100"/>
      </c:catAx>
      <c:valAx>
        <c:axId val="142305536"/>
        <c:scaling>
          <c:orientation val="minMax"/>
        </c:scaling>
        <c:delete val="1"/>
        <c:axPos val="b"/>
        <c:numFmt formatCode="#,##0" sourceLinked="1"/>
        <c:majorTickMark val="none"/>
        <c:tickLblPos val="none"/>
        <c:crossAx val="142304000"/>
        <c:crosses val="autoZero"/>
        <c:crossBetween val="between"/>
      </c:valAx>
    </c:plotArea>
    <c:legend>
      <c:legendPos val="b"/>
      <c:layout>
        <c:manualLayout>
          <c:xMode val="edge"/>
          <c:yMode val="edge"/>
          <c:x val="0.14373797870305538"/>
          <c:y val="0.93146292913367057"/>
          <c:w val="0.776287318172869"/>
          <c:h val="4.8307919180910992E-2"/>
        </c:manualLayout>
      </c:layout>
      <c:txPr>
        <a:bodyPr/>
        <a:lstStyle/>
        <a:p>
          <a:pPr>
            <a:defRPr sz="1200"/>
          </a:pPr>
          <a:endParaRPr lang="lv-LV"/>
        </a:p>
      </c:txPr>
    </c:legend>
    <c:plotVisOnly val="1"/>
  </c:chart>
  <c:txPr>
    <a:bodyPr/>
    <a:lstStyle/>
    <a:p>
      <a:pPr>
        <a:defRPr sz="1800"/>
      </a:pPr>
      <a:endParaRPr lang="lv-LV"/>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Education</a:t>
            </a:r>
            <a:r>
              <a:rPr lang="lv-LV" dirty="0" smtClean="0"/>
              <a:t> </a:t>
            </a:r>
            <a:r>
              <a:rPr lang="lv-LV" dirty="0" err="1"/>
              <a:t>Level</a:t>
            </a:r>
            <a:r>
              <a:rPr lang="lv-LV" dirty="0"/>
              <a:t> </a:t>
            </a:r>
            <a:r>
              <a:rPr lang="lv-LV" dirty="0" err="1"/>
              <a:t>in</a:t>
            </a:r>
            <a:r>
              <a:rPr lang="lv-LV" dirty="0"/>
              <a:t> </a:t>
            </a:r>
            <a:r>
              <a:rPr lang="lv-LV" dirty="0" smtClean="0"/>
              <a:t>2014</a:t>
            </a:r>
            <a:endParaRPr lang="lv-LV" dirty="0"/>
          </a:p>
        </c:rich>
      </c:tx>
      <c:layout/>
    </c:title>
    <c:plotArea>
      <c:layout/>
      <c:pieChart>
        <c:varyColors val="1"/>
        <c:ser>
          <c:idx val="0"/>
          <c:order val="0"/>
          <c:tx>
            <c:strRef>
              <c:f>Sheet1!$B$1</c:f>
              <c:strCache>
                <c:ptCount val="1"/>
                <c:pt idx="0">
                  <c:v>Educational Level in 2014</c:v>
                </c:pt>
              </c:strCache>
            </c:strRef>
          </c:tx>
          <c:explosion val="13"/>
          <c:dPt>
            <c:idx val="1"/>
            <c:spPr>
              <a:solidFill>
                <a:schemeClr val="accent6">
                  <a:lumMod val="75000"/>
                </a:schemeClr>
              </a:solidFill>
            </c:spPr>
          </c:dPt>
          <c:dLbls>
            <c:dLbl>
              <c:idx val="0"/>
              <c:layout>
                <c:manualLayout>
                  <c:x val="-1.1922869036522853E-2"/>
                  <c:y val="-0.53000482762064893"/>
                </c:manualLayout>
              </c:layout>
              <c:dLblPos val="outEnd"/>
              <c:showVal val="1"/>
              <c:showCatName val="1"/>
              <c:showPercent val="1"/>
              <c:separator>
</c:separator>
            </c:dLbl>
            <c:dLbl>
              <c:idx val="1"/>
              <c:layout>
                <c:manualLayout>
                  <c:x val="-1.829373502225266E-2"/>
                  <c:y val="-4.3589743589743567E-2"/>
                </c:manualLayout>
              </c:layout>
              <c:dLblPos val="outEnd"/>
              <c:showVal val="1"/>
              <c:showCatName val="1"/>
              <c:showPercent val="1"/>
              <c:separator>
</c:separator>
            </c:dLbl>
            <c:numFmt formatCode="0.0%" sourceLinked="0"/>
            <c:txPr>
              <a:bodyPr/>
              <a:lstStyle/>
              <a:p>
                <a:pPr>
                  <a:defRPr sz="1300"/>
                </a:pPr>
                <a:endParaRPr lang="lv-LV"/>
              </a:p>
            </c:txPr>
            <c:dLblPos val="outEnd"/>
            <c:showVal val="1"/>
            <c:showCatName val="1"/>
            <c:showPercent val="1"/>
            <c:separator>
</c:separator>
            <c:showLeaderLines val="1"/>
          </c:dLbls>
          <c:cat>
            <c:strRef>
              <c:f>Sheet1!$A$2:$A$4</c:f>
              <c:strCache>
                <c:ptCount val="3"/>
                <c:pt idx="0">
                  <c:v>Higher</c:v>
                </c:pt>
                <c:pt idx="1">
                  <c:v>Secondary</c:v>
                </c:pt>
                <c:pt idx="2">
                  <c:v>Primary </c:v>
                </c:pt>
              </c:strCache>
            </c:strRef>
          </c:cat>
          <c:val>
            <c:numRef>
              <c:f>Sheet1!$B$2:$B$4</c:f>
              <c:numCache>
                <c:formatCode>General</c:formatCode>
                <c:ptCount val="3"/>
                <c:pt idx="0">
                  <c:v>462</c:v>
                </c:pt>
                <c:pt idx="1">
                  <c:v>211</c:v>
                </c:pt>
                <c:pt idx="2">
                  <c:v>3</c:v>
                </c:pt>
              </c:numCache>
            </c:numRef>
          </c:val>
        </c:ser>
        <c:firstSliceAng val="110"/>
      </c:pieChart>
    </c:plotArea>
    <c:plotVisOnly val="1"/>
  </c:chart>
  <c:txPr>
    <a:bodyPr/>
    <a:lstStyle/>
    <a:p>
      <a:pPr>
        <a:defRPr sz="1800"/>
      </a:pPr>
      <a:endParaRPr lang="lv-LV"/>
    </a:p>
  </c:txPr>
  <c:externalData r:id="rId1"/>
</c:chartSpace>
</file>

<file path=ppt/charts/chart30.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smtClean="0"/>
              <a:t>Number</a:t>
            </a:r>
            <a:r>
              <a:rPr lang="lv-LV" sz="2000" dirty="0" smtClean="0"/>
              <a:t> </a:t>
            </a:r>
            <a:r>
              <a:rPr lang="lv-LV" sz="2000" dirty="0" err="1" smtClean="0"/>
              <a:t>of</a:t>
            </a:r>
            <a:r>
              <a:rPr lang="lv-LV" sz="2000" baseline="0" dirty="0" smtClean="0"/>
              <a:t> </a:t>
            </a:r>
            <a:r>
              <a:rPr lang="lv-LV" sz="2000" baseline="0" dirty="0" err="1" smtClean="0"/>
              <a:t>Valid</a:t>
            </a:r>
            <a:r>
              <a:rPr lang="lv-LV" sz="2000" baseline="0" dirty="0" smtClean="0"/>
              <a:t> PRP </a:t>
            </a:r>
            <a:r>
              <a:rPr lang="lv-LV" sz="1600" b="0" baseline="0" dirty="0" smtClean="0"/>
              <a:t>(</a:t>
            </a:r>
            <a:r>
              <a:rPr lang="lv-LV" sz="1600" b="0" baseline="0" dirty="0" err="1" smtClean="0"/>
              <a:t>as</a:t>
            </a:r>
            <a:r>
              <a:rPr lang="lv-LV" sz="1600" b="0" baseline="0" dirty="0" smtClean="0"/>
              <a:t> </a:t>
            </a:r>
            <a:r>
              <a:rPr lang="lv-LV" sz="1600" b="0" baseline="0" dirty="0" err="1" smtClean="0"/>
              <a:t>of</a:t>
            </a:r>
            <a:r>
              <a:rPr lang="lv-LV" sz="1600" b="0" baseline="0" dirty="0" smtClean="0"/>
              <a:t> 1</a:t>
            </a:r>
            <a:r>
              <a:rPr lang="lv-LV" sz="1600" b="0" baseline="30000" dirty="0" smtClean="0"/>
              <a:t>st</a:t>
            </a:r>
            <a:r>
              <a:rPr lang="lv-LV" sz="1600" b="0" baseline="0" dirty="0" smtClean="0"/>
              <a:t> </a:t>
            </a:r>
            <a:r>
              <a:rPr lang="lv-LV" sz="1600" b="0" baseline="0" dirty="0" err="1" smtClean="0"/>
              <a:t>of</a:t>
            </a:r>
            <a:r>
              <a:rPr lang="lv-LV" sz="1600" b="0" baseline="0" dirty="0" smtClean="0"/>
              <a:t> </a:t>
            </a:r>
            <a:r>
              <a:rPr lang="lv-LV" sz="1600" b="0" baseline="0" dirty="0" err="1" smtClean="0"/>
              <a:t>January</a:t>
            </a:r>
            <a:r>
              <a:rPr lang="lv-LV" sz="1600" b="0" baseline="0" dirty="0" smtClean="0"/>
              <a:t>) </a:t>
            </a:r>
            <a:r>
              <a:rPr lang="lv-LV" sz="2000" baseline="0" dirty="0" err="1" smtClean="0"/>
              <a:t>by</a:t>
            </a:r>
            <a:r>
              <a:rPr lang="lv-LV" sz="2000" baseline="0" dirty="0" smtClean="0"/>
              <a:t> </a:t>
            </a:r>
            <a:r>
              <a:rPr lang="lv-LV" sz="2000" baseline="0" dirty="0" err="1" smtClean="0"/>
              <a:t>Reason</a:t>
            </a:r>
            <a:r>
              <a:rPr lang="lv-LV" sz="2000" baseline="0" dirty="0" smtClean="0"/>
              <a:t> </a:t>
            </a:r>
            <a:r>
              <a:rPr lang="lv-LV" sz="2000" baseline="0" dirty="0" err="1" smtClean="0"/>
              <a:t>of</a:t>
            </a:r>
            <a:r>
              <a:rPr lang="lv-LV" sz="2000" baseline="0" dirty="0" smtClean="0"/>
              <a:t> </a:t>
            </a:r>
            <a:r>
              <a:rPr lang="lv-LV" sz="2000" baseline="0" dirty="0" err="1" smtClean="0"/>
              <a:t>Issue</a:t>
            </a:r>
            <a:endParaRPr lang="lv-LV" sz="2000" dirty="0"/>
          </a:p>
        </c:rich>
      </c:tx>
      <c:layout/>
    </c:title>
    <c:plotArea>
      <c:layout>
        <c:manualLayout>
          <c:layoutTarget val="inner"/>
          <c:xMode val="edge"/>
          <c:yMode val="edge"/>
          <c:x val="0.32925163097511195"/>
          <c:y val="0.16308382862132789"/>
          <c:w val="0.65444474489380422"/>
          <c:h val="0.75892494218092232"/>
        </c:manualLayout>
      </c:layout>
      <c:barChart>
        <c:barDir val="bar"/>
        <c:grouping val="clustered"/>
        <c:ser>
          <c:idx val="0"/>
          <c:order val="0"/>
          <c:tx>
            <c:strRef>
              <c:f>Sheet1!$B$1</c:f>
              <c:strCache>
                <c:ptCount val="1"/>
                <c:pt idx="0">
                  <c:v>2006</c:v>
                </c:pt>
              </c:strCache>
            </c:strRef>
          </c:tx>
          <c:dLbls>
            <c:txPr>
              <a:bodyPr/>
              <a:lstStyle/>
              <a:p>
                <a:pPr>
                  <a:defRPr sz="1200"/>
                </a:pPr>
                <a:endParaRPr lang="lv-LV"/>
              </a:p>
            </c:txPr>
            <c:showVal val="1"/>
          </c:dLbls>
          <c:cat>
            <c:strRef>
              <c:f>Sheet1!$A$2</c:f>
              <c:strCache>
                <c:ptCount val="1"/>
                <c:pt idx="0">
                  <c:v>other</c:v>
                </c:pt>
              </c:strCache>
            </c:strRef>
          </c:cat>
          <c:val>
            <c:numRef>
              <c:f>Sheet1!$B$2</c:f>
              <c:numCache>
                <c:formatCode>General</c:formatCode>
                <c:ptCount val="1"/>
                <c:pt idx="0">
                  <c:v>229</c:v>
                </c:pt>
              </c:numCache>
            </c:numRef>
          </c:val>
        </c:ser>
        <c:ser>
          <c:idx val="1"/>
          <c:order val="1"/>
          <c:tx>
            <c:strRef>
              <c:f>Sheet1!$C$1</c:f>
              <c:strCache>
                <c:ptCount val="1"/>
                <c:pt idx="0">
                  <c:v>2007</c:v>
                </c:pt>
              </c:strCache>
            </c:strRef>
          </c:tx>
          <c:dLbls>
            <c:txPr>
              <a:bodyPr/>
              <a:lstStyle/>
              <a:p>
                <a:pPr>
                  <a:defRPr sz="1200"/>
                </a:pPr>
                <a:endParaRPr lang="lv-LV"/>
              </a:p>
            </c:txPr>
            <c:showVal val="1"/>
          </c:dLbls>
          <c:cat>
            <c:strRef>
              <c:f>Sheet1!$A$2</c:f>
              <c:strCache>
                <c:ptCount val="1"/>
                <c:pt idx="0">
                  <c:v>other</c:v>
                </c:pt>
              </c:strCache>
            </c:strRef>
          </c:cat>
          <c:val>
            <c:numRef>
              <c:f>Sheet1!$C$2</c:f>
              <c:numCache>
                <c:formatCode>General</c:formatCode>
                <c:ptCount val="1"/>
                <c:pt idx="0">
                  <c:v>310</c:v>
                </c:pt>
              </c:numCache>
            </c:numRef>
          </c:val>
        </c:ser>
        <c:ser>
          <c:idx val="2"/>
          <c:order val="2"/>
          <c:tx>
            <c:strRef>
              <c:f>Sheet1!$D$1</c:f>
              <c:strCache>
                <c:ptCount val="1"/>
                <c:pt idx="0">
                  <c:v>2008</c:v>
                </c:pt>
              </c:strCache>
            </c:strRef>
          </c:tx>
          <c:dLbls>
            <c:txPr>
              <a:bodyPr/>
              <a:lstStyle/>
              <a:p>
                <a:pPr>
                  <a:defRPr sz="1200"/>
                </a:pPr>
                <a:endParaRPr lang="lv-LV"/>
              </a:p>
            </c:txPr>
            <c:showVal val="1"/>
          </c:dLbls>
          <c:cat>
            <c:strRef>
              <c:f>Sheet1!$A$2</c:f>
              <c:strCache>
                <c:ptCount val="1"/>
                <c:pt idx="0">
                  <c:v>other</c:v>
                </c:pt>
              </c:strCache>
            </c:strRef>
          </c:cat>
          <c:val>
            <c:numRef>
              <c:f>Sheet1!$D$2</c:f>
              <c:numCache>
                <c:formatCode>General</c:formatCode>
                <c:ptCount val="1"/>
                <c:pt idx="0">
                  <c:v>348</c:v>
                </c:pt>
              </c:numCache>
            </c:numRef>
          </c:val>
        </c:ser>
        <c:ser>
          <c:idx val="3"/>
          <c:order val="3"/>
          <c:tx>
            <c:strRef>
              <c:f>Sheet1!$E$1</c:f>
              <c:strCache>
                <c:ptCount val="1"/>
                <c:pt idx="0">
                  <c:v>2009</c:v>
                </c:pt>
              </c:strCache>
            </c:strRef>
          </c:tx>
          <c:dLbls>
            <c:txPr>
              <a:bodyPr/>
              <a:lstStyle/>
              <a:p>
                <a:pPr>
                  <a:defRPr sz="1200"/>
                </a:pPr>
                <a:endParaRPr lang="lv-LV"/>
              </a:p>
            </c:txPr>
            <c:showVal val="1"/>
          </c:dLbls>
          <c:cat>
            <c:strRef>
              <c:f>Sheet1!$A$2</c:f>
              <c:strCache>
                <c:ptCount val="1"/>
                <c:pt idx="0">
                  <c:v>other</c:v>
                </c:pt>
              </c:strCache>
            </c:strRef>
          </c:cat>
          <c:val>
            <c:numRef>
              <c:f>Sheet1!$E$2</c:f>
              <c:numCache>
                <c:formatCode>General</c:formatCode>
                <c:ptCount val="1"/>
                <c:pt idx="0">
                  <c:v>349</c:v>
                </c:pt>
              </c:numCache>
            </c:numRef>
          </c:val>
        </c:ser>
        <c:ser>
          <c:idx val="4"/>
          <c:order val="4"/>
          <c:tx>
            <c:strRef>
              <c:f>Sheet1!$F$1</c:f>
              <c:strCache>
                <c:ptCount val="1"/>
                <c:pt idx="0">
                  <c:v>2010</c:v>
                </c:pt>
              </c:strCache>
            </c:strRef>
          </c:tx>
          <c:dLbls>
            <c:txPr>
              <a:bodyPr/>
              <a:lstStyle/>
              <a:p>
                <a:pPr>
                  <a:defRPr sz="1200"/>
                </a:pPr>
                <a:endParaRPr lang="lv-LV"/>
              </a:p>
            </c:txPr>
            <c:showVal val="1"/>
          </c:dLbls>
          <c:cat>
            <c:strRef>
              <c:f>Sheet1!$A$2</c:f>
              <c:strCache>
                <c:ptCount val="1"/>
                <c:pt idx="0">
                  <c:v>other</c:v>
                </c:pt>
              </c:strCache>
            </c:strRef>
          </c:cat>
          <c:val>
            <c:numRef>
              <c:f>Sheet1!$F$2</c:f>
              <c:numCache>
                <c:formatCode>General</c:formatCode>
                <c:ptCount val="1"/>
                <c:pt idx="0">
                  <c:v>464</c:v>
                </c:pt>
              </c:numCache>
            </c:numRef>
          </c:val>
        </c:ser>
        <c:ser>
          <c:idx val="5"/>
          <c:order val="5"/>
          <c:tx>
            <c:strRef>
              <c:f>Sheet1!$G$1</c:f>
              <c:strCache>
                <c:ptCount val="1"/>
                <c:pt idx="0">
                  <c:v>2011</c:v>
                </c:pt>
              </c:strCache>
            </c:strRef>
          </c:tx>
          <c:dLbls>
            <c:txPr>
              <a:bodyPr/>
              <a:lstStyle/>
              <a:p>
                <a:pPr>
                  <a:defRPr sz="1200"/>
                </a:pPr>
                <a:endParaRPr lang="lv-LV"/>
              </a:p>
            </c:txPr>
            <c:showVal val="1"/>
          </c:dLbls>
          <c:cat>
            <c:strRef>
              <c:f>Sheet1!$A$2</c:f>
              <c:strCache>
                <c:ptCount val="1"/>
                <c:pt idx="0">
                  <c:v>other</c:v>
                </c:pt>
              </c:strCache>
            </c:strRef>
          </c:cat>
          <c:val>
            <c:numRef>
              <c:f>Sheet1!$G$2</c:f>
              <c:numCache>
                <c:formatCode>General</c:formatCode>
                <c:ptCount val="1"/>
                <c:pt idx="0">
                  <c:v>586</c:v>
                </c:pt>
              </c:numCache>
            </c:numRef>
          </c:val>
        </c:ser>
        <c:ser>
          <c:idx val="6"/>
          <c:order val="6"/>
          <c:tx>
            <c:strRef>
              <c:f>Sheet1!$H$1</c:f>
              <c:strCache>
                <c:ptCount val="1"/>
                <c:pt idx="0">
                  <c:v>2012</c:v>
                </c:pt>
              </c:strCache>
            </c:strRef>
          </c:tx>
          <c:dLbls>
            <c:txPr>
              <a:bodyPr/>
              <a:lstStyle/>
              <a:p>
                <a:pPr>
                  <a:defRPr sz="1200"/>
                </a:pPr>
                <a:endParaRPr lang="lv-LV"/>
              </a:p>
            </c:txPr>
            <c:showVal val="1"/>
          </c:dLbls>
          <c:cat>
            <c:strRef>
              <c:f>Sheet1!$A$2</c:f>
              <c:strCache>
                <c:ptCount val="1"/>
                <c:pt idx="0">
                  <c:v>other</c:v>
                </c:pt>
              </c:strCache>
            </c:strRef>
          </c:cat>
          <c:val>
            <c:numRef>
              <c:f>Sheet1!$H$2</c:f>
              <c:numCache>
                <c:formatCode>General</c:formatCode>
                <c:ptCount val="1"/>
                <c:pt idx="0">
                  <c:v>668</c:v>
                </c:pt>
              </c:numCache>
            </c:numRef>
          </c:val>
        </c:ser>
        <c:ser>
          <c:idx val="7"/>
          <c:order val="7"/>
          <c:tx>
            <c:strRef>
              <c:f>Sheet1!$I$1</c:f>
              <c:strCache>
                <c:ptCount val="1"/>
                <c:pt idx="0">
                  <c:v>2013</c:v>
                </c:pt>
              </c:strCache>
            </c:strRef>
          </c:tx>
          <c:dLbls>
            <c:txPr>
              <a:bodyPr/>
              <a:lstStyle/>
              <a:p>
                <a:pPr>
                  <a:defRPr sz="1200"/>
                </a:pPr>
                <a:endParaRPr lang="lv-LV"/>
              </a:p>
            </c:txPr>
            <c:showVal val="1"/>
          </c:dLbls>
          <c:cat>
            <c:strRef>
              <c:f>Sheet1!$A$2</c:f>
              <c:strCache>
                <c:ptCount val="1"/>
                <c:pt idx="0">
                  <c:v>other</c:v>
                </c:pt>
              </c:strCache>
            </c:strRef>
          </c:cat>
          <c:val>
            <c:numRef>
              <c:f>Sheet1!$I$2</c:f>
              <c:numCache>
                <c:formatCode>General</c:formatCode>
                <c:ptCount val="1"/>
                <c:pt idx="0">
                  <c:v>729</c:v>
                </c:pt>
              </c:numCache>
            </c:numRef>
          </c:val>
        </c:ser>
        <c:ser>
          <c:idx val="8"/>
          <c:order val="8"/>
          <c:tx>
            <c:strRef>
              <c:f>Sheet1!$J$1</c:f>
              <c:strCache>
                <c:ptCount val="1"/>
                <c:pt idx="0">
                  <c:v>2014</c:v>
                </c:pt>
              </c:strCache>
            </c:strRef>
          </c:tx>
          <c:dLbls>
            <c:txPr>
              <a:bodyPr/>
              <a:lstStyle/>
              <a:p>
                <a:pPr>
                  <a:defRPr sz="1200"/>
                </a:pPr>
                <a:endParaRPr lang="lv-LV"/>
              </a:p>
            </c:txPr>
            <c:showVal val="1"/>
          </c:dLbls>
          <c:cat>
            <c:strRef>
              <c:f>Sheet1!$A$2</c:f>
              <c:strCache>
                <c:ptCount val="1"/>
                <c:pt idx="0">
                  <c:v>other</c:v>
                </c:pt>
              </c:strCache>
            </c:strRef>
          </c:cat>
          <c:val>
            <c:numRef>
              <c:f>Sheet1!$J$2</c:f>
              <c:numCache>
                <c:formatCode>General</c:formatCode>
                <c:ptCount val="1"/>
                <c:pt idx="0">
                  <c:v>767</c:v>
                </c:pt>
              </c:numCache>
            </c:numRef>
          </c:val>
        </c:ser>
        <c:ser>
          <c:idx val="9"/>
          <c:order val="9"/>
          <c:tx>
            <c:strRef>
              <c:f>Sheet1!$K$1</c:f>
              <c:strCache>
                <c:ptCount val="1"/>
                <c:pt idx="0">
                  <c:v>2015</c:v>
                </c:pt>
              </c:strCache>
            </c:strRef>
          </c:tx>
          <c:dLbls>
            <c:txPr>
              <a:bodyPr/>
              <a:lstStyle/>
              <a:p>
                <a:pPr>
                  <a:defRPr sz="1200"/>
                </a:pPr>
                <a:endParaRPr lang="lv-LV"/>
              </a:p>
            </c:txPr>
            <c:showVal val="1"/>
          </c:dLbls>
          <c:cat>
            <c:strRef>
              <c:f>Sheet1!$A$2</c:f>
              <c:strCache>
                <c:ptCount val="1"/>
                <c:pt idx="0">
                  <c:v>other</c:v>
                </c:pt>
              </c:strCache>
            </c:strRef>
          </c:cat>
          <c:val>
            <c:numRef>
              <c:f>Sheet1!$K$2</c:f>
              <c:numCache>
                <c:formatCode>General</c:formatCode>
                <c:ptCount val="1"/>
                <c:pt idx="0">
                  <c:v>830</c:v>
                </c:pt>
              </c:numCache>
            </c:numRef>
          </c:val>
        </c:ser>
        <c:gapWidth val="75"/>
        <c:overlap val="-19"/>
        <c:axId val="142734848"/>
        <c:axId val="142736384"/>
      </c:barChart>
      <c:catAx>
        <c:axId val="142734848"/>
        <c:scaling>
          <c:orientation val="minMax"/>
        </c:scaling>
        <c:axPos val="l"/>
        <c:tickLblPos val="nextTo"/>
        <c:spPr>
          <a:noFill/>
          <a:ln w="38100">
            <a:solidFill>
              <a:srgbClr val="0070C0"/>
            </a:solidFill>
          </a:ln>
          <a:effectLst>
            <a:outerShdw blurRad="50800" dist="38100" dir="10800000" algn="r" rotWithShape="0">
              <a:prstClr val="black">
                <a:alpha val="40000"/>
              </a:prstClr>
            </a:outerShdw>
          </a:effectLst>
        </c:spPr>
        <c:txPr>
          <a:bodyPr/>
          <a:lstStyle/>
          <a:p>
            <a:pPr>
              <a:defRPr sz="1200"/>
            </a:pPr>
            <a:endParaRPr lang="lv-LV"/>
          </a:p>
        </c:txPr>
        <c:crossAx val="142736384"/>
        <c:crosses val="autoZero"/>
        <c:auto val="1"/>
        <c:lblAlgn val="ctr"/>
        <c:lblOffset val="100"/>
      </c:catAx>
      <c:valAx>
        <c:axId val="142736384"/>
        <c:scaling>
          <c:orientation val="minMax"/>
        </c:scaling>
        <c:delete val="1"/>
        <c:axPos val="b"/>
        <c:numFmt formatCode="General" sourceLinked="1"/>
        <c:majorTickMark val="none"/>
        <c:tickLblPos val="none"/>
        <c:crossAx val="142734848"/>
        <c:crosses val="autoZero"/>
        <c:crossBetween val="between"/>
      </c:valAx>
    </c:plotArea>
    <c:legend>
      <c:legendPos val="b"/>
      <c:layout>
        <c:manualLayout>
          <c:xMode val="edge"/>
          <c:yMode val="edge"/>
          <c:x val="0.14373797870305538"/>
          <c:y val="0.93146292913367057"/>
          <c:w val="0.776287318172869"/>
          <c:h val="4.8307919180910992E-2"/>
        </c:manualLayout>
      </c:layout>
      <c:txPr>
        <a:bodyPr/>
        <a:lstStyle/>
        <a:p>
          <a:pPr>
            <a:defRPr sz="1200"/>
          </a:pPr>
          <a:endParaRPr lang="lv-LV"/>
        </a:p>
      </c:txPr>
    </c:legend>
    <c:plotVisOnly val="1"/>
  </c:chart>
  <c:txPr>
    <a:bodyPr/>
    <a:lstStyle/>
    <a:p>
      <a:pPr>
        <a:defRPr sz="1800"/>
      </a:pPr>
      <a:endParaRPr lang="lv-LV"/>
    </a:p>
  </c:txPr>
  <c:externalData r:id="rId1"/>
</c:chartSpace>
</file>

<file path=ppt/charts/chart31.xml><?xml version="1.0" encoding="utf-8"?>
<c:chartSpace xmlns:c="http://schemas.openxmlformats.org/drawingml/2006/chart" xmlns:a="http://schemas.openxmlformats.org/drawingml/2006/main" xmlns:r="http://schemas.openxmlformats.org/officeDocument/2006/relationships">
  <c:date1904 val="1"/>
  <c:lang val="lv-LV"/>
  <c:style val="32"/>
  <c:chart>
    <c:title>
      <c:layout/>
      <c:txPr>
        <a:bodyPr/>
        <a:lstStyle/>
        <a:p>
          <a:pPr>
            <a:defRPr sz="2000"/>
          </a:pPr>
          <a:endParaRPr lang="lv-LV"/>
        </a:p>
      </c:txPr>
    </c:title>
    <c:plotArea>
      <c:layout/>
      <c:barChart>
        <c:barDir val="col"/>
        <c:grouping val="clustered"/>
        <c:varyColors val="1"/>
        <c:ser>
          <c:idx val="0"/>
          <c:order val="0"/>
          <c:tx>
            <c:strRef>
              <c:f>Sheet1!$A$2</c:f>
              <c:strCache>
                <c:ptCount val="1"/>
                <c:pt idx="0">
                  <c:v>Work Permits Issued</c:v>
                </c:pt>
              </c:strCache>
            </c:strRef>
          </c:tx>
          <c:dLbls>
            <c:txPr>
              <a:bodyPr/>
              <a:lstStyle/>
              <a:p>
                <a:pPr>
                  <a:defRPr sz="1200"/>
                </a:pPr>
                <a:endParaRPr lang="lv-LV"/>
              </a:p>
            </c:txPr>
            <c:showVal val="1"/>
          </c:dLbls>
          <c:cat>
            <c:strRef>
              <c:f>Sheet1!$B$1:$K$1</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Sheet1!$B$2:$K$2</c:f>
              <c:numCache>
                <c:formatCode>#,##0</c:formatCode>
                <c:ptCount val="10"/>
                <c:pt idx="0">
                  <c:v>4609</c:v>
                </c:pt>
                <c:pt idx="1">
                  <c:v>5310</c:v>
                </c:pt>
                <c:pt idx="2">
                  <c:v>8527</c:v>
                </c:pt>
                <c:pt idx="3">
                  <c:v>9139</c:v>
                </c:pt>
                <c:pt idx="4">
                  <c:v>6128</c:v>
                </c:pt>
                <c:pt idx="5">
                  <c:v>3856</c:v>
                </c:pt>
                <c:pt idx="6">
                  <c:v>2429</c:v>
                </c:pt>
                <c:pt idx="7">
                  <c:v>2529</c:v>
                </c:pt>
                <c:pt idx="8">
                  <c:v>3010</c:v>
                </c:pt>
                <c:pt idx="9">
                  <c:v>3090</c:v>
                </c:pt>
              </c:numCache>
            </c:numRef>
          </c:val>
        </c:ser>
        <c:gapWidth val="55"/>
        <c:axId val="142646656"/>
        <c:axId val="142648448"/>
      </c:barChart>
      <c:catAx>
        <c:axId val="142646656"/>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42648448"/>
        <c:crosses val="autoZero"/>
        <c:auto val="1"/>
        <c:lblAlgn val="ctr"/>
        <c:lblOffset val="100"/>
      </c:catAx>
      <c:valAx>
        <c:axId val="142648448"/>
        <c:scaling>
          <c:orientation val="minMax"/>
        </c:scaling>
        <c:delete val="1"/>
        <c:axPos val="l"/>
        <c:numFmt formatCode="#,##0" sourceLinked="1"/>
        <c:tickLblPos val="none"/>
        <c:crossAx val="142646656"/>
        <c:crosses val="autoZero"/>
        <c:crossBetween val="between"/>
      </c:valAx>
    </c:plotArea>
    <c:plotVisOnly val="1"/>
  </c:chart>
  <c:txPr>
    <a:bodyPr/>
    <a:lstStyle/>
    <a:p>
      <a:pPr>
        <a:defRPr sz="1800"/>
      </a:pPr>
      <a:endParaRPr lang="lv-LV"/>
    </a:p>
  </c:txPr>
  <c:externalData r:id="rId1"/>
</c:chartSpace>
</file>

<file path=ppt/charts/chart32.xml><?xml version="1.0" encoding="utf-8"?>
<c:chartSpace xmlns:c="http://schemas.openxmlformats.org/drawingml/2006/chart" xmlns:a="http://schemas.openxmlformats.org/drawingml/2006/main" xmlns:r="http://schemas.openxmlformats.org/officeDocument/2006/relationships">
  <c:date1904 val="1"/>
  <c:lang val="lv-LV"/>
  <c:style val="32"/>
  <c:chart>
    <c:title>
      <c:layout/>
      <c:txPr>
        <a:bodyPr/>
        <a:lstStyle/>
        <a:p>
          <a:pPr>
            <a:defRPr sz="2000"/>
          </a:pPr>
          <a:endParaRPr lang="lv-LV"/>
        </a:p>
      </c:txPr>
    </c:title>
    <c:plotArea>
      <c:layout>
        <c:manualLayout>
          <c:layoutTarget val="inner"/>
          <c:xMode val="edge"/>
          <c:yMode val="edge"/>
          <c:x val="1.6188373804267978E-2"/>
          <c:y val="8.3435897435898271E-2"/>
          <c:w val="0.96762325239147084"/>
          <c:h val="0.8058546335554283"/>
        </c:manualLayout>
      </c:layout>
      <c:lineChart>
        <c:grouping val="standard"/>
        <c:ser>
          <c:idx val="0"/>
          <c:order val="0"/>
          <c:tx>
            <c:strRef>
              <c:f>Sheet1!$A$2</c:f>
              <c:strCache>
                <c:ptCount val="1"/>
                <c:pt idx="0">
                  <c:v>Number of Repatriates</c:v>
                </c:pt>
              </c:strCache>
            </c:strRef>
          </c:tx>
          <c:spPr>
            <a:ln w="76200"/>
          </c:spPr>
          <c:marker>
            <c:symbol val="diamond"/>
            <c:size val="15"/>
            <c:spPr>
              <a:solidFill>
                <a:srgbClr val="0070C0"/>
              </a:solidFill>
            </c:spPr>
          </c:marker>
          <c:dLbls>
            <c:txPr>
              <a:bodyPr/>
              <a:lstStyle/>
              <a:p>
                <a:pPr>
                  <a:defRPr sz="1200"/>
                </a:pPr>
                <a:endParaRPr lang="lv-LV"/>
              </a:p>
            </c:txPr>
            <c:dLblPos val="t"/>
            <c:showVal val="1"/>
          </c:dLbls>
          <c:cat>
            <c:strRef>
              <c:f>Sheet1!$B$1:$M$1</c:f>
              <c:strCache>
                <c:ptCount val="12"/>
                <c:pt idx="0">
                  <c:v>2003</c:v>
                </c:pt>
                <c:pt idx="1">
                  <c:v>2004</c:v>
                </c:pt>
                <c:pt idx="2">
                  <c:v>2005</c:v>
                </c:pt>
                <c:pt idx="3">
                  <c:v>2006</c:v>
                </c:pt>
                <c:pt idx="4">
                  <c:v>2007</c:v>
                </c:pt>
                <c:pt idx="5">
                  <c:v>2008</c:v>
                </c:pt>
                <c:pt idx="6">
                  <c:v>2009</c:v>
                </c:pt>
                <c:pt idx="7">
                  <c:v>2010</c:v>
                </c:pt>
                <c:pt idx="8">
                  <c:v>2011</c:v>
                </c:pt>
                <c:pt idx="9">
                  <c:v>2012</c:v>
                </c:pt>
                <c:pt idx="10">
                  <c:v>2013</c:v>
                </c:pt>
                <c:pt idx="11">
                  <c:v>2014</c:v>
                </c:pt>
              </c:strCache>
            </c:strRef>
          </c:cat>
          <c:val>
            <c:numRef>
              <c:f>Sheet1!$B$2:$M$2</c:f>
              <c:numCache>
                <c:formatCode>General</c:formatCode>
                <c:ptCount val="12"/>
                <c:pt idx="0">
                  <c:v>290</c:v>
                </c:pt>
                <c:pt idx="1">
                  <c:v>191</c:v>
                </c:pt>
                <c:pt idx="2">
                  <c:v>242</c:v>
                </c:pt>
                <c:pt idx="3">
                  <c:v>174</c:v>
                </c:pt>
                <c:pt idx="4">
                  <c:v>171</c:v>
                </c:pt>
                <c:pt idx="5">
                  <c:v>127</c:v>
                </c:pt>
                <c:pt idx="6">
                  <c:v>93</c:v>
                </c:pt>
                <c:pt idx="7">
                  <c:v>100</c:v>
                </c:pt>
                <c:pt idx="8">
                  <c:v>102</c:v>
                </c:pt>
                <c:pt idx="9">
                  <c:v>119</c:v>
                </c:pt>
                <c:pt idx="10">
                  <c:v>166</c:v>
                </c:pt>
                <c:pt idx="11">
                  <c:v>243</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42969088"/>
        <c:axId val="142987264"/>
      </c:lineChart>
      <c:catAx>
        <c:axId val="142969088"/>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600"/>
            </a:pPr>
            <a:endParaRPr lang="lv-LV"/>
          </a:p>
        </c:txPr>
        <c:crossAx val="142987264"/>
        <c:crosses val="autoZero"/>
        <c:auto val="1"/>
        <c:lblAlgn val="ctr"/>
        <c:lblOffset val="100"/>
      </c:catAx>
      <c:valAx>
        <c:axId val="142987264"/>
        <c:scaling>
          <c:orientation val="minMax"/>
        </c:scaling>
        <c:delete val="1"/>
        <c:axPos val="l"/>
        <c:numFmt formatCode="General" sourceLinked="1"/>
        <c:tickLblPos val="none"/>
        <c:crossAx val="142969088"/>
        <c:crosses val="autoZero"/>
        <c:crossBetween val="between"/>
      </c:valAx>
    </c:plotArea>
    <c:plotVisOnly val="1"/>
  </c:chart>
  <c:txPr>
    <a:bodyPr/>
    <a:lstStyle/>
    <a:p>
      <a:pPr>
        <a:defRPr sz="1800"/>
      </a:pPr>
      <a:endParaRPr lang="lv-LV"/>
    </a:p>
  </c:txPr>
  <c:externalData r:id="rId1"/>
</c:chartSpace>
</file>

<file path=ppt/charts/chart33.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en-US" sz="2000" dirty="0" smtClean="0"/>
              <a:t>Repatriate</a:t>
            </a:r>
            <a:r>
              <a:rPr lang="lv-LV" sz="2000" dirty="0" smtClean="0"/>
              <a:t>s’</a:t>
            </a:r>
            <a:r>
              <a:rPr lang="en-US" sz="2000" dirty="0" smtClean="0"/>
              <a:t> </a:t>
            </a:r>
            <a:r>
              <a:rPr lang="en-US" sz="2000" dirty="0"/>
              <a:t>Source Countries in </a:t>
            </a:r>
            <a:r>
              <a:rPr lang="en-US" sz="2000" dirty="0" smtClean="0"/>
              <a:t>201</a:t>
            </a:r>
            <a:r>
              <a:rPr lang="lv-LV" sz="2000" dirty="0" smtClean="0"/>
              <a:t>4</a:t>
            </a:r>
            <a:endParaRPr lang="en-US" sz="2000" dirty="0"/>
          </a:p>
        </c:rich>
      </c:tx>
      <c:layout/>
    </c:title>
    <c:plotArea>
      <c:layout>
        <c:manualLayout>
          <c:layoutTarget val="inner"/>
          <c:xMode val="edge"/>
          <c:yMode val="edge"/>
          <c:x val="0.20595832174554371"/>
          <c:y val="0.11928160621047702"/>
          <c:w val="0.7759627851744797"/>
          <c:h val="0.85110330514564758"/>
        </c:manualLayout>
      </c:layout>
      <c:barChart>
        <c:barDir val="bar"/>
        <c:grouping val="clustered"/>
        <c:varyColors val="1"/>
        <c:ser>
          <c:idx val="0"/>
          <c:order val="0"/>
          <c:tx>
            <c:strRef>
              <c:f>Sheet1!$B$1</c:f>
              <c:strCache>
                <c:ptCount val="1"/>
                <c:pt idx="0">
                  <c:v>Repatriate Source Countries in 2013</c:v>
                </c:pt>
              </c:strCache>
            </c:strRef>
          </c:tx>
          <c:dLbls>
            <c:txPr>
              <a:bodyPr/>
              <a:lstStyle/>
              <a:p>
                <a:pPr>
                  <a:defRPr sz="1200"/>
                </a:pPr>
                <a:endParaRPr lang="lv-LV"/>
              </a:p>
            </c:txPr>
            <c:showVal val="1"/>
          </c:dLbls>
          <c:cat>
            <c:strRef>
              <c:f>Sheet1!$A$2:$A$12</c:f>
              <c:strCache>
                <c:ptCount val="11"/>
                <c:pt idx="0">
                  <c:v>Russia</c:v>
                </c:pt>
                <c:pt idx="1">
                  <c:v>Ukraine</c:v>
                </c:pt>
                <c:pt idx="2">
                  <c:v>USA</c:v>
                </c:pt>
                <c:pt idx="3">
                  <c:v>Belarus</c:v>
                </c:pt>
                <c:pt idx="4">
                  <c:v>Kazakhstan</c:v>
                </c:pt>
                <c:pt idx="5">
                  <c:v>Moldova</c:v>
                </c:pt>
                <c:pt idx="6">
                  <c:v>Turkmenistan</c:v>
                </c:pt>
                <c:pt idx="7">
                  <c:v>UK</c:v>
                </c:pt>
                <c:pt idx="8">
                  <c:v>Australia</c:v>
                </c:pt>
                <c:pt idx="9">
                  <c:v>Kyrgyzstan</c:v>
                </c:pt>
                <c:pt idx="10">
                  <c:v>Serbia</c:v>
                </c:pt>
              </c:strCache>
            </c:strRef>
          </c:cat>
          <c:val>
            <c:numRef>
              <c:f>Sheet1!$B$2:$B$12</c:f>
              <c:numCache>
                <c:formatCode>General</c:formatCode>
                <c:ptCount val="11"/>
                <c:pt idx="0">
                  <c:v>157</c:v>
                </c:pt>
                <c:pt idx="1">
                  <c:v>54</c:v>
                </c:pt>
                <c:pt idx="2">
                  <c:v>9</c:v>
                </c:pt>
                <c:pt idx="3">
                  <c:v>7</c:v>
                </c:pt>
                <c:pt idx="4">
                  <c:v>5</c:v>
                </c:pt>
                <c:pt idx="5">
                  <c:v>3</c:v>
                </c:pt>
                <c:pt idx="6">
                  <c:v>2</c:v>
                </c:pt>
                <c:pt idx="7">
                  <c:v>2</c:v>
                </c:pt>
                <c:pt idx="8">
                  <c:v>2</c:v>
                </c:pt>
                <c:pt idx="9">
                  <c:v>1</c:v>
                </c:pt>
                <c:pt idx="10">
                  <c:v>1</c:v>
                </c:pt>
              </c:numCache>
            </c:numRef>
          </c:val>
        </c:ser>
        <c:gapWidth val="55"/>
        <c:axId val="143229312"/>
        <c:axId val="143230848"/>
      </c:barChart>
      <c:catAx>
        <c:axId val="143229312"/>
        <c:scaling>
          <c:orientation val="minMax"/>
        </c:scaling>
        <c:axPos val="l"/>
        <c:tickLblPos val="nextTo"/>
        <c:spPr>
          <a:ln w="38100">
            <a:solidFill>
              <a:srgbClr val="0070C0"/>
            </a:solidFill>
          </a:ln>
          <a:effectLst>
            <a:outerShdw blurRad="50800" dist="38100" dir="8100000" algn="tr" rotWithShape="0">
              <a:prstClr val="black">
                <a:alpha val="40000"/>
              </a:prstClr>
            </a:outerShdw>
          </a:effectLst>
        </c:spPr>
        <c:txPr>
          <a:bodyPr/>
          <a:lstStyle/>
          <a:p>
            <a:pPr>
              <a:defRPr sz="1400"/>
            </a:pPr>
            <a:endParaRPr lang="lv-LV"/>
          </a:p>
        </c:txPr>
        <c:crossAx val="143230848"/>
        <c:crosses val="autoZero"/>
        <c:auto val="1"/>
        <c:lblAlgn val="ctr"/>
        <c:lblOffset val="100"/>
      </c:catAx>
      <c:valAx>
        <c:axId val="143230848"/>
        <c:scaling>
          <c:orientation val="minMax"/>
        </c:scaling>
        <c:delete val="1"/>
        <c:axPos val="b"/>
        <c:numFmt formatCode="General" sourceLinked="1"/>
        <c:tickLblPos val="none"/>
        <c:crossAx val="143229312"/>
        <c:crosses val="autoZero"/>
        <c:crossBetween val="between"/>
      </c:valAx>
    </c:plotArea>
    <c:plotVisOnly val="1"/>
  </c:chart>
  <c:txPr>
    <a:bodyPr/>
    <a:lstStyle/>
    <a:p>
      <a:pPr>
        <a:defRPr sz="1800"/>
      </a:pPr>
      <a:endParaRPr lang="lv-LV"/>
    </a:p>
  </c:txPr>
  <c:externalData r:id="rId1"/>
</c:chartSpace>
</file>

<file path=ppt/charts/chart34.xml><?xml version="1.0" encoding="utf-8"?>
<c:chartSpace xmlns:c="http://schemas.openxmlformats.org/drawingml/2006/chart" xmlns:a="http://schemas.openxmlformats.org/drawingml/2006/main" xmlns:r="http://schemas.openxmlformats.org/officeDocument/2006/relationships">
  <c:date1904 val="1"/>
  <c:lang val="lv-LV"/>
  <c:style val="32"/>
  <c:chart>
    <c:title>
      <c:layout/>
      <c:txPr>
        <a:bodyPr/>
        <a:lstStyle/>
        <a:p>
          <a:pPr>
            <a:defRPr sz="2000"/>
          </a:pPr>
          <a:endParaRPr lang="lv-LV"/>
        </a:p>
      </c:txPr>
    </c:title>
    <c:plotArea>
      <c:layout/>
      <c:barChart>
        <c:barDir val="col"/>
        <c:grouping val="clustered"/>
        <c:varyColors val="1"/>
        <c:ser>
          <c:idx val="0"/>
          <c:order val="0"/>
          <c:tx>
            <c:strRef>
              <c:f>Sheet1!$A$2</c:f>
              <c:strCache>
                <c:ptCount val="1"/>
                <c:pt idx="0">
                  <c:v>Foreigners' Residences Declared</c:v>
                </c:pt>
              </c:strCache>
            </c:strRef>
          </c:tx>
          <c:dLbls>
            <c:txPr>
              <a:bodyPr/>
              <a:lstStyle/>
              <a:p>
                <a:pPr>
                  <a:defRPr sz="1400"/>
                </a:pPr>
                <a:endParaRPr lang="lv-LV"/>
              </a:p>
            </c:txPr>
            <c:dLblPos val="outEnd"/>
            <c:showVal val="1"/>
          </c:dLbls>
          <c:cat>
            <c:strRef>
              <c:f>Sheet1!$B$1:$F$1</c:f>
              <c:strCache>
                <c:ptCount val="5"/>
                <c:pt idx="0">
                  <c:v>2010</c:v>
                </c:pt>
                <c:pt idx="1">
                  <c:v>2011</c:v>
                </c:pt>
                <c:pt idx="2">
                  <c:v>2012</c:v>
                </c:pt>
                <c:pt idx="3">
                  <c:v>2013</c:v>
                </c:pt>
                <c:pt idx="4">
                  <c:v>2014</c:v>
                </c:pt>
              </c:strCache>
            </c:strRef>
          </c:cat>
          <c:val>
            <c:numRef>
              <c:f>Sheet1!$B$2:$F$2</c:f>
              <c:numCache>
                <c:formatCode>#,##0</c:formatCode>
                <c:ptCount val="5"/>
                <c:pt idx="0">
                  <c:v>2110</c:v>
                </c:pt>
                <c:pt idx="1">
                  <c:v>4922</c:v>
                </c:pt>
                <c:pt idx="2">
                  <c:v>5920</c:v>
                </c:pt>
                <c:pt idx="3">
                  <c:v>8215</c:v>
                </c:pt>
                <c:pt idx="4">
                  <c:v>11179</c:v>
                </c:pt>
              </c:numCache>
            </c:numRef>
          </c:val>
        </c:ser>
        <c:gapWidth val="55"/>
        <c:axId val="143258368"/>
        <c:axId val="143259904"/>
      </c:barChart>
      <c:catAx>
        <c:axId val="143258368"/>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600"/>
            </a:pPr>
            <a:endParaRPr lang="lv-LV"/>
          </a:p>
        </c:txPr>
        <c:crossAx val="143259904"/>
        <c:crosses val="autoZero"/>
        <c:auto val="1"/>
        <c:lblAlgn val="ctr"/>
        <c:lblOffset val="100"/>
      </c:catAx>
      <c:valAx>
        <c:axId val="143259904"/>
        <c:scaling>
          <c:orientation val="minMax"/>
        </c:scaling>
        <c:delete val="1"/>
        <c:axPos val="l"/>
        <c:numFmt formatCode="#,##0" sourceLinked="1"/>
        <c:tickLblPos val="none"/>
        <c:crossAx val="143258368"/>
        <c:crosses val="autoZero"/>
        <c:crossBetween val="between"/>
      </c:valAx>
    </c:plotArea>
    <c:plotVisOnly val="1"/>
  </c:chart>
  <c:txPr>
    <a:bodyPr/>
    <a:lstStyle/>
    <a:p>
      <a:pPr>
        <a:defRPr sz="1800"/>
      </a:pPr>
      <a:endParaRPr lang="lv-LV"/>
    </a:p>
  </c:txPr>
  <c:externalData r:id="rId1"/>
</c:chartSpace>
</file>

<file path=ppt/charts/chart35.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a:t>Voluntary</a:t>
            </a:r>
            <a:r>
              <a:rPr lang="lv-LV" sz="2000" dirty="0"/>
              <a:t> </a:t>
            </a:r>
            <a:r>
              <a:rPr lang="lv-LV" sz="2000" dirty="0" err="1" smtClean="0"/>
              <a:t>Return</a:t>
            </a:r>
            <a:r>
              <a:rPr lang="lv-LV" sz="2000" dirty="0" smtClean="0"/>
              <a:t> </a:t>
            </a:r>
            <a:r>
              <a:rPr lang="lv-LV" sz="2000" dirty="0" err="1" smtClean="0"/>
              <a:t>Decisions</a:t>
            </a:r>
            <a:r>
              <a:rPr lang="lv-LV" sz="2000" dirty="0" smtClean="0"/>
              <a:t> </a:t>
            </a:r>
            <a:r>
              <a:rPr lang="lv-LV" sz="2000" dirty="0" err="1"/>
              <a:t>and</a:t>
            </a:r>
            <a:r>
              <a:rPr lang="lv-LV" sz="2000" dirty="0"/>
              <a:t> </a:t>
            </a:r>
            <a:r>
              <a:rPr lang="lv-LV" sz="2000" dirty="0" err="1"/>
              <a:t>Removal</a:t>
            </a:r>
            <a:r>
              <a:rPr lang="lv-LV" sz="2000" dirty="0"/>
              <a:t> </a:t>
            </a:r>
            <a:r>
              <a:rPr lang="lv-LV" sz="2000" dirty="0" err="1"/>
              <a:t>Orders</a:t>
            </a:r>
            <a:endParaRPr lang="lv-LV" sz="2000" dirty="0"/>
          </a:p>
        </c:rich>
      </c:tx>
      <c:layout/>
    </c:title>
    <c:plotArea>
      <c:layout/>
      <c:barChart>
        <c:barDir val="col"/>
        <c:grouping val="clustered"/>
        <c:ser>
          <c:idx val="0"/>
          <c:order val="0"/>
          <c:tx>
            <c:strRef>
              <c:f>Sheet1!$A$2</c:f>
              <c:strCache>
                <c:ptCount val="1"/>
                <c:pt idx="0">
                  <c:v>removal orders</c:v>
                </c:pt>
              </c:strCache>
            </c:strRef>
          </c:tx>
          <c:dLbls>
            <c:txPr>
              <a:bodyPr/>
              <a:lstStyle/>
              <a:p>
                <a:pPr>
                  <a:defRPr sz="1200"/>
                </a:pPr>
                <a:endParaRPr lang="lv-LV"/>
              </a:p>
            </c:txPr>
            <c:showVal val="1"/>
          </c:dLbls>
          <c:cat>
            <c:strRef>
              <c:f>Sheet1!$B$1:$K$1</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Sheet1!$B$2:$K$2</c:f>
              <c:numCache>
                <c:formatCode>General</c:formatCode>
                <c:ptCount val="10"/>
                <c:pt idx="0">
                  <c:v>149</c:v>
                </c:pt>
                <c:pt idx="1">
                  <c:v>131</c:v>
                </c:pt>
                <c:pt idx="2">
                  <c:v>155</c:v>
                </c:pt>
                <c:pt idx="3">
                  <c:v>196</c:v>
                </c:pt>
                <c:pt idx="4">
                  <c:v>138</c:v>
                </c:pt>
                <c:pt idx="5">
                  <c:v>97</c:v>
                </c:pt>
                <c:pt idx="6">
                  <c:v>20</c:v>
                </c:pt>
                <c:pt idx="7">
                  <c:v>22</c:v>
                </c:pt>
                <c:pt idx="8">
                  <c:v>32</c:v>
                </c:pt>
                <c:pt idx="9">
                  <c:v>33</c:v>
                </c:pt>
              </c:numCache>
            </c:numRef>
          </c:val>
        </c:ser>
        <c:ser>
          <c:idx val="1"/>
          <c:order val="1"/>
          <c:tx>
            <c:strRef>
              <c:f>Sheet1!$A$3</c:f>
              <c:strCache>
                <c:ptCount val="1"/>
                <c:pt idx="0">
                  <c:v>voluntary return decisions</c:v>
                </c:pt>
              </c:strCache>
            </c:strRef>
          </c:tx>
          <c:spPr>
            <a:solidFill>
              <a:schemeClr val="accent6">
                <a:lumMod val="75000"/>
              </a:schemeClr>
            </a:solidFill>
          </c:spPr>
          <c:dLbls>
            <c:txPr>
              <a:bodyPr/>
              <a:lstStyle/>
              <a:p>
                <a:pPr>
                  <a:defRPr sz="1200"/>
                </a:pPr>
                <a:endParaRPr lang="lv-LV"/>
              </a:p>
            </c:txPr>
            <c:showVal val="1"/>
          </c:dLbls>
          <c:cat>
            <c:strRef>
              <c:f>Sheet1!$B$1:$K$1</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Sheet1!$B$3:$K$3</c:f>
              <c:numCache>
                <c:formatCode>General</c:formatCode>
                <c:ptCount val="10"/>
                <c:pt idx="0">
                  <c:v>27</c:v>
                </c:pt>
                <c:pt idx="1">
                  <c:v>70</c:v>
                </c:pt>
                <c:pt idx="2">
                  <c:v>81</c:v>
                </c:pt>
                <c:pt idx="3">
                  <c:v>69</c:v>
                </c:pt>
                <c:pt idx="4">
                  <c:v>69</c:v>
                </c:pt>
                <c:pt idx="5">
                  <c:v>104</c:v>
                </c:pt>
                <c:pt idx="6">
                  <c:v>183</c:v>
                </c:pt>
                <c:pt idx="7">
                  <c:v>247</c:v>
                </c:pt>
                <c:pt idx="8">
                  <c:v>254</c:v>
                </c:pt>
                <c:pt idx="9">
                  <c:v>232</c:v>
                </c:pt>
              </c:numCache>
            </c:numRef>
          </c:val>
        </c:ser>
        <c:gapWidth val="92"/>
        <c:overlap val="-14"/>
        <c:axId val="146949248"/>
        <c:axId val="146950784"/>
      </c:barChart>
      <c:catAx>
        <c:axId val="146949248"/>
        <c:scaling>
          <c:orientation val="minMax"/>
        </c:scaling>
        <c:axPos val="b"/>
        <c:tickLblPos val="nextTo"/>
        <c:spPr>
          <a:noFill/>
          <a:ln w="38100">
            <a:solidFill>
              <a:srgbClr val="0070C0"/>
            </a:solidFill>
          </a:ln>
          <a:effectLst>
            <a:outerShdw blurRad="50800" dist="50800" dir="5400000" algn="ctr" rotWithShape="0">
              <a:schemeClr val="bg1">
                <a:lumMod val="75000"/>
              </a:schemeClr>
            </a:outerShdw>
          </a:effectLst>
        </c:spPr>
        <c:txPr>
          <a:bodyPr/>
          <a:lstStyle/>
          <a:p>
            <a:pPr>
              <a:defRPr sz="1600"/>
            </a:pPr>
            <a:endParaRPr lang="lv-LV"/>
          </a:p>
        </c:txPr>
        <c:crossAx val="146950784"/>
        <c:crosses val="autoZero"/>
        <c:auto val="1"/>
        <c:lblAlgn val="ctr"/>
        <c:lblOffset val="100"/>
      </c:catAx>
      <c:valAx>
        <c:axId val="146950784"/>
        <c:scaling>
          <c:orientation val="minMax"/>
        </c:scaling>
        <c:delete val="1"/>
        <c:axPos val="l"/>
        <c:numFmt formatCode="General" sourceLinked="1"/>
        <c:majorTickMark val="none"/>
        <c:tickLblPos val="nextTo"/>
        <c:crossAx val="146949248"/>
        <c:crosses val="autoZero"/>
        <c:crossBetween val="between"/>
      </c:valAx>
    </c:plotArea>
    <c:legend>
      <c:legendPos val="b"/>
      <c:layout/>
      <c:txPr>
        <a:bodyPr/>
        <a:lstStyle/>
        <a:p>
          <a:pPr>
            <a:defRPr sz="1200"/>
          </a:pPr>
          <a:endParaRPr lang="lv-LV"/>
        </a:p>
      </c:txPr>
    </c:legend>
    <c:plotVisOnly val="1"/>
  </c:chart>
  <c:txPr>
    <a:bodyPr/>
    <a:lstStyle/>
    <a:p>
      <a:pPr>
        <a:defRPr sz="1800"/>
      </a:pPr>
      <a:endParaRPr lang="lv-LV"/>
    </a:p>
  </c:txPr>
  <c:externalData r:id="rId1"/>
</c:chartSpace>
</file>

<file path=ppt/charts/chart36.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en-US" dirty="0"/>
              <a:t>Asylum </a:t>
            </a:r>
            <a:r>
              <a:rPr lang="lv-LV" dirty="0" err="1" smtClean="0"/>
              <a:t>Seekers</a:t>
            </a:r>
            <a:endParaRPr lang="en-US" dirty="0"/>
          </a:p>
        </c:rich>
      </c:tx>
      <c:layout>
        <c:manualLayout>
          <c:xMode val="edge"/>
          <c:yMode val="edge"/>
          <c:x val="0.36895474846507931"/>
          <c:y val="4.9253734067249776E-2"/>
        </c:manualLayout>
      </c:layout>
    </c:title>
    <c:plotArea>
      <c:layout>
        <c:manualLayout>
          <c:layoutTarget val="inner"/>
          <c:xMode val="edge"/>
          <c:yMode val="edge"/>
          <c:x val="3.4477535851761019E-2"/>
          <c:y val="3.1796832795549804E-2"/>
          <c:w val="0.96486870022489635"/>
          <c:h val="0.83890378845395741"/>
        </c:manualLayout>
      </c:layout>
      <c:barChart>
        <c:barDir val="col"/>
        <c:grouping val="clustered"/>
        <c:varyColors val="1"/>
        <c:ser>
          <c:idx val="0"/>
          <c:order val="0"/>
          <c:tx>
            <c:strRef>
              <c:f>Sheet1!$A$2</c:f>
              <c:strCache>
                <c:ptCount val="1"/>
                <c:pt idx="0">
                  <c:v>Asylum Seekers</c:v>
                </c:pt>
              </c:strCache>
            </c:strRef>
          </c:tx>
          <c:dLbls>
            <c:txPr>
              <a:bodyPr/>
              <a:lstStyle/>
              <a:p>
                <a:pPr>
                  <a:defRPr sz="1200"/>
                </a:pPr>
                <a:endParaRPr lang="lv-LV"/>
              </a:p>
            </c:txPr>
            <c:showVal val="1"/>
          </c:dLbls>
          <c:cat>
            <c:strRef>
              <c:f>Sheet1!$B$1:$R$1</c:f>
              <c:strCach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strCache>
            </c:strRef>
          </c:cat>
          <c:val>
            <c:numRef>
              <c:f>Sheet1!$B$2:$R$2</c:f>
              <c:numCache>
                <c:formatCode>General</c:formatCode>
                <c:ptCount val="17"/>
                <c:pt idx="0">
                  <c:v>58</c:v>
                </c:pt>
                <c:pt idx="1">
                  <c:v>22</c:v>
                </c:pt>
                <c:pt idx="2">
                  <c:v>5</c:v>
                </c:pt>
                <c:pt idx="3">
                  <c:v>14</c:v>
                </c:pt>
                <c:pt idx="4">
                  <c:v>30</c:v>
                </c:pt>
                <c:pt idx="5">
                  <c:v>5</c:v>
                </c:pt>
                <c:pt idx="6">
                  <c:v>7</c:v>
                </c:pt>
                <c:pt idx="7">
                  <c:v>20</c:v>
                </c:pt>
                <c:pt idx="8">
                  <c:v>8</c:v>
                </c:pt>
                <c:pt idx="9">
                  <c:v>34</c:v>
                </c:pt>
                <c:pt idx="10">
                  <c:v>51</c:v>
                </c:pt>
                <c:pt idx="11">
                  <c:v>52</c:v>
                </c:pt>
                <c:pt idx="12">
                  <c:v>61</c:v>
                </c:pt>
                <c:pt idx="13">
                  <c:v>335</c:v>
                </c:pt>
                <c:pt idx="14">
                  <c:v>189</c:v>
                </c:pt>
                <c:pt idx="15">
                  <c:v>185</c:v>
                </c:pt>
                <c:pt idx="16">
                  <c:v>364</c:v>
                </c:pt>
              </c:numCache>
            </c:numRef>
          </c:val>
        </c:ser>
        <c:gapWidth val="15"/>
        <c:axId val="146980224"/>
        <c:axId val="148391040"/>
      </c:barChart>
      <c:catAx>
        <c:axId val="146980224"/>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200"/>
            </a:pPr>
            <a:endParaRPr lang="lv-LV"/>
          </a:p>
        </c:txPr>
        <c:crossAx val="148391040"/>
        <c:crosses val="autoZero"/>
        <c:auto val="1"/>
        <c:lblAlgn val="ctr"/>
        <c:lblOffset val="100"/>
      </c:catAx>
      <c:valAx>
        <c:axId val="148391040"/>
        <c:scaling>
          <c:orientation val="minMax"/>
        </c:scaling>
        <c:delete val="1"/>
        <c:axPos val="l"/>
        <c:numFmt formatCode="General" sourceLinked="1"/>
        <c:tickLblPos val="none"/>
        <c:crossAx val="146980224"/>
        <c:crosses val="autoZero"/>
        <c:crossBetween val="between"/>
      </c:valAx>
    </c:plotArea>
    <c:plotVisOnly val="1"/>
  </c:chart>
  <c:txPr>
    <a:bodyPr/>
    <a:lstStyle/>
    <a:p>
      <a:pPr>
        <a:defRPr sz="1800"/>
      </a:pPr>
      <a:endParaRPr lang="lv-LV"/>
    </a:p>
  </c:txPr>
  <c:externalData r:id="rId1"/>
</c:chartSpace>
</file>

<file path=ppt/charts/chart37.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en-US" sz="2000" dirty="0" smtClean="0"/>
              <a:t>Refugee and </a:t>
            </a:r>
            <a:r>
              <a:rPr lang="lv-LV" sz="2000" dirty="0" err="1" smtClean="0"/>
              <a:t>Alternative</a:t>
            </a:r>
            <a:r>
              <a:rPr lang="lv-LV" sz="2000" dirty="0" smtClean="0"/>
              <a:t> </a:t>
            </a:r>
            <a:r>
              <a:rPr lang="en-US" sz="2000" dirty="0" smtClean="0"/>
              <a:t>Status Granted</a:t>
            </a:r>
            <a:endParaRPr lang="lv-LV" sz="2000" dirty="0"/>
          </a:p>
        </c:rich>
      </c:tx>
      <c:layout/>
    </c:title>
    <c:plotArea>
      <c:layout/>
      <c:barChart>
        <c:barDir val="col"/>
        <c:grouping val="clustered"/>
        <c:ser>
          <c:idx val="0"/>
          <c:order val="0"/>
          <c:tx>
            <c:strRef>
              <c:f>Sheet1!$A$2</c:f>
              <c:strCache>
                <c:ptCount val="1"/>
                <c:pt idx="0">
                  <c:v>refugee status granted</c:v>
                </c:pt>
              </c:strCache>
            </c:strRef>
          </c:tx>
          <c:dLbls>
            <c:txPr>
              <a:bodyPr/>
              <a:lstStyle/>
              <a:p>
                <a:pPr>
                  <a:defRPr sz="1200"/>
                </a:pPr>
                <a:endParaRPr lang="lv-LV"/>
              </a:p>
            </c:txPr>
            <c:showVal val="1"/>
          </c:dLbls>
          <c:cat>
            <c:strRef>
              <c:f>Sheet1!$B$1:$I$1</c:f>
              <c:strCache>
                <c:ptCount val="8"/>
                <c:pt idx="0">
                  <c:v>2007</c:v>
                </c:pt>
                <c:pt idx="1">
                  <c:v>2008</c:v>
                </c:pt>
                <c:pt idx="2">
                  <c:v>2009</c:v>
                </c:pt>
                <c:pt idx="3">
                  <c:v>2010</c:v>
                </c:pt>
                <c:pt idx="4">
                  <c:v>2011</c:v>
                </c:pt>
                <c:pt idx="5">
                  <c:v>2012</c:v>
                </c:pt>
                <c:pt idx="6">
                  <c:v>2013</c:v>
                </c:pt>
                <c:pt idx="7">
                  <c:v>2014</c:v>
                </c:pt>
              </c:strCache>
            </c:strRef>
          </c:cat>
          <c:val>
            <c:numRef>
              <c:f>Sheet1!$B$2:$I$2</c:f>
              <c:numCache>
                <c:formatCode>General</c:formatCode>
                <c:ptCount val="8"/>
                <c:pt idx="0">
                  <c:v>5</c:v>
                </c:pt>
                <c:pt idx="1">
                  <c:v>2</c:v>
                </c:pt>
                <c:pt idx="2">
                  <c:v>5</c:v>
                </c:pt>
                <c:pt idx="3">
                  <c:v>7</c:v>
                </c:pt>
                <c:pt idx="4">
                  <c:v>9</c:v>
                </c:pt>
                <c:pt idx="5">
                  <c:v>10</c:v>
                </c:pt>
                <c:pt idx="6">
                  <c:v>14</c:v>
                </c:pt>
                <c:pt idx="7">
                  <c:v>3</c:v>
                </c:pt>
              </c:numCache>
            </c:numRef>
          </c:val>
        </c:ser>
        <c:ser>
          <c:idx val="1"/>
          <c:order val="1"/>
          <c:tx>
            <c:strRef>
              <c:f>Sheet1!$A$3</c:f>
              <c:strCache>
                <c:ptCount val="1"/>
                <c:pt idx="0">
                  <c:v>alternative status granted</c:v>
                </c:pt>
              </c:strCache>
            </c:strRef>
          </c:tx>
          <c:spPr>
            <a:solidFill>
              <a:srgbClr val="F79646">
                <a:lumMod val="75000"/>
              </a:srgbClr>
            </a:solidFill>
          </c:spPr>
          <c:dLbls>
            <c:txPr>
              <a:bodyPr/>
              <a:lstStyle/>
              <a:p>
                <a:pPr>
                  <a:defRPr sz="1200"/>
                </a:pPr>
                <a:endParaRPr lang="lv-LV"/>
              </a:p>
            </c:txPr>
            <c:showVal val="1"/>
          </c:dLbls>
          <c:cat>
            <c:strRef>
              <c:f>Sheet1!$B$1:$I$1</c:f>
              <c:strCache>
                <c:ptCount val="8"/>
                <c:pt idx="0">
                  <c:v>2007</c:v>
                </c:pt>
                <c:pt idx="1">
                  <c:v>2008</c:v>
                </c:pt>
                <c:pt idx="2">
                  <c:v>2009</c:v>
                </c:pt>
                <c:pt idx="3">
                  <c:v>2010</c:v>
                </c:pt>
                <c:pt idx="4">
                  <c:v>2011</c:v>
                </c:pt>
                <c:pt idx="5">
                  <c:v>2012</c:v>
                </c:pt>
                <c:pt idx="6">
                  <c:v>2013</c:v>
                </c:pt>
                <c:pt idx="7">
                  <c:v>2014</c:v>
                </c:pt>
              </c:strCache>
            </c:strRef>
          </c:cat>
          <c:val>
            <c:numRef>
              <c:f>Sheet1!$B$3:$I$3</c:f>
              <c:numCache>
                <c:formatCode>General</c:formatCode>
                <c:ptCount val="8"/>
                <c:pt idx="0">
                  <c:v>3</c:v>
                </c:pt>
                <c:pt idx="1">
                  <c:v>1</c:v>
                </c:pt>
                <c:pt idx="2">
                  <c:v>6</c:v>
                </c:pt>
                <c:pt idx="3">
                  <c:v>18</c:v>
                </c:pt>
                <c:pt idx="4">
                  <c:v>18</c:v>
                </c:pt>
                <c:pt idx="5">
                  <c:v>22</c:v>
                </c:pt>
                <c:pt idx="6">
                  <c:v>21</c:v>
                </c:pt>
                <c:pt idx="7">
                  <c:v>21</c:v>
                </c:pt>
              </c:numCache>
            </c:numRef>
          </c:val>
        </c:ser>
        <c:gapWidth val="55"/>
        <c:overlap val="-11"/>
        <c:axId val="148474112"/>
        <c:axId val="148480000"/>
      </c:barChart>
      <c:catAx>
        <c:axId val="148474112"/>
        <c:scaling>
          <c:orientation val="minMax"/>
        </c:scaling>
        <c:axPos val="b"/>
        <c:tickLblPos val="nextTo"/>
        <c:spPr>
          <a:noFill/>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48480000"/>
        <c:crosses val="autoZero"/>
        <c:auto val="1"/>
        <c:lblAlgn val="ctr"/>
        <c:lblOffset val="100"/>
      </c:catAx>
      <c:valAx>
        <c:axId val="148480000"/>
        <c:scaling>
          <c:orientation val="minMax"/>
        </c:scaling>
        <c:delete val="1"/>
        <c:axPos val="l"/>
        <c:numFmt formatCode="General" sourceLinked="1"/>
        <c:majorTickMark val="none"/>
        <c:tickLblPos val="none"/>
        <c:crossAx val="148474112"/>
        <c:crosses val="autoZero"/>
        <c:crossBetween val="between"/>
      </c:valAx>
    </c:plotArea>
    <c:legend>
      <c:legendPos val="b"/>
      <c:layout/>
      <c:txPr>
        <a:bodyPr/>
        <a:lstStyle/>
        <a:p>
          <a:pPr>
            <a:defRPr sz="1200"/>
          </a:pPr>
          <a:endParaRPr lang="lv-LV"/>
        </a:p>
      </c:txPr>
    </c:legend>
    <c:plotVisOnly val="1"/>
  </c:chart>
  <c:txPr>
    <a:bodyPr/>
    <a:lstStyle/>
    <a:p>
      <a:pPr>
        <a:defRPr sz="1800"/>
      </a:pPr>
      <a:endParaRPr lang="lv-LV"/>
    </a:p>
  </c:txPr>
  <c:externalData r:id="rId1"/>
</c:chartSpace>
</file>

<file path=ppt/charts/chart38.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en-US" dirty="0"/>
              <a:t>Asylum Seekers</a:t>
            </a:r>
            <a:r>
              <a:rPr lang="en-US" dirty="0" smtClean="0"/>
              <a:t>' Countries</a:t>
            </a:r>
            <a:r>
              <a:rPr lang="lv-LV" dirty="0" smtClean="0"/>
              <a:t> </a:t>
            </a:r>
            <a:r>
              <a:rPr lang="lv-LV" dirty="0" err="1" smtClean="0"/>
              <a:t>of</a:t>
            </a:r>
            <a:r>
              <a:rPr lang="lv-LV" dirty="0" smtClean="0"/>
              <a:t> </a:t>
            </a:r>
            <a:r>
              <a:rPr lang="lv-LV" dirty="0" err="1" smtClean="0"/>
              <a:t>Origin</a:t>
            </a:r>
            <a:r>
              <a:rPr lang="en-US" dirty="0" smtClean="0"/>
              <a:t> </a:t>
            </a:r>
            <a:r>
              <a:rPr lang="en-US" dirty="0"/>
              <a:t>in </a:t>
            </a:r>
            <a:r>
              <a:rPr lang="lv-LV" dirty="0" smtClean="0">
                <a:solidFill>
                  <a:schemeClr val="tx1"/>
                </a:solidFill>
              </a:rPr>
              <a:t>2014</a:t>
            </a:r>
            <a:endParaRPr lang="en-US" dirty="0">
              <a:solidFill>
                <a:schemeClr val="tx1"/>
              </a:solidFill>
            </a:endParaRPr>
          </a:p>
        </c:rich>
      </c:tx>
      <c:layout/>
    </c:title>
    <c:plotArea>
      <c:layout>
        <c:manualLayout>
          <c:layoutTarget val="inner"/>
          <c:xMode val="edge"/>
          <c:yMode val="edge"/>
          <c:x val="0.17060962865752888"/>
          <c:y val="0.1102811842859967"/>
          <c:w val="0.82145898489865365"/>
          <c:h val="0.83524674444566149"/>
        </c:manualLayout>
      </c:layout>
      <c:barChart>
        <c:barDir val="bar"/>
        <c:grouping val="clustered"/>
        <c:varyColors val="1"/>
        <c:ser>
          <c:idx val="0"/>
          <c:order val="0"/>
          <c:tx>
            <c:strRef>
              <c:f>Sheet1!$B$1</c:f>
              <c:strCache>
                <c:ptCount val="1"/>
                <c:pt idx="0">
                  <c:v>Asylum Seekers' Source Countries in 2014</c:v>
                </c:pt>
              </c:strCache>
            </c:strRef>
          </c:tx>
          <c:dLbls>
            <c:txPr>
              <a:bodyPr/>
              <a:lstStyle/>
              <a:p>
                <a:pPr>
                  <a:defRPr sz="1200"/>
                </a:pPr>
                <a:endParaRPr lang="lv-LV"/>
              </a:p>
            </c:txPr>
            <c:showVal val="1"/>
          </c:dLbls>
          <c:cat>
            <c:strRef>
              <c:f>Sheet1!$A$2:$A$21</c:f>
              <c:strCache>
                <c:ptCount val="20"/>
                <c:pt idx="0">
                  <c:v>Georgia</c:v>
                </c:pt>
                <c:pt idx="1">
                  <c:v>Ukraine</c:v>
                </c:pt>
                <c:pt idx="2">
                  <c:v>Syria</c:v>
                </c:pt>
                <c:pt idx="3">
                  <c:v>Iraq</c:v>
                </c:pt>
                <c:pt idx="4">
                  <c:v>Afghanistan</c:v>
                </c:pt>
                <c:pt idx="5">
                  <c:v>Armenia</c:v>
                </c:pt>
                <c:pt idx="6">
                  <c:v>Vietnam</c:v>
                </c:pt>
                <c:pt idx="7">
                  <c:v>Russia</c:v>
                </c:pt>
                <c:pt idx="8">
                  <c:v>Sri Lanka</c:v>
                </c:pt>
                <c:pt idx="9">
                  <c:v>Algeria</c:v>
                </c:pt>
                <c:pt idx="10">
                  <c:v>Cuba</c:v>
                </c:pt>
                <c:pt idx="11">
                  <c:v>Kazakhstan</c:v>
                </c:pt>
                <c:pt idx="12">
                  <c:v>Congo DR </c:v>
                </c:pt>
                <c:pt idx="13">
                  <c:v>Uzbekistan</c:v>
                </c:pt>
                <c:pt idx="14">
                  <c:v>Belarus</c:v>
                </c:pt>
                <c:pt idx="15">
                  <c:v>Somali</c:v>
                </c:pt>
                <c:pt idx="16">
                  <c:v>Nigeria</c:v>
                </c:pt>
                <c:pt idx="17">
                  <c:v>Bangladesh</c:v>
                </c:pt>
                <c:pt idx="18">
                  <c:v>Benina</c:v>
                </c:pt>
                <c:pt idx="19">
                  <c:v>Cameroon</c:v>
                </c:pt>
              </c:strCache>
            </c:strRef>
          </c:cat>
          <c:val>
            <c:numRef>
              <c:f>Sheet1!$B$2:$B$21</c:f>
              <c:numCache>
                <c:formatCode>General</c:formatCode>
                <c:ptCount val="20"/>
                <c:pt idx="0">
                  <c:v>166</c:v>
                </c:pt>
                <c:pt idx="1">
                  <c:v>75</c:v>
                </c:pt>
                <c:pt idx="2">
                  <c:v>34</c:v>
                </c:pt>
                <c:pt idx="3">
                  <c:v>21</c:v>
                </c:pt>
                <c:pt idx="4">
                  <c:v>13</c:v>
                </c:pt>
                <c:pt idx="5">
                  <c:v>12</c:v>
                </c:pt>
                <c:pt idx="6">
                  <c:v>11</c:v>
                </c:pt>
                <c:pt idx="7">
                  <c:v>10</c:v>
                </c:pt>
                <c:pt idx="8">
                  <c:v>4</c:v>
                </c:pt>
                <c:pt idx="9">
                  <c:v>4</c:v>
                </c:pt>
                <c:pt idx="10">
                  <c:v>3</c:v>
                </c:pt>
                <c:pt idx="11">
                  <c:v>2</c:v>
                </c:pt>
                <c:pt idx="12">
                  <c:v>2</c:v>
                </c:pt>
                <c:pt idx="13">
                  <c:v>1</c:v>
                </c:pt>
                <c:pt idx="14">
                  <c:v>1</c:v>
                </c:pt>
                <c:pt idx="15">
                  <c:v>1</c:v>
                </c:pt>
                <c:pt idx="16">
                  <c:v>1</c:v>
                </c:pt>
                <c:pt idx="17">
                  <c:v>1</c:v>
                </c:pt>
                <c:pt idx="18">
                  <c:v>1</c:v>
                </c:pt>
                <c:pt idx="19">
                  <c:v>1</c:v>
                </c:pt>
              </c:numCache>
            </c:numRef>
          </c:val>
        </c:ser>
        <c:gapWidth val="33"/>
        <c:axId val="148574592"/>
        <c:axId val="148576128"/>
      </c:barChart>
      <c:catAx>
        <c:axId val="148574592"/>
        <c:scaling>
          <c:orientation val="minMax"/>
        </c:scaling>
        <c:axPos val="l"/>
        <c:tickLblPos val="nextTo"/>
        <c:spPr>
          <a:ln w="38100">
            <a:solidFill>
              <a:srgbClr val="0070C0"/>
            </a:solidFill>
          </a:ln>
          <a:effectLst>
            <a:outerShdw blurRad="50800" dist="38100" dir="10800000" algn="r" rotWithShape="0">
              <a:schemeClr val="bg1">
                <a:lumMod val="75000"/>
                <a:alpha val="40000"/>
              </a:schemeClr>
            </a:outerShdw>
          </a:effectLst>
        </c:spPr>
        <c:txPr>
          <a:bodyPr/>
          <a:lstStyle/>
          <a:p>
            <a:pPr>
              <a:defRPr sz="1200"/>
            </a:pPr>
            <a:endParaRPr lang="lv-LV"/>
          </a:p>
        </c:txPr>
        <c:crossAx val="148576128"/>
        <c:crosses val="autoZero"/>
        <c:auto val="1"/>
        <c:lblAlgn val="ctr"/>
        <c:lblOffset val="100"/>
      </c:catAx>
      <c:valAx>
        <c:axId val="148576128"/>
        <c:scaling>
          <c:orientation val="minMax"/>
        </c:scaling>
        <c:delete val="1"/>
        <c:axPos val="b"/>
        <c:numFmt formatCode="General" sourceLinked="1"/>
        <c:tickLblPos val="none"/>
        <c:crossAx val="148574592"/>
        <c:crosses val="autoZero"/>
        <c:crossBetween val="between"/>
      </c:valAx>
    </c:plotArea>
    <c:plotVisOnly val="1"/>
  </c:chart>
  <c:txPr>
    <a:bodyPr/>
    <a:lstStyle/>
    <a:p>
      <a:pPr>
        <a:defRPr sz="1800"/>
      </a:pPr>
      <a:endParaRPr lang="lv-LV"/>
    </a:p>
  </c:txPr>
  <c:externalData r:id="rId1"/>
</c:chartSpace>
</file>

<file path=ppt/charts/chart39.xml><?xml version="1.0" encoding="utf-8"?>
<c:chartSpace xmlns:c="http://schemas.openxmlformats.org/drawingml/2006/chart" xmlns:a="http://schemas.openxmlformats.org/drawingml/2006/main" xmlns:r="http://schemas.openxmlformats.org/officeDocument/2006/relationships">
  <c:lang val="lv-LV"/>
  <c:style val="32"/>
  <c:chart>
    <c:title>
      <c:layout/>
    </c:title>
    <c:plotArea>
      <c:layout/>
      <c:lineChart>
        <c:grouping val="standard"/>
        <c:ser>
          <c:idx val="0"/>
          <c:order val="0"/>
          <c:tx>
            <c:strRef>
              <c:f>Sheet1!$A$2</c:f>
              <c:strCache>
                <c:ptCount val="1"/>
                <c:pt idx="0">
                  <c:v>Applications in Dublin Regulation Context</c:v>
                </c:pt>
              </c:strCache>
            </c:strRef>
          </c:tx>
          <c:spPr>
            <a:ln w="76200"/>
          </c:spPr>
          <c:marker>
            <c:spPr>
              <a:solidFill>
                <a:srgbClr val="0070C0"/>
              </a:solidFill>
            </c:spPr>
          </c:marker>
          <c:dLbls>
            <c:dLblPos val="t"/>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Sheet1!$B$2:$J$2</c:f>
              <c:numCache>
                <c:formatCode>General</c:formatCode>
                <c:ptCount val="9"/>
                <c:pt idx="0">
                  <c:v>11</c:v>
                </c:pt>
                <c:pt idx="1">
                  <c:v>38</c:v>
                </c:pt>
                <c:pt idx="2">
                  <c:v>170</c:v>
                </c:pt>
                <c:pt idx="3">
                  <c:v>150</c:v>
                </c:pt>
                <c:pt idx="4">
                  <c:v>250</c:v>
                </c:pt>
                <c:pt idx="5" formatCode="#,##0">
                  <c:v>323</c:v>
                </c:pt>
                <c:pt idx="6" formatCode="#,##0">
                  <c:v>386</c:v>
                </c:pt>
                <c:pt idx="7" formatCode="#,##0">
                  <c:v>199</c:v>
                </c:pt>
                <c:pt idx="8" formatCode="#,##0">
                  <c:v>292</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44886400"/>
        <c:axId val="145179392"/>
      </c:lineChart>
      <c:catAx>
        <c:axId val="144886400"/>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crossAx val="145179392"/>
        <c:crosses val="autoZero"/>
        <c:auto val="1"/>
        <c:lblAlgn val="ctr"/>
        <c:lblOffset val="100"/>
      </c:catAx>
      <c:valAx>
        <c:axId val="145179392"/>
        <c:scaling>
          <c:orientation val="minMax"/>
        </c:scaling>
        <c:delete val="1"/>
        <c:axPos val="l"/>
        <c:numFmt formatCode="General" sourceLinked="1"/>
        <c:tickLblPos val="none"/>
        <c:crossAx val="144886400"/>
        <c:crosses val="autoZero"/>
        <c:crossBetween val="between"/>
      </c:valAx>
    </c:plotArea>
    <c:plotVisOnly val="1"/>
  </c:chart>
  <c:txPr>
    <a:bodyPr/>
    <a:lstStyle/>
    <a:p>
      <a:pPr>
        <a:defRPr sz="1800"/>
      </a:pPr>
      <a:endParaRPr lang="lv-LV"/>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800"/>
            </a:pPr>
            <a:r>
              <a:rPr lang="lv-LV" sz="1800" dirty="0" err="1"/>
              <a:t>Number</a:t>
            </a:r>
            <a:r>
              <a:rPr lang="lv-LV" sz="1800" dirty="0"/>
              <a:t> </a:t>
            </a:r>
            <a:r>
              <a:rPr lang="lv-LV" sz="1800" dirty="0" err="1"/>
              <a:t>of</a:t>
            </a:r>
            <a:r>
              <a:rPr lang="lv-LV" sz="1800" dirty="0"/>
              <a:t> </a:t>
            </a:r>
            <a:r>
              <a:rPr lang="lv-LV" sz="1800" dirty="0" err="1" smtClean="0"/>
              <a:t>Employees</a:t>
            </a:r>
            <a:r>
              <a:rPr lang="lv-LV" sz="1800" dirty="0" smtClean="0"/>
              <a:t> </a:t>
            </a:r>
            <a:r>
              <a:rPr lang="lv-LV" sz="1800" dirty="0" err="1" smtClean="0"/>
              <a:t>in</a:t>
            </a:r>
            <a:r>
              <a:rPr lang="lv-LV" sz="1800" dirty="0" smtClean="0"/>
              <a:t> 2014</a:t>
            </a:r>
            <a:endParaRPr lang="lv-LV" sz="1800" dirty="0"/>
          </a:p>
        </c:rich>
      </c:tx>
      <c:layout/>
    </c:title>
    <c:plotArea>
      <c:layout>
        <c:manualLayout>
          <c:layoutTarget val="inner"/>
          <c:xMode val="edge"/>
          <c:yMode val="edge"/>
          <c:x val="0.17117794651890489"/>
          <c:y val="0.13418188776207529"/>
          <c:w val="0.58683537841409672"/>
          <c:h val="0.75711494409971869"/>
        </c:manualLayout>
      </c:layout>
      <c:pieChart>
        <c:varyColors val="1"/>
        <c:ser>
          <c:idx val="0"/>
          <c:order val="0"/>
          <c:tx>
            <c:strRef>
              <c:f>Sheet1!$B$1</c:f>
              <c:strCache>
                <c:ptCount val="1"/>
                <c:pt idx="0">
                  <c:v>Number of Employees</c:v>
                </c:pt>
              </c:strCache>
            </c:strRef>
          </c:tx>
          <c:explosion val="10"/>
          <c:dLbls>
            <c:dLbl>
              <c:idx val="0"/>
              <c:layout>
                <c:manualLayout>
                  <c:x val="-3.6783317036079691E-2"/>
                  <c:y val="0.24312385534264561"/>
                </c:manualLayout>
              </c:layout>
              <c:showVal val="1"/>
              <c:showCatName val="1"/>
              <c:showPercent val="1"/>
              <c:separator>
</c:separator>
            </c:dLbl>
            <c:dLbl>
              <c:idx val="1"/>
              <c:layout>
                <c:manualLayout>
                  <c:x val="0.12049340253606626"/>
                  <c:y val="0.49731383429461939"/>
                </c:manualLayout>
              </c:layout>
              <c:showVal val="1"/>
              <c:showCatName val="1"/>
              <c:showPercent val="1"/>
              <c:separator>
</c:separator>
            </c:dLbl>
            <c:txPr>
              <a:bodyPr/>
              <a:lstStyle/>
              <a:p>
                <a:pPr>
                  <a:defRPr sz="1200"/>
                </a:pPr>
                <a:endParaRPr lang="lv-LV"/>
              </a:p>
            </c:txPr>
            <c:showVal val="1"/>
            <c:showCatName val="1"/>
            <c:showPercent val="1"/>
            <c:separator>
</c:separator>
            <c:showLeaderLines val="1"/>
          </c:dLbls>
          <c:cat>
            <c:strRef>
              <c:f>Sheet1!$A$2:$A$3</c:f>
              <c:strCache>
                <c:ptCount val="2"/>
                <c:pt idx="0">
                  <c:v>Central divisions</c:v>
                </c:pt>
                <c:pt idx="1">
                  <c:v>Regional divisions</c:v>
                </c:pt>
              </c:strCache>
            </c:strRef>
          </c:cat>
          <c:val>
            <c:numRef>
              <c:f>Sheet1!$B$2:$B$3</c:f>
              <c:numCache>
                <c:formatCode>General</c:formatCode>
                <c:ptCount val="2"/>
                <c:pt idx="0">
                  <c:v>282</c:v>
                </c:pt>
                <c:pt idx="1">
                  <c:v>394</c:v>
                </c:pt>
              </c:numCache>
            </c:numRef>
          </c:val>
        </c:ser>
        <c:dLbls>
          <c:showPercent val="1"/>
        </c:dLbls>
        <c:firstSliceAng val="30"/>
      </c:pieChart>
    </c:plotArea>
    <c:plotVisOnly val="1"/>
  </c:chart>
  <c:txPr>
    <a:bodyPr/>
    <a:lstStyle/>
    <a:p>
      <a:pPr>
        <a:defRPr sz="1800"/>
      </a:pPr>
      <a:endParaRPr lang="lv-LV"/>
    </a:p>
  </c:txPr>
  <c:externalData r:id="rId1"/>
</c:chartSpace>
</file>

<file path=ppt/charts/chart40.xml><?xml version="1.0" encoding="utf-8"?>
<c:chartSpace xmlns:c="http://schemas.openxmlformats.org/drawingml/2006/chart" xmlns:a="http://schemas.openxmlformats.org/drawingml/2006/main" xmlns:r="http://schemas.openxmlformats.org/officeDocument/2006/relationships">
  <c:date1904 val="1"/>
  <c:lang val="lv-LV"/>
  <c:style val="32"/>
  <c:chart>
    <c:title>
      <c:layout/>
      <c:txPr>
        <a:bodyPr/>
        <a:lstStyle/>
        <a:p>
          <a:pPr>
            <a:defRPr sz="2000"/>
          </a:pPr>
          <a:endParaRPr lang="lv-LV"/>
        </a:p>
      </c:txPr>
    </c:title>
    <c:plotArea>
      <c:layout/>
      <c:lineChart>
        <c:grouping val="standard"/>
        <c:ser>
          <c:idx val="0"/>
          <c:order val="0"/>
          <c:tx>
            <c:strRef>
              <c:f>Sheet1!$A$2</c:f>
              <c:strCache>
                <c:ptCount val="1"/>
                <c:pt idx="0">
                  <c:v>Determination of Legal Status</c:v>
                </c:pt>
              </c:strCache>
            </c:strRef>
          </c:tx>
          <c:spPr>
            <a:ln w="76200"/>
          </c:spPr>
          <c:marker>
            <c:symbol val="diamond"/>
            <c:size val="13"/>
            <c:spPr>
              <a:solidFill>
                <a:srgbClr val="0070C0"/>
              </a:solidFill>
            </c:spPr>
          </c:marker>
          <c:dLbls>
            <c:txPr>
              <a:bodyPr/>
              <a:lstStyle/>
              <a:p>
                <a:pPr>
                  <a:defRPr sz="1300"/>
                </a:pPr>
                <a:endParaRPr lang="lv-LV"/>
              </a:p>
            </c:txPr>
            <c:dLblPos val="t"/>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Sheet1!$B$2:$J$2</c:f>
              <c:numCache>
                <c:formatCode>#,##0</c:formatCode>
                <c:ptCount val="9"/>
                <c:pt idx="0">
                  <c:v>1471</c:v>
                </c:pt>
                <c:pt idx="1">
                  <c:v>2296</c:v>
                </c:pt>
                <c:pt idx="2">
                  <c:v>2719</c:v>
                </c:pt>
                <c:pt idx="3">
                  <c:v>2489</c:v>
                </c:pt>
                <c:pt idx="4">
                  <c:v>4137</c:v>
                </c:pt>
                <c:pt idx="5">
                  <c:v>5758</c:v>
                </c:pt>
                <c:pt idx="6">
                  <c:v>6040</c:v>
                </c:pt>
                <c:pt idx="7">
                  <c:v>6826</c:v>
                </c:pt>
                <c:pt idx="8">
                  <c:v>8228</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53871104"/>
        <c:axId val="153872640"/>
      </c:lineChart>
      <c:catAx>
        <c:axId val="153871104"/>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800"/>
            </a:pPr>
            <a:endParaRPr lang="lv-LV"/>
          </a:p>
        </c:txPr>
        <c:crossAx val="153872640"/>
        <c:crosses val="autoZero"/>
        <c:auto val="1"/>
        <c:lblAlgn val="ctr"/>
        <c:lblOffset val="100"/>
      </c:catAx>
      <c:valAx>
        <c:axId val="153872640"/>
        <c:scaling>
          <c:orientation val="minMax"/>
        </c:scaling>
        <c:delete val="1"/>
        <c:axPos val="l"/>
        <c:numFmt formatCode="#,##0" sourceLinked="1"/>
        <c:majorTickMark val="none"/>
        <c:tickLblPos val="none"/>
        <c:crossAx val="153871104"/>
        <c:crosses val="autoZero"/>
        <c:crossBetween val="between"/>
      </c:valAx>
    </c:plotArea>
    <c:plotVisOnly val="1"/>
  </c:chart>
  <c:txPr>
    <a:bodyPr/>
    <a:lstStyle/>
    <a:p>
      <a:pPr>
        <a:defRPr sz="1800"/>
      </a:pPr>
      <a:endParaRPr lang="lv-LV"/>
    </a:p>
  </c:txPr>
  <c:externalData r:id="rId1"/>
</c:chartSpace>
</file>

<file path=ppt/charts/chart41.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smtClean="0"/>
              <a:t>Naturalisation</a:t>
            </a:r>
            <a:r>
              <a:rPr lang="lv-LV" sz="2000" dirty="0" smtClean="0"/>
              <a:t> </a:t>
            </a:r>
            <a:r>
              <a:rPr lang="lv-LV" sz="2000" dirty="0" err="1" smtClean="0"/>
              <a:t>Applicants</a:t>
            </a:r>
            <a:r>
              <a:rPr lang="lv-LV" sz="2000" dirty="0" smtClean="0"/>
              <a:t> </a:t>
            </a:r>
            <a:r>
              <a:rPr lang="lv-LV" sz="2000" dirty="0" err="1" smtClean="0"/>
              <a:t>and</a:t>
            </a:r>
            <a:r>
              <a:rPr lang="lv-LV" sz="2000" dirty="0" smtClean="0"/>
              <a:t> </a:t>
            </a:r>
            <a:r>
              <a:rPr lang="lv-LV" sz="2000" dirty="0" err="1" smtClean="0"/>
              <a:t>Persons</a:t>
            </a:r>
            <a:r>
              <a:rPr lang="lv-LV" sz="2000" dirty="0" smtClean="0"/>
              <a:t> </a:t>
            </a:r>
            <a:r>
              <a:rPr lang="lv-LV" sz="2000" dirty="0" err="1" smtClean="0"/>
              <a:t>Naturalised</a:t>
            </a:r>
            <a:endParaRPr lang="lv-LV" sz="2000" dirty="0"/>
          </a:p>
        </c:rich>
      </c:tx>
      <c:layout/>
    </c:title>
    <c:plotArea>
      <c:layout/>
      <c:barChart>
        <c:barDir val="col"/>
        <c:grouping val="clustered"/>
        <c:ser>
          <c:idx val="0"/>
          <c:order val="0"/>
          <c:tx>
            <c:strRef>
              <c:f>Sheet1!$A$2</c:f>
              <c:strCache>
                <c:ptCount val="1"/>
                <c:pt idx="0">
                  <c:v>naturalisation applicants</c:v>
                </c:pt>
              </c:strCache>
            </c:strRef>
          </c:tx>
          <c:dLbls>
            <c:dLbl>
              <c:idx val="0"/>
              <c:layout>
                <c:manualLayout>
                  <c:x val="-2.0061728395061731E-2"/>
                  <c:y val="0"/>
                </c:manualLayout>
              </c:layout>
              <c:showVal val="1"/>
            </c:dLbl>
            <c:txPr>
              <a:bodyPr/>
              <a:lstStyle/>
              <a:p>
                <a:pPr>
                  <a:defRPr sz="1200"/>
                </a:pPr>
                <a:endParaRPr lang="lv-LV"/>
              </a:p>
            </c:txPr>
            <c:showVal val="1"/>
          </c:dLbls>
          <c:cat>
            <c:strRef>
              <c:f>Sheet1!$B$1:$I$1</c:f>
              <c:strCache>
                <c:ptCount val="8"/>
                <c:pt idx="0">
                  <c:v>2007</c:v>
                </c:pt>
                <c:pt idx="1">
                  <c:v>2008</c:v>
                </c:pt>
                <c:pt idx="2">
                  <c:v>2009</c:v>
                </c:pt>
                <c:pt idx="3">
                  <c:v>2010</c:v>
                </c:pt>
                <c:pt idx="4">
                  <c:v>2011</c:v>
                </c:pt>
                <c:pt idx="5">
                  <c:v>2012</c:v>
                </c:pt>
                <c:pt idx="6">
                  <c:v>2013</c:v>
                </c:pt>
                <c:pt idx="7">
                  <c:v>2014</c:v>
                </c:pt>
              </c:strCache>
            </c:strRef>
          </c:cat>
          <c:val>
            <c:numRef>
              <c:f>Sheet1!$B$2:$I$2</c:f>
              <c:numCache>
                <c:formatCode>#,##0</c:formatCode>
                <c:ptCount val="8"/>
                <c:pt idx="0">
                  <c:v>3438</c:v>
                </c:pt>
                <c:pt idx="1">
                  <c:v>2649</c:v>
                </c:pt>
                <c:pt idx="2">
                  <c:v>3470</c:v>
                </c:pt>
                <c:pt idx="3">
                  <c:v>3182</c:v>
                </c:pt>
                <c:pt idx="4">
                  <c:v>2771</c:v>
                </c:pt>
                <c:pt idx="5">
                  <c:v>2121</c:v>
                </c:pt>
                <c:pt idx="6">
                  <c:v>1976</c:v>
                </c:pt>
                <c:pt idx="7">
                  <c:v>1162</c:v>
                </c:pt>
              </c:numCache>
            </c:numRef>
          </c:val>
        </c:ser>
        <c:ser>
          <c:idx val="1"/>
          <c:order val="1"/>
          <c:tx>
            <c:strRef>
              <c:f>Sheet1!$A$3</c:f>
              <c:strCache>
                <c:ptCount val="1"/>
                <c:pt idx="0">
                  <c:v>persons naturalised</c:v>
                </c:pt>
              </c:strCache>
            </c:strRef>
          </c:tx>
          <c:spPr>
            <a:solidFill>
              <a:srgbClr val="F79646">
                <a:lumMod val="75000"/>
              </a:srgbClr>
            </a:solidFill>
          </c:spPr>
          <c:dLbls>
            <c:txPr>
              <a:bodyPr/>
              <a:lstStyle/>
              <a:p>
                <a:pPr>
                  <a:defRPr sz="1200"/>
                </a:pPr>
                <a:endParaRPr lang="lv-LV"/>
              </a:p>
            </c:txPr>
            <c:dLblPos val="ctr"/>
            <c:showVal val="1"/>
          </c:dLbls>
          <c:cat>
            <c:strRef>
              <c:f>Sheet1!$B$1:$I$1</c:f>
              <c:strCache>
                <c:ptCount val="8"/>
                <c:pt idx="0">
                  <c:v>2007</c:v>
                </c:pt>
                <c:pt idx="1">
                  <c:v>2008</c:v>
                </c:pt>
                <c:pt idx="2">
                  <c:v>2009</c:v>
                </c:pt>
                <c:pt idx="3">
                  <c:v>2010</c:v>
                </c:pt>
                <c:pt idx="4">
                  <c:v>2011</c:v>
                </c:pt>
                <c:pt idx="5">
                  <c:v>2012</c:v>
                </c:pt>
                <c:pt idx="6">
                  <c:v>2013</c:v>
                </c:pt>
                <c:pt idx="7">
                  <c:v>2014</c:v>
                </c:pt>
              </c:strCache>
            </c:strRef>
          </c:cat>
          <c:val>
            <c:numRef>
              <c:f>Sheet1!$B$3:$I$3</c:f>
              <c:numCache>
                <c:formatCode>#,##0</c:formatCode>
                <c:ptCount val="8"/>
                <c:pt idx="0">
                  <c:v>6826</c:v>
                </c:pt>
                <c:pt idx="1">
                  <c:v>3004</c:v>
                </c:pt>
                <c:pt idx="2">
                  <c:v>2080</c:v>
                </c:pt>
                <c:pt idx="3">
                  <c:v>2336</c:v>
                </c:pt>
                <c:pt idx="4">
                  <c:v>2467</c:v>
                </c:pt>
                <c:pt idx="5">
                  <c:v>2213</c:v>
                </c:pt>
                <c:pt idx="6">
                  <c:v>1732</c:v>
                </c:pt>
                <c:pt idx="7">
                  <c:v>939</c:v>
                </c:pt>
              </c:numCache>
            </c:numRef>
          </c:val>
        </c:ser>
        <c:gapWidth val="55"/>
        <c:overlap val="37"/>
        <c:axId val="153423232"/>
        <c:axId val="153425024"/>
      </c:barChart>
      <c:catAx>
        <c:axId val="153423232"/>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53425024"/>
        <c:crosses val="autoZero"/>
        <c:auto val="1"/>
        <c:lblAlgn val="ctr"/>
        <c:lblOffset val="100"/>
      </c:catAx>
      <c:valAx>
        <c:axId val="153425024"/>
        <c:scaling>
          <c:orientation val="minMax"/>
        </c:scaling>
        <c:delete val="1"/>
        <c:axPos val="l"/>
        <c:numFmt formatCode="#,##0" sourceLinked="1"/>
        <c:majorTickMark val="none"/>
        <c:tickLblPos val="none"/>
        <c:crossAx val="153423232"/>
        <c:crosses val="autoZero"/>
        <c:crossBetween val="between"/>
      </c:valAx>
    </c:plotArea>
    <c:legend>
      <c:legendPos val="b"/>
      <c:layout/>
      <c:txPr>
        <a:bodyPr/>
        <a:lstStyle/>
        <a:p>
          <a:pPr>
            <a:defRPr sz="1200"/>
          </a:pPr>
          <a:endParaRPr lang="lv-LV"/>
        </a:p>
      </c:txPr>
    </c:legend>
    <c:plotVisOnly val="1"/>
  </c:chart>
  <c:txPr>
    <a:bodyPr/>
    <a:lstStyle/>
    <a:p>
      <a:pPr>
        <a:defRPr sz="1800"/>
      </a:pPr>
      <a:endParaRPr lang="lv-LV"/>
    </a:p>
  </c:txPr>
  <c:externalData r:id="rId1"/>
</c:chartSpace>
</file>

<file path=ppt/charts/chart42.xml><?xml version="1.0" encoding="utf-8"?>
<c:chartSpace xmlns:c="http://schemas.openxmlformats.org/drawingml/2006/chart" xmlns:a="http://schemas.openxmlformats.org/drawingml/2006/main" xmlns:r="http://schemas.openxmlformats.org/officeDocument/2006/relationships">
  <c:lang val="lv-LV"/>
  <c:style val="32"/>
  <c:chart>
    <c:title>
      <c:tx>
        <c:rich>
          <a:bodyPr/>
          <a:lstStyle/>
          <a:p>
            <a:pPr>
              <a:defRPr sz="2000"/>
            </a:pPr>
            <a:r>
              <a:rPr lang="lv-LV" sz="2000" dirty="0" err="1" smtClean="0"/>
              <a:t>Naturalisation</a:t>
            </a:r>
            <a:r>
              <a:rPr lang="lv-LV" sz="2000" dirty="0" smtClean="0"/>
              <a:t> </a:t>
            </a:r>
            <a:r>
              <a:rPr lang="lv-LV" sz="2000" dirty="0" err="1"/>
              <a:t>Applicants</a:t>
            </a:r>
            <a:endParaRPr lang="lv-LV" sz="2000" dirty="0"/>
          </a:p>
        </c:rich>
      </c:tx>
      <c:layout/>
    </c:title>
    <c:plotArea>
      <c:layout/>
      <c:barChart>
        <c:barDir val="col"/>
        <c:grouping val="clustered"/>
        <c:ser>
          <c:idx val="0"/>
          <c:order val="0"/>
          <c:tx>
            <c:strRef>
              <c:f>Sheet1!$A$2</c:f>
              <c:strCache>
                <c:ptCount val="1"/>
                <c:pt idx="0">
                  <c:v>children under 15, represented by their parents</c:v>
                </c:pt>
              </c:strCache>
            </c:strRef>
          </c:tx>
          <c:dLbls>
            <c:dLbl>
              <c:idx val="0"/>
              <c:layout>
                <c:manualLayout>
                  <c:x val="-2.0061728395061731E-2"/>
                  <c:y val="0"/>
                </c:manualLayout>
              </c:layout>
              <c:showVal val="1"/>
            </c:dLbl>
            <c:txPr>
              <a:bodyPr/>
              <a:lstStyle/>
              <a:p>
                <a:pPr>
                  <a:defRPr sz="1200"/>
                </a:pPr>
                <a:endParaRPr lang="lv-LV"/>
              </a:p>
            </c:txPr>
            <c:showVal val="1"/>
          </c:dLbls>
          <c:cat>
            <c:strRef>
              <c:f>Sheet1!$B$1:$F$1</c:f>
              <c:strCache>
                <c:ptCount val="5"/>
                <c:pt idx="0">
                  <c:v>2010</c:v>
                </c:pt>
                <c:pt idx="1">
                  <c:v>2011</c:v>
                </c:pt>
                <c:pt idx="2">
                  <c:v>2012</c:v>
                </c:pt>
                <c:pt idx="3">
                  <c:v>2013</c:v>
                </c:pt>
                <c:pt idx="4">
                  <c:v>2014</c:v>
                </c:pt>
              </c:strCache>
            </c:strRef>
          </c:cat>
          <c:val>
            <c:numRef>
              <c:f>Sheet1!$B$2:$F$2</c:f>
              <c:numCache>
                <c:formatCode>#,##0</c:formatCode>
                <c:ptCount val="5"/>
                <c:pt idx="0">
                  <c:v>140</c:v>
                </c:pt>
                <c:pt idx="1">
                  <c:v>126</c:v>
                </c:pt>
                <c:pt idx="2">
                  <c:v>130</c:v>
                </c:pt>
                <c:pt idx="3">
                  <c:v>127</c:v>
                </c:pt>
                <c:pt idx="4">
                  <c:v>66</c:v>
                </c:pt>
              </c:numCache>
            </c:numRef>
          </c:val>
        </c:ser>
        <c:ser>
          <c:idx val="1"/>
          <c:order val="1"/>
          <c:tx>
            <c:strRef>
              <c:f>Sheet1!$A$3</c:f>
              <c:strCache>
                <c:ptCount val="1"/>
                <c:pt idx="0">
                  <c:v>persons (aged at least 15) representing themselves</c:v>
                </c:pt>
              </c:strCache>
            </c:strRef>
          </c:tx>
          <c:spPr>
            <a:solidFill>
              <a:srgbClr val="F79646">
                <a:lumMod val="75000"/>
              </a:srgbClr>
            </a:solidFill>
          </c:spPr>
          <c:dLbls>
            <c:txPr>
              <a:bodyPr/>
              <a:lstStyle/>
              <a:p>
                <a:pPr>
                  <a:defRPr sz="1200"/>
                </a:pPr>
                <a:endParaRPr lang="lv-LV"/>
              </a:p>
            </c:txPr>
            <c:dLblPos val="outEnd"/>
            <c:showVal val="1"/>
          </c:dLbls>
          <c:cat>
            <c:strRef>
              <c:f>Sheet1!$B$1:$F$1</c:f>
              <c:strCache>
                <c:ptCount val="5"/>
                <c:pt idx="0">
                  <c:v>2010</c:v>
                </c:pt>
                <c:pt idx="1">
                  <c:v>2011</c:v>
                </c:pt>
                <c:pt idx="2">
                  <c:v>2012</c:v>
                </c:pt>
                <c:pt idx="3">
                  <c:v>2013</c:v>
                </c:pt>
                <c:pt idx="4">
                  <c:v>2014</c:v>
                </c:pt>
              </c:strCache>
            </c:strRef>
          </c:cat>
          <c:val>
            <c:numRef>
              <c:f>Sheet1!$B$3:$F$3</c:f>
              <c:numCache>
                <c:formatCode>#,##0</c:formatCode>
                <c:ptCount val="5"/>
                <c:pt idx="0">
                  <c:v>3098</c:v>
                </c:pt>
                <c:pt idx="1">
                  <c:v>2685</c:v>
                </c:pt>
                <c:pt idx="2">
                  <c:v>2008</c:v>
                </c:pt>
                <c:pt idx="3">
                  <c:v>1849</c:v>
                </c:pt>
                <c:pt idx="4">
                  <c:v>1096</c:v>
                </c:pt>
              </c:numCache>
            </c:numRef>
          </c:val>
        </c:ser>
        <c:gapWidth val="55"/>
        <c:overlap val="-15"/>
        <c:axId val="153475712"/>
        <c:axId val="153481600"/>
      </c:barChart>
      <c:catAx>
        <c:axId val="153475712"/>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53481600"/>
        <c:crosses val="autoZero"/>
        <c:auto val="1"/>
        <c:lblAlgn val="ctr"/>
        <c:lblOffset val="100"/>
      </c:catAx>
      <c:valAx>
        <c:axId val="153481600"/>
        <c:scaling>
          <c:orientation val="minMax"/>
        </c:scaling>
        <c:delete val="1"/>
        <c:axPos val="l"/>
        <c:numFmt formatCode="#,##0" sourceLinked="1"/>
        <c:majorTickMark val="none"/>
        <c:tickLblPos val="none"/>
        <c:crossAx val="153475712"/>
        <c:crosses val="autoZero"/>
        <c:crossBetween val="between"/>
      </c:valAx>
    </c:plotArea>
    <c:legend>
      <c:legendPos val="b"/>
      <c:layout/>
      <c:txPr>
        <a:bodyPr/>
        <a:lstStyle/>
        <a:p>
          <a:pPr>
            <a:defRPr sz="1200"/>
          </a:pPr>
          <a:endParaRPr lang="lv-LV"/>
        </a:p>
      </c:txPr>
    </c:legend>
    <c:plotVisOnly val="1"/>
    <c:dispBlanksAs val="gap"/>
  </c:chart>
  <c:txPr>
    <a:bodyPr/>
    <a:lstStyle/>
    <a:p>
      <a:pPr>
        <a:defRPr sz="1800"/>
      </a:pPr>
      <a:endParaRPr lang="lv-LV"/>
    </a:p>
  </c:txPr>
  <c:externalData r:id="rId1"/>
</c:chartSpace>
</file>

<file path=ppt/charts/chart43.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smtClean="0"/>
              <a:t>Naturalisation</a:t>
            </a:r>
            <a:r>
              <a:rPr lang="lv-LV" sz="2000" dirty="0" smtClean="0"/>
              <a:t> </a:t>
            </a:r>
            <a:r>
              <a:rPr lang="lv-LV" sz="2000" dirty="0" err="1" smtClean="0"/>
              <a:t>Applicants</a:t>
            </a:r>
            <a:r>
              <a:rPr lang="lv-LV" sz="2000" dirty="0" smtClean="0"/>
              <a:t> </a:t>
            </a:r>
            <a:r>
              <a:rPr lang="lv-LV" sz="2000" dirty="0" err="1" smtClean="0"/>
              <a:t>by</a:t>
            </a:r>
            <a:r>
              <a:rPr lang="lv-LV" sz="2000" dirty="0" smtClean="0"/>
              <a:t> </a:t>
            </a:r>
            <a:r>
              <a:rPr lang="lv-LV" sz="2000" dirty="0" err="1" smtClean="0"/>
              <a:t>Age</a:t>
            </a:r>
            <a:r>
              <a:rPr lang="lv-LV" sz="2000" dirty="0" smtClean="0"/>
              <a:t> </a:t>
            </a:r>
            <a:r>
              <a:rPr lang="lv-LV" sz="2000" dirty="0" err="1" smtClean="0"/>
              <a:t>Group</a:t>
            </a:r>
            <a:endParaRPr lang="lv-LV" sz="2000" dirty="0"/>
          </a:p>
        </c:rich>
      </c:tx>
      <c:layout>
        <c:manualLayout>
          <c:xMode val="edge"/>
          <c:yMode val="edge"/>
          <c:x val="0.25667055506950531"/>
          <c:y val="2.5730814058860092E-2"/>
        </c:manualLayout>
      </c:layout>
    </c:title>
    <c:plotArea>
      <c:layout>
        <c:manualLayout>
          <c:layoutTarget val="inner"/>
          <c:xMode val="edge"/>
          <c:yMode val="edge"/>
          <c:x val="0.10280353844658427"/>
          <c:y val="0.12511358050363997"/>
          <c:w val="0.74346177213960063"/>
          <c:h val="0.86085147591267863"/>
        </c:manualLayout>
      </c:layout>
      <c:barChart>
        <c:barDir val="bar"/>
        <c:grouping val="clustered"/>
        <c:ser>
          <c:idx val="0"/>
          <c:order val="0"/>
          <c:tx>
            <c:strRef>
              <c:f>Sheet1!$A$2</c:f>
              <c:strCache>
                <c:ptCount val="1"/>
                <c:pt idx="0">
                  <c:v>&lt;15</c:v>
                </c:pt>
              </c:strCache>
            </c:strRef>
          </c:tx>
          <c:dLbls>
            <c:txPr>
              <a:bodyPr/>
              <a:lstStyle/>
              <a:p>
                <a:pPr>
                  <a:defRPr sz="1200"/>
                </a:pPr>
                <a:endParaRPr lang="lv-LV"/>
              </a:p>
            </c:txPr>
            <c:dLblPos val="outEnd"/>
            <c:showVal val="1"/>
          </c:dLbls>
          <c:cat>
            <c:strRef>
              <c:f>Sheet1!$B$1:$F$1</c:f>
              <c:strCache>
                <c:ptCount val="5"/>
                <c:pt idx="0">
                  <c:v>2010</c:v>
                </c:pt>
                <c:pt idx="1">
                  <c:v>2011</c:v>
                </c:pt>
                <c:pt idx="2">
                  <c:v>2012</c:v>
                </c:pt>
                <c:pt idx="3">
                  <c:v>2013</c:v>
                </c:pt>
                <c:pt idx="4">
                  <c:v>2014</c:v>
                </c:pt>
              </c:strCache>
            </c:strRef>
          </c:cat>
          <c:val>
            <c:numRef>
              <c:f>Sheet1!$B$2:$F$2</c:f>
              <c:numCache>
                <c:formatCode>#,##0</c:formatCode>
                <c:ptCount val="5"/>
                <c:pt idx="0">
                  <c:v>140</c:v>
                </c:pt>
                <c:pt idx="1">
                  <c:v>126</c:v>
                </c:pt>
                <c:pt idx="2">
                  <c:v>130</c:v>
                </c:pt>
                <c:pt idx="3">
                  <c:v>127</c:v>
                </c:pt>
                <c:pt idx="4">
                  <c:v>66</c:v>
                </c:pt>
              </c:numCache>
            </c:numRef>
          </c:val>
        </c:ser>
        <c:ser>
          <c:idx val="1"/>
          <c:order val="1"/>
          <c:tx>
            <c:strRef>
              <c:f>Sheet1!$A$3</c:f>
              <c:strCache>
                <c:ptCount val="1"/>
                <c:pt idx="0">
                  <c:v>15 - 17 </c:v>
                </c:pt>
              </c:strCache>
            </c:strRef>
          </c:tx>
          <c:dLbls>
            <c:txPr>
              <a:bodyPr/>
              <a:lstStyle/>
              <a:p>
                <a:pPr>
                  <a:defRPr sz="1200"/>
                </a:pPr>
                <a:endParaRPr lang="lv-LV"/>
              </a:p>
            </c:txPr>
            <c:dLblPos val="outEnd"/>
            <c:showVal val="1"/>
          </c:dLbls>
          <c:cat>
            <c:strRef>
              <c:f>Sheet1!$B$1:$F$1</c:f>
              <c:strCache>
                <c:ptCount val="5"/>
                <c:pt idx="0">
                  <c:v>2010</c:v>
                </c:pt>
                <c:pt idx="1">
                  <c:v>2011</c:v>
                </c:pt>
                <c:pt idx="2">
                  <c:v>2012</c:v>
                </c:pt>
                <c:pt idx="3">
                  <c:v>2013</c:v>
                </c:pt>
                <c:pt idx="4">
                  <c:v>2014</c:v>
                </c:pt>
              </c:strCache>
            </c:strRef>
          </c:cat>
          <c:val>
            <c:numRef>
              <c:f>Sheet1!$B$3:$F$3</c:f>
              <c:numCache>
                <c:formatCode>#,##0</c:formatCode>
                <c:ptCount val="5"/>
                <c:pt idx="0">
                  <c:v>55</c:v>
                </c:pt>
                <c:pt idx="1">
                  <c:v>69</c:v>
                </c:pt>
                <c:pt idx="2">
                  <c:v>37</c:v>
                </c:pt>
                <c:pt idx="3">
                  <c:v>34</c:v>
                </c:pt>
                <c:pt idx="4">
                  <c:v>45</c:v>
                </c:pt>
              </c:numCache>
            </c:numRef>
          </c:val>
        </c:ser>
        <c:ser>
          <c:idx val="2"/>
          <c:order val="2"/>
          <c:tx>
            <c:strRef>
              <c:f>Sheet1!$A$4</c:f>
              <c:strCache>
                <c:ptCount val="1"/>
                <c:pt idx="0">
                  <c:v>18 - 30</c:v>
                </c:pt>
              </c:strCache>
            </c:strRef>
          </c:tx>
          <c:spPr>
            <a:solidFill>
              <a:srgbClr val="0070C0"/>
            </a:solidFill>
          </c:spPr>
          <c:dLbls>
            <c:txPr>
              <a:bodyPr/>
              <a:lstStyle/>
              <a:p>
                <a:pPr>
                  <a:defRPr sz="1200"/>
                </a:pPr>
                <a:endParaRPr lang="lv-LV"/>
              </a:p>
            </c:txPr>
            <c:dLblPos val="outEnd"/>
            <c:showVal val="1"/>
          </c:dLbls>
          <c:cat>
            <c:strRef>
              <c:f>Sheet1!$B$1:$F$1</c:f>
              <c:strCache>
                <c:ptCount val="5"/>
                <c:pt idx="0">
                  <c:v>2010</c:v>
                </c:pt>
                <c:pt idx="1">
                  <c:v>2011</c:v>
                </c:pt>
                <c:pt idx="2">
                  <c:v>2012</c:v>
                </c:pt>
                <c:pt idx="3">
                  <c:v>2013</c:v>
                </c:pt>
                <c:pt idx="4">
                  <c:v>2014</c:v>
                </c:pt>
              </c:strCache>
            </c:strRef>
          </c:cat>
          <c:val>
            <c:numRef>
              <c:f>Sheet1!$B$4:$F$4</c:f>
              <c:numCache>
                <c:formatCode>#,##0</c:formatCode>
                <c:ptCount val="5"/>
                <c:pt idx="0">
                  <c:v>1720</c:v>
                </c:pt>
                <c:pt idx="1">
                  <c:v>1303</c:v>
                </c:pt>
                <c:pt idx="2">
                  <c:v>882</c:v>
                </c:pt>
                <c:pt idx="3">
                  <c:v>730</c:v>
                </c:pt>
                <c:pt idx="4">
                  <c:v>410</c:v>
                </c:pt>
              </c:numCache>
            </c:numRef>
          </c:val>
        </c:ser>
        <c:ser>
          <c:idx val="3"/>
          <c:order val="3"/>
          <c:tx>
            <c:strRef>
              <c:f>Sheet1!$A$5</c:f>
              <c:strCache>
                <c:ptCount val="1"/>
                <c:pt idx="0">
                  <c:v>31 - 40</c:v>
                </c:pt>
              </c:strCache>
            </c:strRef>
          </c:tx>
          <c:dLbls>
            <c:txPr>
              <a:bodyPr/>
              <a:lstStyle/>
              <a:p>
                <a:pPr>
                  <a:defRPr sz="1200"/>
                </a:pPr>
                <a:endParaRPr lang="lv-LV"/>
              </a:p>
            </c:txPr>
            <c:dLblPos val="outEnd"/>
            <c:showVal val="1"/>
          </c:dLbls>
          <c:cat>
            <c:strRef>
              <c:f>Sheet1!$B$1:$F$1</c:f>
              <c:strCache>
                <c:ptCount val="5"/>
                <c:pt idx="0">
                  <c:v>2010</c:v>
                </c:pt>
                <c:pt idx="1">
                  <c:v>2011</c:v>
                </c:pt>
                <c:pt idx="2">
                  <c:v>2012</c:v>
                </c:pt>
                <c:pt idx="3">
                  <c:v>2013</c:v>
                </c:pt>
                <c:pt idx="4">
                  <c:v>2014</c:v>
                </c:pt>
              </c:strCache>
            </c:strRef>
          </c:cat>
          <c:val>
            <c:numRef>
              <c:f>Sheet1!$B$5:$F$5</c:f>
              <c:numCache>
                <c:formatCode>#,##0</c:formatCode>
                <c:ptCount val="5"/>
                <c:pt idx="0">
                  <c:v>587</c:v>
                </c:pt>
                <c:pt idx="1">
                  <c:v>541</c:v>
                </c:pt>
                <c:pt idx="2">
                  <c:v>448</c:v>
                </c:pt>
                <c:pt idx="3">
                  <c:v>426</c:v>
                </c:pt>
                <c:pt idx="4">
                  <c:v>224</c:v>
                </c:pt>
              </c:numCache>
            </c:numRef>
          </c:val>
        </c:ser>
        <c:ser>
          <c:idx val="4"/>
          <c:order val="4"/>
          <c:tx>
            <c:strRef>
              <c:f>Sheet1!$A$6</c:f>
              <c:strCache>
                <c:ptCount val="1"/>
                <c:pt idx="0">
                  <c:v>41 - 50 </c:v>
                </c:pt>
              </c:strCache>
            </c:strRef>
          </c:tx>
          <c:dLbls>
            <c:txPr>
              <a:bodyPr/>
              <a:lstStyle/>
              <a:p>
                <a:pPr>
                  <a:defRPr sz="1200"/>
                </a:pPr>
                <a:endParaRPr lang="lv-LV"/>
              </a:p>
            </c:txPr>
            <c:dLblPos val="outEnd"/>
            <c:showVal val="1"/>
          </c:dLbls>
          <c:cat>
            <c:strRef>
              <c:f>Sheet1!$B$1:$F$1</c:f>
              <c:strCache>
                <c:ptCount val="5"/>
                <c:pt idx="0">
                  <c:v>2010</c:v>
                </c:pt>
                <c:pt idx="1">
                  <c:v>2011</c:v>
                </c:pt>
                <c:pt idx="2">
                  <c:v>2012</c:v>
                </c:pt>
                <c:pt idx="3">
                  <c:v>2013</c:v>
                </c:pt>
                <c:pt idx="4">
                  <c:v>2014</c:v>
                </c:pt>
              </c:strCache>
            </c:strRef>
          </c:cat>
          <c:val>
            <c:numRef>
              <c:f>Sheet1!$B$6:$F$6</c:f>
              <c:numCache>
                <c:formatCode>#,##0</c:formatCode>
                <c:ptCount val="5"/>
                <c:pt idx="0">
                  <c:v>361</c:v>
                </c:pt>
                <c:pt idx="1">
                  <c:v>364</c:v>
                </c:pt>
                <c:pt idx="2">
                  <c:v>290</c:v>
                </c:pt>
                <c:pt idx="3">
                  <c:v>283</c:v>
                </c:pt>
                <c:pt idx="4">
                  <c:v>171</c:v>
                </c:pt>
              </c:numCache>
            </c:numRef>
          </c:val>
        </c:ser>
        <c:ser>
          <c:idx val="5"/>
          <c:order val="5"/>
          <c:tx>
            <c:strRef>
              <c:f>Sheet1!$A$7</c:f>
              <c:strCache>
                <c:ptCount val="1"/>
                <c:pt idx="0">
                  <c:v>51 - 60</c:v>
                </c:pt>
              </c:strCache>
            </c:strRef>
          </c:tx>
          <c:dLbls>
            <c:txPr>
              <a:bodyPr/>
              <a:lstStyle/>
              <a:p>
                <a:pPr>
                  <a:defRPr sz="1200"/>
                </a:pPr>
                <a:endParaRPr lang="lv-LV"/>
              </a:p>
            </c:txPr>
            <c:dLblPos val="outEnd"/>
            <c:showVal val="1"/>
          </c:dLbls>
          <c:cat>
            <c:strRef>
              <c:f>Sheet1!$B$1:$F$1</c:f>
              <c:strCache>
                <c:ptCount val="5"/>
                <c:pt idx="0">
                  <c:v>2010</c:v>
                </c:pt>
                <c:pt idx="1">
                  <c:v>2011</c:v>
                </c:pt>
                <c:pt idx="2">
                  <c:v>2012</c:v>
                </c:pt>
                <c:pt idx="3">
                  <c:v>2013</c:v>
                </c:pt>
                <c:pt idx="4">
                  <c:v>2014</c:v>
                </c:pt>
              </c:strCache>
            </c:strRef>
          </c:cat>
          <c:val>
            <c:numRef>
              <c:f>Sheet1!$B$7:$F$7</c:f>
              <c:numCache>
                <c:formatCode>#,##0</c:formatCode>
                <c:ptCount val="5"/>
                <c:pt idx="0">
                  <c:v>242</c:v>
                </c:pt>
                <c:pt idx="1">
                  <c:v>249</c:v>
                </c:pt>
                <c:pt idx="2">
                  <c:v>219</c:v>
                </c:pt>
                <c:pt idx="3">
                  <c:v>234</c:v>
                </c:pt>
                <c:pt idx="4">
                  <c:v>125</c:v>
                </c:pt>
              </c:numCache>
            </c:numRef>
          </c:val>
        </c:ser>
        <c:ser>
          <c:idx val="6"/>
          <c:order val="6"/>
          <c:tx>
            <c:strRef>
              <c:f>Sheet1!$A$8</c:f>
              <c:strCache>
                <c:ptCount val="1"/>
                <c:pt idx="0">
                  <c:v>&gt; 60</c:v>
                </c:pt>
              </c:strCache>
            </c:strRef>
          </c:tx>
          <c:dLbls>
            <c:txPr>
              <a:bodyPr/>
              <a:lstStyle/>
              <a:p>
                <a:pPr>
                  <a:defRPr sz="1200"/>
                </a:pPr>
                <a:endParaRPr lang="lv-LV"/>
              </a:p>
            </c:txPr>
            <c:dLblPos val="outEnd"/>
            <c:showVal val="1"/>
          </c:dLbls>
          <c:cat>
            <c:strRef>
              <c:f>Sheet1!$B$1:$F$1</c:f>
              <c:strCache>
                <c:ptCount val="5"/>
                <c:pt idx="0">
                  <c:v>2010</c:v>
                </c:pt>
                <c:pt idx="1">
                  <c:v>2011</c:v>
                </c:pt>
                <c:pt idx="2">
                  <c:v>2012</c:v>
                </c:pt>
                <c:pt idx="3">
                  <c:v>2013</c:v>
                </c:pt>
                <c:pt idx="4">
                  <c:v>2014</c:v>
                </c:pt>
              </c:strCache>
            </c:strRef>
          </c:cat>
          <c:val>
            <c:numRef>
              <c:f>Sheet1!$B$8:$F$8</c:f>
              <c:numCache>
                <c:formatCode>#,##0</c:formatCode>
                <c:ptCount val="5"/>
                <c:pt idx="0">
                  <c:v>133</c:v>
                </c:pt>
                <c:pt idx="1">
                  <c:v>159</c:v>
                </c:pt>
                <c:pt idx="2">
                  <c:v>132</c:v>
                </c:pt>
                <c:pt idx="3">
                  <c:v>142</c:v>
                </c:pt>
                <c:pt idx="4">
                  <c:v>121</c:v>
                </c:pt>
              </c:numCache>
            </c:numRef>
          </c:val>
        </c:ser>
        <c:dLbls>
          <c:showVal val="1"/>
        </c:dLbls>
        <c:overlap val="-25"/>
        <c:axId val="154202112"/>
        <c:axId val="154203648"/>
      </c:barChart>
      <c:catAx>
        <c:axId val="154202112"/>
        <c:scaling>
          <c:orientation val="minMax"/>
        </c:scaling>
        <c:axPos val="l"/>
        <c:tickLblPos val="nextTo"/>
        <c:spPr>
          <a:ln w="38100">
            <a:solidFill>
              <a:srgbClr val="0070C0"/>
            </a:solidFill>
          </a:ln>
          <a:effectLst>
            <a:outerShdw blurRad="50800" dist="38100" dir="8100000" algn="tr" rotWithShape="0">
              <a:prstClr val="black">
                <a:alpha val="40000"/>
              </a:prstClr>
            </a:outerShdw>
          </a:effectLst>
        </c:spPr>
        <c:txPr>
          <a:bodyPr/>
          <a:lstStyle/>
          <a:p>
            <a:pPr>
              <a:defRPr sz="1400"/>
            </a:pPr>
            <a:endParaRPr lang="lv-LV"/>
          </a:p>
        </c:txPr>
        <c:crossAx val="154203648"/>
        <c:crosses val="autoZero"/>
        <c:auto val="1"/>
        <c:lblAlgn val="ctr"/>
        <c:lblOffset val="100"/>
      </c:catAx>
      <c:valAx>
        <c:axId val="154203648"/>
        <c:scaling>
          <c:orientation val="minMax"/>
        </c:scaling>
        <c:delete val="1"/>
        <c:axPos val="b"/>
        <c:numFmt formatCode="#,##0" sourceLinked="1"/>
        <c:tickLblPos val="none"/>
        <c:crossAx val="154202112"/>
        <c:crosses val="autoZero"/>
        <c:crossBetween val="between"/>
      </c:valAx>
    </c:plotArea>
    <c:legend>
      <c:legendPos val="r"/>
      <c:layout/>
      <c:txPr>
        <a:bodyPr/>
        <a:lstStyle/>
        <a:p>
          <a:pPr>
            <a:defRPr sz="1200"/>
          </a:pPr>
          <a:endParaRPr lang="lv-LV"/>
        </a:p>
      </c:txPr>
    </c:legend>
    <c:plotVisOnly val="1"/>
  </c:chart>
  <c:txPr>
    <a:bodyPr/>
    <a:lstStyle/>
    <a:p>
      <a:pPr>
        <a:defRPr sz="1800"/>
      </a:pPr>
      <a:endParaRPr lang="lv-LV"/>
    </a:p>
  </c:txPr>
  <c:externalData r:id="rId1"/>
</c:chartSpace>
</file>

<file path=ppt/charts/chart44.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en-US" sz="2000" dirty="0" err="1" smtClean="0"/>
              <a:t>Naturali</a:t>
            </a:r>
            <a:r>
              <a:rPr lang="lv-LV" sz="2000" dirty="0" smtClean="0"/>
              <a:t>s</a:t>
            </a:r>
            <a:r>
              <a:rPr lang="en-US" sz="2000" dirty="0" err="1" smtClean="0"/>
              <a:t>ation</a:t>
            </a:r>
            <a:r>
              <a:rPr lang="en-US" sz="2000" dirty="0" smtClean="0"/>
              <a:t> </a:t>
            </a:r>
            <a:r>
              <a:rPr lang="en-US" sz="2000" dirty="0" err="1"/>
              <a:t>Applican</a:t>
            </a:r>
            <a:r>
              <a:rPr lang="lv-LV" sz="2000" dirty="0"/>
              <a:t>t</a:t>
            </a:r>
            <a:r>
              <a:rPr lang="en-US" sz="2000" dirty="0"/>
              <a:t>s</a:t>
            </a:r>
            <a:r>
              <a:rPr lang="lv-LV" sz="2000" dirty="0"/>
              <a:t> </a:t>
            </a:r>
            <a:r>
              <a:rPr lang="lv-LV" sz="2000" dirty="0" err="1"/>
              <a:t>by</a:t>
            </a:r>
            <a:r>
              <a:rPr lang="en-US" sz="2000" dirty="0"/>
              <a:t> Age Group</a:t>
            </a:r>
            <a:r>
              <a:rPr lang="lv-LV" sz="2000" dirty="0"/>
              <a:t> </a:t>
            </a:r>
            <a:r>
              <a:rPr lang="lv-LV" sz="2000" b="0" dirty="0"/>
              <a:t>(</a:t>
            </a:r>
            <a:r>
              <a:rPr lang="lv-LV" sz="1600" b="0" dirty="0" smtClean="0"/>
              <a:t>2010-2014</a:t>
            </a:r>
            <a:r>
              <a:rPr lang="lv-LV" sz="2000" b="0" dirty="0" smtClean="0"/>
              <a:t>)</a:t>
            </a:r>
            <a:endParaRPr lang="en-US" sz="2000" b="0" dirty="0"/>
          </a:p>
        </c:rich>
      </c:tx>
      <c:layout/>
    </c:title>
    <c:plotArea>
      <c:layout>
        <c:manualLayout>
          <c:layoutTarget val="inner"/>
          <c:xMode val="edge"/>
          <c:yMode val="edge"/>
          <c:x val="0.26958901726508189"/>
          <c:y val="0.30724348879467295"/>
          <c:w val="0.44987870000827773"/>
          <c:h val="0.64448861608767971"/>
        </c:manualLayout>
      </c:layout>
      <c:pieChart>
        <c:varyColors val="1"/>
        <c:ser>
          <c:idx val="0"/>
          <c:order val="0"/>
          <c:tx>
            <c:strRef>
              <c:f>Sheet1!$B$1</c:f>
              <c:strCache>
                <c:ptCount val="1"/>
                <c:pt idx="0">
                  <c:v>Naturalisation Applications Age Groups</c:v>
                </c:pt>
              </c:strCache>
            </c:strRef>
          </c:tx>
          <c:explosion val="25"/>
          <c:dPt>
            <c:idx val="2"/>
            <c:spPr>
              <a:solidFill>
                <a:srgbClr val="0070C0"/>
              </a:solidFill>
            </c:spPr>
          </c:dPt>
          <c:dLbls>
            <c:dLbl>
              <c:idx val="0"/>
              <c:layout>
                <c:manualLayout>
                  <c:x val="1.6132497326723047E-2"/>
                  <c:y val="-1.5862507571169002E-2"/>
                </c:manualLayout>
              </c:layout>
              <c:showCatName val="1"/>
              <c:showPercent val="1"/>
            </c:dLbl>
            <c:dLbl>
              <c:idx val="1"/>
              <c:layout>
                <c:manualLayout>
                  <c:x val="4.5065738310488983E-2"/>
                  <c:y val="-3.6404199475066019E-2"/>
                </c:manualLayout>
              </c:layout>
              <c:showCatName val="1"/>
              <c:showPercent val="1"/>
            </c:dLbl>
            <c:dLbl>
              <c:idx val="2"/>
              <c:layout>
                <c:manualLayout>
                  <c:x val="3.1870564790512299E-2"/>
                  <c:y val="0.11222955784373109"/>
                </c:manualLayout>
              </c:layout>
              <c:showCatName val="1"/>
              <c:showPercent val="1"/>
            </c:dLbl>
            <c:dLbl>
              <c:idx val="3"/>
              <c:layout>
                <c:manualLayout>
                  <c:x val="-8.4466316710411202E-2"/>
                  <c:y val="-6.0512820512820524E-2"/>
                </c:manualLayout>
              </c:layout>
              <c:showCatName val="1"/>
              <c:showPercent val="1"/>
            </c:dLbl>
            <c:dLbl>
              <c:idx val="4"/>
              <c:layout>
                <c:manualLayout>
                  <c:x val="-3.3436011470788382E-2"/>
                  <c:y val="-2.031697960831819E-2"/>
                </c:manualLayout>
              </c:layout>
              <c:showCatName val="1"/>
              <c:showPercent val="1"/>
            </c:dLbl>
            <c:dLbl>
              <c:idx val="5"/>
              <c:layout>
                <c:manualLayout>
                  <c:x val="-0.11281228735296975"/>
                  <c:y val="-7.5475671310317002E-2"/>
                </c:manualLayout>
              </c:layout>
              <c:showCatName val="1"/>
              <c:showPercent val="1"/>
            </c:dLbl>
            <c:dLbl>
              <c:idx val="6"/>
              <c:layout>
                <c:manualLayout>
                  <c:x val="1.8298216195197819E-2"/>
                  <c:y val="-2.2422572178477852E-2"/>
                </c:manualLayout>
              </c:layout>
              <c:showCatName val="1"/>
              <c:showPercent val="1"/>
            </c:dLbl>
            <c:txPr>
              <a:bodyPr/>
              <a:lstStyle/>
              <a:p>
                <a:pPr>
                  <a:defRPr sz="1200"/>
                </a:pPr>
                <a:endParaRPr lang="lv-LV"/>
              </a:p>
            </c:txPr>
            <c:showCatName val="1"/>
            <c:showPercent val="1"/>
            <c:showLeaderLines val="1"/>
          </c:dLbls>
          <c:cat>
            <c:strRef>
              <c:f>Sheet1!$A$2:$A$8</c:f>
              <c:strCache>
                <c:ptCount val="7"/>
                <c:pt idx="0">
                  <c:v>&lt;15</c:v>
                </c:pt>
                <c:pt idx="1">
                  <c:v>15 - 17 </c:v>
                </c:pt>
                <c:pt idx="2">
                  <c:v>18 - 30</c:v>
                </c:pt>
                <c:pt idx="3">
                  <c:v>31 - 40</c:v>
                </c:pt>
                <c:pt idx="4">
                  <c:v>41 - 50 </c:v>
                </c:pt>
                <c:pt idx="5">
                  <c:v>51 - 60</c:v>
                </c:pt>
                <c:pt idx="6">
                  <c:v>&gt; 60</c:v>
                </c:pt>
              </c:strCache>
            </c:strRef>
          </c:cat>
          <c:val>
            <c:numRef>
              <c:f>Sheet1!$B$2:$B$8</c:f>
              <c:numCache>
                <c:formatCode>#,##0</c:formatCode>
                <c:ptCount val="7"/>
                <c:pt idx="0">
                  <c:v>589</c:v>
                </c:pt>
                <c:pt idx="1">
                  <c:v>240</c:v>
                </c:pt>
                <c:pt idx="2">
                  <c:v>5045</c:v>
                </c:pt>
                <c:pt idx="3">
                  <c:v>2226</c:v>
                </c:pt>
                <c:pt idx="4">
                  <c:v>1469</c:v>
                </c:pt>
                <c:pt idx="5">
                  <c:v>1069</c:v>
                </c:pt>
                <c:pt idx="6">
                  <c:v>687</c:v>
                </c:pt>
              </c:numCache>
            </c:numRef>
          </c:val>
        </c:ser>
        <c:dLbls>
          <c:showPercent val="1"/>
        </c:dLbls>
        <c:firstSliceAng val="0"/>
      </c:pieChart>
    </c:plotArea>
    <c:plotVisOnly val="1"/>
  </c:chart>
  <c:txPr>
    <a:bodyPr/>
    <a:lstStyle/>
    <a:p>
      <a:pPr>
        <a:defRPr sz="1800"/>
      </a:pPr>
      <a:endParaRPr lang="lv-LV"/>
    </a:p>
  </c:txPr>
  <c:externalData r:id="rId1"/>
</c:chartSpace>
</file>

<file path=ppt/charts/chart45.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en-US" sz="2000" dirty="0"/>
              <a:t>Ethnic Groups of </a:t>
            </a:r>
            <a:r>
              <a:rPr lang="en-US" sz="2000" dirty="0" err="1" smtClean="0"/>
              <a:t>Naturali</a:t>
            </a:r>
            <a:r>
              <a:rPr lang="lv-LV" sz="2000" dirty="0" smtClean="0"/>
              <a:t>s</a:t>
            </a:r>
            <a:r>
              <a:rPr lang="en-US" sz="2000" dirty="0" err="1" smtClean="0"/>
              <a:t>ation</a:t>
            </a:r>
            <a:r>
              <a:rPr lang="en-US" sz="2000" dirty="0" smtClean="0"/>
              <a:t> </a:t>
            </a:r>
            <a:r>
              <a:rPr lang="en-US" sz="2000" dirty="0"/>
              <a:t>Applicants </a:t>
            </a:r>
            <a:r>
              <a:rPr lang="en-US" sz="2000" b="0" dirty="0"/>
              <a:t>(aged at least 15) </a:t>
            </a:r>
            <a:r>
              <a:rPr lang="en-US" sz="2000" dirty="0" smtClean="0"/>
              <a:t>2010-201</a:t>
            </a:r>
            <a:r>
              <a:rPr lang="lv-LV" sz="2000" dirty="0" smtClean="0"/>
              <a:t>4</a:t>
            </a:r>
            <a:endParaRPr lang="en-US" sz="2000" dirty="0"/>
          </a:p>
        </c:rich>
      </c:tx>
      <c:layout>
        <c:manualLayout>
          <c:xMode val="edge"/>
          <c:yMode val="edge"/>
          <c:x val="0.12944444444444725"/>
          <c:y val="1.282051282051282E-2"/>
        </c:manualLayout>
      </c:layout>
    </c:title>
    <c:plotArea>
      <c:layout>
        <c:manualLayout>
          <c:layoutTarget val="inner"/>
          <c:xMode val="edge"/>
          <c:yMode val="edge"/>
          <c:x val="0.21556078059687281"/>
          <c:y val="0.3140113062790264"/>
          <c:w val="0.39758214250996904"/>
          <c:h val="0.6605980214011794"/>
        </c:manualLayout>
      </c:layout>
      <c:pieChart>
        <c:varyColors val="1"/>
        <c:ser>
          <c:idx val="0"/>
          <c:order val="0"/>
          <c:tx>
            <c:strRef>
              <c:f>Sheet1!$B$1</c:f>
              <c:strCache>
                <c:ptCount val="1"/>
                <c:pt idx="0">
                  <c:v>Ethnic Groups of Naturalisation Applicants (aged at least 15) 2010-2013</c:v>
                </c:pt>
              </c:strCache>
            </c:strRef>
          </c:tx>
          <c:explosion val="25"/>
          <c:dLbls>
            <c:dLbl>
              <c:idx val="0"/>
              <c:layout>
                <c:manualLayout>
                  <c:x val="8.3393968115098513E-2"/>
                  <c:y val="3.3760145366444581E-2"/>
                </c:manualLayout>
              </c:layout>
              <c:showCatName val="1"/>
              <c:showPercent val="1"/>
            </c:dLbl>
            <c:dLbl>
              <c:idx val="1"/>
              <c:layout>
                <c:manualLayout>
                  <c:x val="6.0209852240691975E-2"/>
                  <c:y val="0.14526044821320441"/>
                </c:manualLayout>
              </c:layout>
              <c:showCatName val="1"/>
              <c:showPercent val="1"/>
            </c:dLbl>
            <c:dLbl>
              <c:idx val="2"/>
              <c:layout>
                <c:manualLayout>
                  <c:x val="-4.8190556041605902E-2"/>
                  <c:y val="4.3179794833338829E-2"/>
                </c:manualLayout>
              </c:layout>
              <c:showCatName val="1"/>
              <c:showPercent val="1"/>
            </c:dLbl>
            <c:dLbl>
              <c:idx val="3"/>
              <c:layout>
                <c:manualLayout>
                  <c:x val="-1.0348862642169741E-2"/>
                  <c:y val="-2.073692711488E-2"/>
                </c:manualLayout>
              </c:layout>
              <c:showCatName val="1"/>
              <c:showPercent val="1"/>
            </c:dLbl>
            <c:dLbl>
              <c:idx val="4"/>
              <c:layout>
                <c:manualLayout>
                  <c:x val="-4.3955963837853714E-3"/>
                  <c:y val="-6.5764587118918777E-2"/>
                </c:manualLayout>
              </c:layout>
              <c:showCatName val="1"/>
              <c:showPercent val="1"/>
            </c:dLbl>
            <c:dLbl>
              <c:idx val="5"/>
              <c:layout>
                <c:manualLayout>
                  <c:x val="0.11898840769903615"/>
                  <c:y val="-0.2433262669089441"/>
                </c:manualLayout>
              </c:layout>
              <c:showCatName val="1"/>
              <c:showPercent val="1"/>
            </c:dLbl>
            <c:dLbl>
              <c:idx val="6"/>
              <c:layout>
                <c:manualLayout>
                  <c:x val="0.11249441042092002"/>
                  <c:y val="-0.18581546537452243"/>
                </c:manualLayout>
              </c:layout>
              <c:showCatName val="1"/>
              <c:showPercent val="1"/>
            </c:dLbl>
            <c:dLbl>
              <c:idx val="7"/>
              <c:layout>
                <c:manualLayout>
                  <c:x val="0.14988274035190091"/>
                  <c:y val="-8.7167979002624713E-2"/>
                </c:manualLayout>
              </c:layout>
              <c:showCatName val="1"/>
              <c:showPercent val="1"/>
            </c:dLbl>
            <c:numFmt formatCode="0.0%" sourceLinked="0"/>
            <c:txPr>
              <a:bodyPr/>
              <a:lstStyle/>
              <a:p>
                <a:pPr>
                  <a:defRPr sz="1200"/>
                </a:pPr>
                <a:endParaRPr lang="lv-LV"/>
              </a:p>
            </c:txPr>
            <c:showCatName val="1"/>
            <c:showPercent val="1"/>
            <c:showLeaderLines val="1"/>
          </c:dLbls>
          <c:cat>
            <c:strRef>
              <c:f>Sheet1!$A$2:$A$9</c:f>
              <c:strCache>
                <c:ptCount val="8"/>
                <c:pt idx="0">
                  <c:v>Latvians and Livonians</c:v>
                </c:pt>
                <c:pt idx="1">
                  <c:v>Lithuanians and Estonians</c:v>
                </c:pt>
                <c:pt idx="2">
                  <c:v>Russians</c:v>
                </c:pt>
                <c:pt idx="3">
                  <c:v>Poles</c:v>
                </c:pt>
                <c:pt idx="4">
                  <c:v>Belorussians</c:v>
                </c:pt>
                <c:pt idx="5">
                  <c:v>Ukrainians</c:v>
                </c:pt>
                <c:pt idx="6">
                  <c:v>Not given</c:v>
                </c:pt>
                <c:pt idx="7">
                  <c:v>Other</c:v>
                </c:pt>
              </c:strCache>
            </c:strRef>
          </c:cat>
          <c:val>
            <c:numRef>
              <c:f>Sheet1!$B$2:$B$9</c:f>
              <c:numCache>
                <c:formatCode>#,##0</c:formatCode>
                <c:ptCount val="8"/>
                <c:pt idx="0">
                  <c:v>74</c:v>
                </c:pt>
                <c:pt idx="1">
                  <c:v>4968</c:v>
                </c:pt>
                <c:pt idx="2">
                  <c:v>93216</c:v>
                </c:pt>
                <c:pt idx="3">
                  <c:v>5573</c:v>
                </c:pt>
                <c:pt idx="4">
                  <c:v>14212</c:v>
                </c:pt>
                <c:pt idx="5">
                  <c:v>12831</c:v>
                </c:pt>
                <c:pt idx="6">
                  <c:v>109</c:v>
                </c:pt>
                <c:pt idx="7">
                  <c:v>5946</c:v>
                </c:pt>
              </c:numCache>
            </c:numRef>
          </c:val>
        </c:ser>
        <c:dLbls>
          <c:showPercent val="1"/>
        </c:dLbls>
        <c:firstSliceAng val="100"/>
      </c:pieChart>
    </c:plotArea>
    <c:plotVisOnly val="1"/>
  </c:chart>
  <c:txPr>
    <a:bodyPr/>
    <a:lstStyle/>
    <a:p>
      <a:pPr>
        <a:defRPr sz="1800"/>
      </a:pPr>
      <a:endParaRPr lang="lv-LV"/>
    </a:p>
  </c:txPr>
  <c:externalData r:id="rId1"/>
</c:chartSpace>
</file>

<file path=ppt/charts/chart46.xml><?xml version="1.0" encoding="utf-8"?>
<c:chartSpace xmlns:c="http://schemas.openxmlformats.org/drawingml/2006/chart" xmlns:a="http://schemas.openxmlformats.org/drawingml/2006/main" xmlns:r="http://schemas.openxmlformats.org/officeDocument/2006/relationships">
  <c:lang val="lv-LV"/>
  <c:style val="32"/>
  <c:chart>
    <c:title>
      <c:tx>
        <c:rich>
          <a:bodyPr/>
          <a:lstStyle/>
          <a:p>
            <a:pPr>
              <a:defRPr sz="2000"/>
            </a:pPr>
            <a:r>
              <a:rPr lang="lv-LV" sz="2000" dirty="0" err="1" smtClean="0"/>
              <a:t>Naturalisation</a:t>
            </a:r>
            <a:r>
              <a:rPr lang="lv-LV" sz="2000" dirty="0" smtClean="0"/>
              <a:t> </a:t>
            </a:r>
            <a:r>
              <a:rPr lang="lv-LV" sz="2000" dirty="0" err="1" smtClean="0"/>
              <a:t>Applicants</a:t>
            </a:r>
            <a:r>
              <a:rPr lang="lv-LV" sz="2000" dirty="0" smtClean="0"/>
              <a:t> </a:t>
            </a:r>
            <a:r>
              <a:rPr lang="lv-LV" sz="2000" b="0" dirty="0" smtClean="0"/>
              <a:t>(</a:t>
            </a:r>
            <a:r>
              <a:rPr lang="lv-LV" sz="2000" b="0" dirty="0" err="1" smtClean="0"/>
              <a:t>aged</a:t>
            </a:r>
            <a:r>
              <a:rPr lang="lv-LV" sz="2000" b="0" dirty="0" smtClean="0"/>
              <a:t> </a:t>
            </a:r>
            <a:r>
              <a:rPr lang="lv-LV" sz="2000" b="0" dirty="0" err="1" smtClean="0"/>
              <a:t>at</a:t>
            </a:r>
            <a:r>
              <a:rPr lang="lv-LV" sz="2000" b="0" dirty="0" smtClean="0"/>
              <a:t> </a:t>
            </a:r>
            <a:r>
              <a:rPr lang="lv-LV" sz="2000" b="0" dirty="0" err="1" smtClean="0"/>
              <a:t>least</a:t>
            </a:r>
            <a:r>
              <a:rPr lang="lv-LV" sz="2000" b="0" dirty="0" smtClean="0"/>
              <a:t> 15) </a:t>
            </a:r>
            <a:r>
              <a:rPr lang="lv-LV" sz="2000" dirty="0" err="1" smtClean="0"/>
              <a:t>by</a:t>
            </a:r>
            <a:r>
              <a:rPr lang="lv-LV" sz="2000" dirty="0" smtClean="0"/>
              <a:t> </a:t>
            </a:r>
            <a:r>
              <a:rPr lang="lv-LV" sz="2000" dirty="0" err="1" smtClean="0"/>
              <a:t>Gender</a:t>
            </a:r>
            <a:endParaRPr lang="lv-LV" sz="2000" dirty="0"/>
          </a:p>
        </c:rich>
      </c:tx>
      <c:layout/>
      <c:overlay val="1"/>
    </c:title>
    <c:plotArea>
      <c:layout>
        <c:manualLayout>
          <c:layoutTarget val="inner"/>
          <c:xMode val="edge"/>
          <c:yMode val="edge"/>
          <c:x val="1.6975308641975564E-2"/>
          <c:y val="0.11282051282051282"/>
          <c:w val="0.96604938271604934"/>
          <c:h val="0.70795274149186849"/>
        </c:manualLayout>
      </c:layout>
      <c:barChart>
        <c:barDir val="col"/>
        <c:grouping val="clustered"/>
        <c:ser>
          <c:idx val="0"/>
          <c:order val="0"/>
          <c:tx>
            <c:strRef>
              <c:f>Sheet1!$A$2</c:f>
              <c:strCache>
                <c:ptCount val="1"/>
                <c:pt idx="0">
                  <c:v>female</c:v>
                </c:pt>
              </c:strCache>
            </c:strRef>
          </c:tx>
          <c:dLbls>
            <c:txPr>
              <a:bodyPr/>
              <a:lstStyle/>
              <a:p>
                <a:pPr>
                  <a:defRPr sz="1200"/>
                </a:pPr>
                <a:endParaRPr lang="lv-LV"/>
              </a:p>
            </c:txPr>
            <c:showVal val="1"/>
          </c:dLbls>
          <c:cat>
            <c:strRef>
              <c:f>Sheet1!$B$1:$F$1</c:f>
              <c:strCache>
                <c:ptCount val="5"/>
                <c:pt idx="0">
                  <c:v>2010</c:v>
                </c:pt>
                <c:pt idx="1">
                  <c:v>2011</c:v>
                </c:pt>
                <c:pt idx="2">
                  <c:v>2012</c:v>
                </c:pt>
                <c:pt idx="3">
                  <c:v>2013</c:v>
                </c:pt>
                <c:pt idx="4">
                  <c:v>2014</c:v>
                </c:pt>
              </c:strCache>
            </c:strRef>
          </c:cat>
          <c:val>
            <c:numRef>
              <c:f>Sheet1!$B$2:$F$2</c:f>
              <c:numCache>
                <c:formatCode>#,##0</c:formatCode>
                <c:ptCount val="5"/>
                <c:pt idx="0">
                  <c:v>1421</c:v>
                </c:pt>
                <c:pt idx="1">
                  <c:v>1341</c:v>
                </c:pt>
                <c:pt idx="2">
                  <c:v>1029</c:v>
                </c:pt>
                <c:pt idx="3">
                  <c:v>1011</c:v>
                </c:pt>
                <c:pt idx="4" formatCode="General">
                  <c:v>589</c:v>
                </c:pt>
              </c:numCache>
            </c:numRef>
          </c:val>
        </c:ser>
        <c:ser>
          <c:idx val="1"/>
          <c:order val="1"/>
          <c:tx>
            <c:strRef>
              <c:f>Sheet1!$A$3</c:f>
              <c:strCache>
                <c:ptCount val="1"/>
                <c:pt idx="0">
                  <c:v>male</c:v>
                </c:pt>
              </c:strCache>
            </c:strRef>
          </c:tx>
          <c:spPr>
            <a:solidFill>
              <a:schemeClr val="accent6">
                <a:lumMod val="75000"/>
              </a:schemeClr>
            </a:solidFill>
          </c:spPr>
          <c:dLbls>
            <c:txPr>
              <a:bodyPr/>
              <a:lstStyle/>
              <a:p>
                <a:pPr>
                  <a:defRPr sz="1200"/>
                </a:pPr>
                <a:endParaRPr lang="lv-LV"/>
              </a:p>
            </c:txPr>
            <c:dLblPos val="outEnd"/>
            <c:showVal val="1"/>
          </c:dLbls>
          <c:cat>
            <c:strRef>
              <c:f>Sheet1!$B$1:$F$1</c:f>
              <c:strCache>
                <c:ptCount val="5"/>
                <c:pt idx="0">
                  <c:v>2010</c:v>
                </c:pt>
                <c:pt idx="1">
                  <c:v>2011</c:v>
                </c:pt>
                <c:pt idx="2">
                  <c:v>2012</c:v>
                </c:pt>
                <c:pt idx="3">
                  <c:v>2013</c:v>
                </c:pt>
                <c:pt idx="4">
                  <c:v>2014</c:v>
                </c:pt>
              </c:strCache>
            </c:strRef>
          </c:cat>
          <c:val>
            <c:numRef>
              <c:f>Sheet1!$B$3:$F$3</c:f>
              <c:numCache>
                <c:formatCode>#,##0</c:formatCode>
                <c:ptCount val="5"/>
                <c:pt idx="0">
                  <c:v>1677</c:v>
                </c:pt>
                <c:pt idx="1">
                  <c:v>1344</c:v>
                </c:pt>
                <c:pt idx="2">
                  <c:v>979</c:v>
                </c:pt>
                <c:pt idx="3">
                  <c:v>838</c:v>
                </c:pt>
                <c:pt idx="4" formatCode="General">
                  <c:v>507</c:v>
                </c:pt>
              </c:numCache>
            </c:numRef>
          </c:val>
        </c:ser>
        <c:overlap val="-8"/>
        <c:axId val="154720128"/>
        <c:axId val="154721664"/>
      </c:barChart>
      <c:lineChart>
        <c:grouping val="standard"/>
        <c:ser>
          <c:idx val="2"/>
          <c:order val="2"/>
          <c:tx>
            <c:strRef>
              <c:f>Sheet1!$A$4</c:f>
              <c:strCache>
                <c:ptCount val="1"/>
                <c:pt idx="0">
                  <c:v>in total</c:v>
                </c:pt>
              </c:strCache>
            </c:strRef>
          </c:tx>
          <c:spPr>
            <a:ln w="76200">
              <a:solidFill>
                <a:srgbClr val="0070C0"/>
              </a:solidFill>
            </a:ln>
          </c:spPr>
          <c:marker>
            <c:symbol val="diamond"/>
            <c:size val="13"/>
            <c:spPr>
              <a:solidFill>
                <a:srgbClr val="F79646">
                  <a:lumMod val="75000"/>
                </a:srgbClr>
              </a:solidFill>
              <a:ln>
                <a:solidFill>
                  <a:srgbClr val="0070C0"/>
                </a:solidFill>
              </a:ln>
            </c:spPr>
          </c:marker>
          <c:dLbls>
            <c:txPr>
              <a:bodyPr/>
              <a:lstStyle/>
              <a:p>
                <a:pPr>
                  <a:defRPr sz="1200"/>
                </a:pPr>
                <a:endParaRPr lang="lv-LV"/>
              </a:p>
            </c:txPr>
            <c:dLblPos val="t"/>
            <c:showVal val="1"/>
          </c:dLbls>
          <c:cat>
            <c:strRef>
              <c:f>Sheet1!$B$1:$F$1</c:f>
              <c:strCache>
                <c:ptCount val="5"/>
                <c:pt idx="0">
                  <c:v>2010</c:v>
                </c:pt>
                <c:pt idx="1">
                  <c:v>2011</c:v>
                </c:pt>
                <c:pt idx="2">
                  <c:v>2012</c:v>
                </c:pt>
                <c:pt idx="3">
                  <c:v>2013</c:v>
                </c:pt>
                <c:pt idx="4">
                  <c:v>2014</c:v>
                </c:pt>
              </c:strCache>
            </c:strRef>
          </c:cat>
          <c:val>
            <c:numRef>
              <c:f>Sheet1!$B$4:$F$4</c:f>
              <c:numCache>
                <c:formatCode>#,##0</c:formatCode>
                <c:ptCount val="5"/>
                <c:pt idx="0">
                  <c:v>3098</c:v>
                </c:pt>
                <c:pt idx="1">
                  <c:v>2685</c:v>
                </c:pt>
                <c:pt idx="2">
                  <c:v>2008</c:v>
                </c:pt>
                <c:pt idx="3">
                  <c:v>1849</c:v>
                </c:pt>
                <c:pt idx="4" formatCode="General">
                  <c:v>1096</c:v>
                </c:pt>
              </c:numCache>
            </c:numRef>
          </c:val>
          <c:smooth val="1"/>
        </c:ser>
        <c:marker val="1"/>
        <c:axId val="154720128"/>
        <c:axId val="154721664"/>
      </c:lineChart>
      <c:catAx>
        <c:axId val="154720128"/>
        <c:scaling>
          <c:orientation val="minMax"/>
        </c:scaling>
        <c:axPos val="b"/>
        <c:tickLblPos val="nextTo"/>
        <c:spPr>
          <a:ln w="38100">
            <a:solidFill>
              <a:srgbClr val="0070C0"/>
            </a:solidFill>
            <a:prstDash val="solid"/>
          </a:ln>
          <a:effectLst>
            <a:outerShdw blurRad="50800" dist="50800" dir="5400000" algn="ctr" rotWithShape="0">
              <a:schemeClr val="bg1">
                <a:lumMod val="75000"/>
              </a:schemeClr>
            </a:outerShdw>
          </a:effectLst>
        </c:spPr>
        <c:txPr>
          <a:bodyPr/>
          <a:lstStyle/>
          <a:p>
            <a:pPr>
              <a:defRPr sz="1400"/>
            </a:pPr>
            <a:endParaRPr lang="lv-LV"/>
          </a:p>
        </c:txPr>
        <c:crossAx val="154721664"/>
        <c:crosses val="autoZero"/>
        <c:auto val="1"/>
        <c:lblAlgn val="ctr"/>
        <c:lblOffset val="100"/>
      </c:catAx>
      <c:valAx>
        <c:axId val="154721664"/>
        <c:scaling>
          <c:orientation val="minMax"/>
        </c:scaling>
        <c:delete val="1"/>
        <c:axPos val="l"/>
        <c:numFmt formatCode="#,##0" sourceLinked="1"/>
        <c:tickLblPos val="none"/>
        <c:crossAx val="154720128"/>
        <c:crosses val="autoZero"/>
        <c:crossBetween val="between"/>
      </c:valAx>
    </c:plotArea>
    <c:legend>
      <c:legendPos val="b"/>
      <c:layout>
        <c:manualLayout>
          <c:xMode val="edge"/>
          <c:yMode val="edge"/>
          <c:x val="2.3874914941187878E-2"/>
          <c:y val="0.92674485143460006"/>
          <c:w val="0.9152131330805876"/>
          <c:h val="5.8603195894684379E-2"/>
        </c:manualLayout>
      </c:layout>
      <c:txPr>
        <a:bodyPr/>
        <a:lstStyle/>
        <a:p>
          <a:pPr>
            <a:defRPr sz="1200"/>
          </a:pPr>
          <a:endParaRPr lang="lv-LV"/>
        </a:p>
      </c:txPr>
    </c:legend>
    <c:plotVisOnly val="1"/>
    <c:dispBlanksAs val="gap"/>
  </c:chart>
  <c:txPr>
    <a:bodyPr/>
    <a:lstStyle/>
    <a:p>
      <a:pPr>
        <a:defRPr sz="1800"/>
      </a:pPr>
      <a:endParaRPr lang="lv-LV"/>
    </a:p>
  </c:txPr>
  <c:externalData r:id="rId1"/>
</c:chartSpace>
</file>

<file path=ppt/charts/chart47.xml><?xml version="1.0" encoding="utf-8"?>
<c:chartSpace xmlns:c="http://schemas.openxmlformats.org/drawingml/2006/chart" xmlns:a="http://schemas.openxmlformats.org/drawingml/2006/main" xmlns:r="http://schemas.openxmlformats.org/officeDocument/2006/relationships">
  <c:date1904 val="1"/>
  <c:lang val="lv-LV"/>
  <c:style val="32"/>
  <c:chart>
    <c:autoTitleDeleted val="1"/>
    <c:plotArea>
      <c:layout>
        <c:manualLayout>
          <c:layoutTarget val="inner"/>
          <c:xMode val="edge"/>
          <c:yMode val="edge"/>
          <c:x val="3.4772915067448312E-2"/>
          <c:y val="3.3664881407804131E-2"/>
          <c:w val="0.94535684775115258"/>
          <c:h val="0.84093596563627715"/>
        </c:manualLayout>
      </c:layout>
      <c:barChart>
        <c:barDir val="col"/>
        <c:grouping val="clustered"/>
        <c:varyColors val="1"/>
        <c:ser>
          <c:idx val="0"/>
          <c:order val="0"/>
          <c:tx>
            <c:strRef>
              <c:f>Sheet1!$B$1</c:f>
              <c:strCache>
                <c:ptCount val="1"/>
                <c:pt idx="0">
                  <c:v>Recognition as a Latvian Citizen of a Child of Stateless Persons or Non-citizens Born in Latvia after 21 August 19912</c:v>
                </c:pt>
              </c:strCache>
            </c:strRef>
          </c:tx>
          <c:dLbls>
            <c:txPr>
              <a:bodyPr/>
              <a:lstStyle/>
              <a:p>
                <a:pPr>
                  <a:defRPr sz="1200"/>
                </a:pPr>
                <a:endParaRPr lang="lv-LV"/>
              </a:p>
            </c:txPr>
            <c:showVal val="1"/>
          </c:dLbls>
          <c:cat>
            <c:numRef>
              <c:f>Sheet1!$A$2:$A$10</c:f>
              <c:numCache>
                <c:formatCode>0</c:formatCode>
                <c:ptCount val="9"/>
                <c:pt idx="0">
                  <c:v>2006</c:v>
                </c:pt>
                <c:pt idx="1">
                  <c:v>2007</c:v>
                </c:pt>
                <c:pt idx="2">
                  <c:v>2008</c:v>
                </c:pt>
                <c:pt idx="3">
                  <c:v>2009</c:v>
                </c:pt>
                <c:pt idx="4">
                  <c:v>2010</c:v>
                </c:pt>
                <c:pt idx="5">
                  <c:v>2011</c:v>
                </c:pt>
                <c:pt idx="6">
                  <c:v>2012</c:v>
                </c:pt>
                <c:pt idx="7">
                  <c:v>2013</c:v>
                </c:pt>
                <c:pt idx="8">
                  <c:v>2014</c:v>
                </c:pt>
              </c:numCache>
            </c:numRef>
          </c:cat>
          <c:val>
            <c:numRef>
              <c:f>Sheet1!$B$2:$B$10</c:f>
              <c:numCache>
                <c:formatCode>General</c:formatCode>
                <c:ptCount val="9"/>
                <c:pt idx="0">
                  <c:v>1573</c:v>
                </c:pt>
                <c:pt idx="1">
                  <c:v>918</c:v>
                </c:pt>
                <c:pt idx="2">
                  <c:v>625</c:v>
                </c:pt>
                <c:pt idx="3">
                  <c:v>419</c:v>
                </c:pt>
                <c:pt idx="4">
                  <c:v>390</c:v>
                </c:pt>
                <c:pt idx="5">
                  <c:v>637</c:v>
                </c:pt>
                <c:pt idx="6">
                  <c:v>718</c:v>
                </c:pt>
                <c:pt idx="7">
                  <c:v>637</c:v>
                </c:pt>
                <c:pt idx="8">
                  <c:v>343</c:v>
                </c:pt>
              </c:numCache>
            </c:numRef>
          </c:val>
        </c:ser>
        <c:gapWidth val="31"/>
        <c:axId val="154981888"/>
        <c:axId val="154983424"/>
      </c:barChart>
      <c:catAx>
        <c:axId val="154981888"/>
        <c:scaling>
          <c:orientation val="minMax"/>
        </c:scaling>
        <c:axPos val="b"/>
        <c:numFmt formatCode="#,##0" sourceLinked="0"/>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300"/>
            </a:pPr>
            <a:endParaRPr lang="lv-LV"/>
          </a:p>
        </c:txPr>
        <c:crossAx val="154983424"/>
        <c:crosses val="autoZero"/>
        <c:auto val="1"/>
        <c:lblAlgn val="ctr"/>
        <c:lblOffset val="100"/>
      </c:catAx>
      <c:valAx>
        <c:axId val="154983424"/>
        <c:scaling>
          <c:orientation val="minMax"/>
        </c:scaling>
        <c:delete val="1"/>
        <c:axPos val="l"/>
        <c:numFmt formatCode="General" sourceLinked="1"/>
        <c:tickLblPos val="nextTo"/>
        <c:crossAx val="154981888"/>
        <c:crosses val="autoZero"/>
        <c:crossBetween val="between"/>
      </c:valAx>
    </c:plotArea>
    <c:plotVisOnly val="1"/>
  </c:chart>
  <c:txPr>
    <a:bodyPr/>
    <a:lstStyle/>
    <a:p>
      <a:pPr>
        <a:defRPr sz="1800"/>
      </a:pPr>
      <a:endParaRPr lang="lv-LV"/>
    </a:p>
  </c:txPr>
  <c:externalData r:id="rId1"/>
</c:chartSpace>
</file>

<file path=ppt/charts/chart48.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smtClean="0"/>
              <a:t>Loss</a:t>
            </a:r>
            <a:r>
              <a:rPr lang="lv-LV" sz="2000" dirty="0" smtClean="0"/>
              <a:t> </a:t>
            </a:r>
            <a:r>
              <a:rPr lang="lv-LV" sz="2000" dirty="0" err="1" smtClean="0"/>
              <a:t>of</a:t>
            </a:r>
            <a:r>
              <a:rPr lang="lv-LV" sz="2000" dirty="0" smtClean="0"/>
              <a:t> </a:t>
            </a:r>
            <a:r>
              <a:rPr lang="lv-LV" sz="2000" dirty="0" err="1" smtClean="0"/>
              <a:t>Latvian</a:t>
            </a:r>
            <a:r>
              <a:rPr lang="lv-LV" sz="2000" dirty="0" smtClean="0"/>
              <a:t> </a:t>
            </a:r>
            <a:r>
              <a:rPr lang="lv-LV" sz="2000" dirty="0" err="1" smtClean="0"/>
              <a:t>Citizenship</a:t>
            </a:r>
            <a:endParaRPr lang="lv-LV" sz="2000" dirty="0"/>
          </a:p>
        </c:rich>
      </c:tx>
      <c:layout/>
    </c:title>
    <c:plotArea>
      <c:layout>
        <c:manualLayout>
          <c:layoutTarget val="inner"/>
          <c:xMode val="edge"/>
          <c:yMode val="edge"/>
          <c:x val="1.6975308641975471E-2"/>
          <c:y val="0.10114590019732295"/>
          <c:w val="0.96604938271604934"/>
          <c:h val="0.67745003079098765"/>
        </c:manualLayout>
      </c:layout>
      <c:barChart>
        <c:barDir val="col"/>
        <c:grouping val="clustered"/>
        <c:ser>
          <c:idx val="0"/>
          <c:order val="0"/>
          <c:tx>
            <c:strRef>
              <c:f>Sheet1!$A$2</c:f>
              <c:strCache>
                <c:ptCount val="1"/>
                <c:pt idx="0">
                  <c:v>Decisions made on renunciation of LR citizenship</c:v>
                </c:pt>
              </c:strCache>
            </c:strRef>
          </c:tx>
          <c:dLbls>
            <c:txPr>
              <a:bodyPr/>
              <a:lstStyle/>
              <a:p>
                <a:pPr>
                  <a:defRPr sz="1200"/>
                </a:pPr>
                <a:endParaRPr lang="lv-LV"/>
              </a:p>
            </c:txPr>
            <c:dLblPos val="inEnd"/>
            <c:showVal val="1"/>
          </c:dLbls>
          <c:cat>
            <c:strRef>
              <c:f>Sheet1!$B$1:$L$1</c:f>
              <c:strCache>
                <c:ptCount val="11"/>
                <c:pt idx="0">
                  <c:v>2004</c:v>
                </c:pt>
                <c:pt idx="1">
                  <c:v>2005</c:v>
                </c:pt>
                <c:pt idx="2">
                  <c:v>2006</c:v>
                </c:pt>
                <c:pt idx="3">
                  <c:v>2007</c:v>
                </c:pt>
                <c:pt idx="4">
                  <c:v>2008</c:v>
                </c:pt>
                <c:pt idx="5">
                  <c:v>2009</c:v>
                </c:pt>
                <c:pt idx="6">
                  <c:v>2010</c:v>
                </c:pt>
                <c:pt idx="7">
                  <c:v>2011</c:v>
                </c:pt>
                <c:pt idx="8">
                  <c:v>2012</c:v>
                </c:pt>
                <c:pt idx="9">
                  <c:v>2013</c:v>
                </c:pt>
                <c:pt idx="10">
                  <c:v>2014</c:v>
                </c:pt>
              </c:strCache>
            </c:strRef>
          </c:cat>
          <c:val>
            <c:numRef>
              <c:f>Sheet1!$B$2:$L$2</c:f>
              <c:numCache>
                <c:formatCode>General</c:formatCode>
                <c:ptCount val="11"/>
                <c:pt idx="0">
                  <c:v>423</c:v>
                </c:pt>
                <c:pt idx="1">
                  <c:v>344</c:v>
                </c:pt>
                <c:pt idx="2">
                  <c:v>350</c:v>
                </c:pt>
                <c:pt idx="3">
                  <c:v>329</c:v>
                </c:pt>
                <c:pt idx="4">
                  <c:v>278</c:v>
                </c:pt>
                <c:pt idx="5">
                  <c:v>273</c:v>
                </c:pt>
                <c:pt idx="6">
                  <c:v>245</c:v>
                </c:pt>
                <c:pt idx="7">
                  <c:v>294</c:v>
                </c:pt>
                <c:pt idx="8">
                  <c:v>287</c:v>
                </c:pt>
                <c:pt idx="9">
                  <c:v>220</c:v>
                </c:pt>
                <c:pt idx="10">
                  <c:v>182</c:v>
                </c:pt>
              </c:numCache>
            </c:numRef>
          </c:val>
        </c:ser>
        <c:ser>
          <c:idx val="1"/>
          <c:order val="1"/>
          <c:tx>
            <c:strRef>
              <c:f>Sheet1!$A$3</c:f>
              <c:strCache>
                <c:ptCount val="1"/>
                <c:pt idx="0">
                  <c:v>Decisions made on revoking of LR citizenship</c:v>
                </c:pt>
              </c:strCache>
            </c:strRef>
          </c:tx>
          <c:spPr>
            <a:solidFill>
              <a:schemeClr val="accent6">
                <a:lumMod val="75000"/>
              </a:schemeClr>
            </a:solidFill>
          </c:spPr>
          <c:dLbls>
            <c:txPr>
              <a:bodyPr/>
              <a:lstStyle/>
              <a:p>
                <a:pPr>
                  <a:defRPr sz="1200"/>
                </a:pPr>
                <a:endParaRPr lang="lv-LV"/>
              </a:p>
            </c:txPr>
            <c:showVal val="1"/>
          </c:dLbls>
          <c:cat>
            <c:strRef>
              <c:f>Sheet1!$B$1:$L$1</c:f>
              <c:strCache>
                <c:ptCount val="11"/>
                <c:pt idx="0">
                  <c:v>2004</c:v>
                </c:pt>
                <c:pt idx="1">
                  <c:v>2005</c:v>
                </c:pt>
                <c:pt idx="2">
                  <c:v>2006</c:v>
                </c:pt>
                <c:pt idx="3">
                  <c:v>2007</c:v>
                </c:pt>
                <c:pt idx="4">
                  <c:v>2008</c:v>
                </c:pt>
                <c:pt idx="5">
                  <c:v>2009</c:v>
                </c:pt>
                <c:pt idx="6">
                  <c:v>2010</c:v>
                </c:pt>
                <c:pt idx="7">
                  <c:v>2011</c:v>
                </c:pt>
                <c:pt idx="8">
                  <c:v>2012</c:v>
                </c:pt>
                <c:pt idx="9">
                  <c:v>2013</c:v>
                </c:pt>
                <c:pt idx="10">
                  <c:v>2014</c:v>
                </c:pt>
              </c:strCache>
            </c:strRef>
          </c:cat>
          <c:val>
            <c:numRef>
              <c:f>Sheet1!$B$3:$L$3</c:f>
              <c:numCache>
                <c:formatCode>General</c:formatCode>
                <c:ptCount val="11"/>
                <c:pt idx="0">
                  <c:v>88</c:v>
                </c:pt>
                <c:pt idx="1">
                  <c:v>90</c:v>
                </c:pt>
                <c:pt idx="2">
                  <c:v>64</c:v>
                </c:pt>
                <c:pt idx="3">
                  <c:v>72</c:v>
                </c:pt>
                <c:pt idx="4">
                  <c:v>102</c:v>
                </c:pt>
                <c:pt idx="5">
                  <c:v>90</c:v>
                </c:pt>
                <c:pt idx="6">
                  <c:v>40</c:v>
                </c:pt>
                <c:pt idx="7">
                  <c:v>84</c:v>
                </c:pt>
                <c:pt idx="8">
                  <c:v>54</c:v>
                </c:pt>
                <c:pt idx="9">
                  <c:v>50</c:v>
                </c:pt>
                <c:pt idx="10">
                  <c:v>106</c:v>
                </c:pt>
              </c:numCache>
            </c:numRef>
          </c:val>
        </c:ser>
        <c:gapWidth val="55"/>
        <c:overlap val="-3"/>
        <c:axId val="156208128"/>
        <c:axId val="156214016"/>
      </c:barChart>
      <c:lineChart>
        <c:grouping val="standard"/>
        <c:ser>
          <c:idx val="2"/>
          <c:order val="2"/>
          <c:tx>
            <c:strRef>
              <c:f>Sheet1!$A$4</c:f>
              <c:strCache>
                <c:ptCount val="1"/>
                <c:pt idx="0">
                  <c:v>In total</c:v>
                </c:pt>
              </c:strCache>
            </c:strRef>
          </c:tx>
          <c:spPr>
            <a:ln w="76200">
              <a:solidFill>
                <a:srgbClr val="0070C0"/>
              </a:solidFill>
            </a:ln>
          </c:spPr>
          <c:marker>
            <c:symbol val="diamond"/>
            <c:size val="13"/>
            <c:spPr>
              <a:solidFill>
                <a:srgbClr val="F79646">
                  <a:lumMod val="75000"/>
                </a:srgbClr>
              </a:solidFill>
              <a:ln>
                <a:solidFill>
                  <a:srgbClr val="0070C0"/>
                </a:solidFill>
              </a:ln>
            </c:spPr>
          </c:marker>
          <c:dLbls>
            <c:txPr>
              <a:bodyPr/>
              <a:lstStyle/>
              <a:p>
                <a:pPr>
                  <a:defRPr sz="1200"/>
                </a:pPr>
                <a:endParaRPr lang="lv-LV"/>
              </a:p>
            </c:txPr>
            <c:dLblPos val="t"/>
            <c:showVal val="1"/>
          </c:dLbls>
          <c:cat>
            <c:strRef>
              <c:f>Sheet1!$B$1:$L$1</c:f>
              <c:strCache>
                <c:ptCount val="11"/>
                <c:pt idx="0">
                  <c:v>2004</c:v>
                </c:pt>
                <c:pt idx="1">
                  <c:v>2005</c:v>
                </c:pt>
                <c:pt idx="2">
                  <c:v>2006</c:v>
                </c:pt>
                <c:pt idx="3">
                  <c:v>2007</c:v>
                </c:pt>
                <c:pt idx="4">
                  <c:v>2008</c:v>
                </c:pt>
                <c:pt idx="5">
                  <c:v>2009</c:v>
                </c:pt>
                <c:pt idx="6">
                  <c:v>2010</c:v>
                </c:pt>
                <c:pt idx="7">
                  <c:v>2011</c:v>
                </c:pt>
                <c:pt idx="8">
                  <c:v>2012</c:v>
                </c:pt>
                <c:pt idx="9">
                  <c:v>2013</c:v>
                </c:pt>
                <c:pt idx="10">
                  <c:v>2014</c:v>
                </c:pt>
              </c:strCache>
            </c:strRef>
          </c:cat>
          <c:val>
            <c:numRef>
              <c:f>Sheet1!$B$4:$L$4</c:f>
              <c:numCache>
                <c:formatCode>General</c:formatCode>
                <c:ptCount val="11"/>
                <c:pt idx="0">
                  <c:v>511</c:v>
                </c:pt>
                <c:pt idx="1">
                  <c:v>434</c:v>
                </c:pt>
                <c:pt idx="2">
                  <c:v>414</c:v>
                </c:pt>
                <c:pt idx="3">
                  <c:v>401</c:v>
                </c:pt>
                <c:pt idx="4">
                  <c:v>380</c:v>
                </c:pt>
                <c:pt idx="5">
                  <c:v>363</c:v>
                </c:pt>
                <c:pt idx="6">
                  <c:v>285</c:v>
                </c:pt>
                <c:pt idx="7">
                  <c:v>378</c:v>
                </c:pt>
                <c:pt idx="8">
                  <c:v>341</c:v>
                </c:pt>
                <c:pt idx="9">
                  <c:v>270</c:v>
                </c:pt>
                <c:pt idx="10">
                  <c:v>288</c:v>
                </c:pt>
              </c:numCache>
            </c:numRef>
          </c:val>
          <c:smooth val="1"/>
        </c:ser>
        <c:marker val="1"/>
        <c:axId val="156208128"/>
        <c:axId val="156214016"/>
      </c:lineChart>
      <c:catAx>
        <c:axId val="156208128"/>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56214016"/>
        <c:crosses val="autoZero"/>
        <c:auto val="1"/>
        <c:lblAlgn val="ctr"/>
        <c:lblOffset val="100"/>
      </c:catAx>
      <c:valAx>
        <c:axId val="156214016"/>
        <c:scaling>
          <c:orientation val="minMax"/>
        </c:scaling>
        <c:delete val="1"/>
        <c:axPos val="l"/>
        <c:numFmt formatCode="General" sourceLinked="1"/>
        <c:majorTickMark val="none"/>
        <c:tickLblPos val="none"/>
        <c:crossAx val="156208128"/>
        <c:crosses val="autoZero"/>
        <c:crossBetween val="between"/>
      </c:valAx>
    </c:plotArea>
    <c:legend>
      <c:legendPos val="b"/>
      <c:layout>
        <c:manualLayout>
          <c:xMode val="edge"/>
          <c:yMode val="edge"/>
          <c:x val="0.22222222222222221"/>
          <c:y val="0.87999241537080752"/>
          <c:w val="0.63425925925925963"/>
          <c:h val="0.10705794467999193"/>
        </c:manualLayout>
      </c:layout>
      <c:txPr>
        <a:bodyPr/>
        <a:lstStyle/>
        <a:p>
          <a:pPr>
            <a:defRPr sz="1200"/>
          </a:pPr>
          <a:endParaRPr lang="lv-LV"/>
        </a:p>
      </c:txPr>
    </c:legend>
    <c:plotVisOnly val="1"/>
    <c:dispBlanksAs val="gap"/>
  </c:chart>
  <c:txPr>
    <a:bodyPr/>
    <a:lstStyle/>
    <a:p>
      <a:pPr>
        <a:defRPr sz="1800"/>
      </a:pPr>
      <a:endParaRPr lang="lv-LV"/>
    </a:p>
  </c:txPr>
  <c:externalData r:id="rId1"/>
</c:chartSpace>
</file>

<file path=ppt/charts/chart49.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800"/>
            </a:pPr>
            <a:r>
              <a:rPr lang="en-US" sz="1800" dirty="0" smtClean="0"/>
              <a:t>Los</a:t>
            </a:r>
            <a:r>
              <a:rPr lang="lv-LV" sz="1800" dirty="0" smtClean="0"/>
              <a:t>s</a:t>
            </a:r>
            <a:r>
              <a:rPr lang="en-US" sz="1800" dirty="0" smtClean="0"/>
              <a:t> of </a:t>
            </a:r>
            <a:r>
              <a:rPr lang="lv-LV" sz="1800" dirty="0" smtClean="0"/>
              <a:t>N</a:t>
            </a:r>
            <a:r>
              <a:rPr lang="en-US" sz="1800" dirty="0" smtClean="0"/>
              <a:t>on-</a:t>
            </a:r>
            <a:r>
              <a:rPr lang="lv-LV" sz="1800" dirty="0" smtClean="0"/>
              <a:t>c</a:t>
            </a:r>
            <a:r>
              <a:rPr lang="en-US" sz="1800" dirty="0" err="1" smtClean="0"/>
              <a:t>itizen</a:t>
            </a:r>
            <a:r>
              <a:rPr lang="lv-LV" sz="1800" dirty="0" smtClean="0"/>
              <a:t> Status (</a:t>
            </a:r>
            <a:r>
              <a:rPr lang="lv-LV" sz="1800" dirty="0" err="1" smtClean="0"/>
              <a:t>Renunciation</a:t>
            </a:r>
            <a:r>
              <a:rPr lang="lv-LV" sz="1800" baseline="0" dirty="0" smtClean="0"/>
              <a:t> </a:t>
            </a:r>
            <a:r>
              <a:rPr lang="lv-LV" sz="1800" baseline="0" dirty="0" err="1" smtClean="0"/>
              <a:t>and</a:t>
            </a:r>
            <a:r>
              <a:rPr lang="lv-LV" sz="1800" baseline="0" dirty="0" smtClean="0"/>
              <a:t> </a:t>
            </a:r>
            <a:r>
              <a:rPr lang="lv-LV" sz="1800" baseline="0" dirty="0" err="1" smtClean="0"/>
              <a:t>Revocation</a:t>
            </a:r>
            <a:r>
              <a:rPr lang="lv-LV" sz="1800" baseline="0" dirty="0" smtClean="0"/>
              <a:t>)</a:t>
            </a:r>
            <a:endParaRPr lang="lv-LV" sz="1800" dirty="0"/>
          </a:p>
        </c:rich>
      </c:tx>
      <c:layout/>
    </c:title>
    <c:plotArea>
      <c:layout>
        <c:manualLayout>
          <c:layoutTarget val="inner"/>
          <c:xMode val="edge"/>
          <c:yMode val="edge"/>
          <c:x val="1.4036907458793891E-2"/>
          <c:y val="0.13100906587089325"/>
          <c:w val="0.96604938271604934"/>
          <c:h val="0.67345446826841349"/>
        </c:manualLayout>
      </c:layout>
      <c:barChart>
        <c:barDir val="col"/>
        <c:grouping val="clustered"/>
        <c:ser>
          <c:idx val="0"/>
          <c:order val="0"/>
          <c:tx>
            <c:strRef>
              <c:f>Sheet1!$A$2</c:f>
              <c:strCache>
                <c:ptCount val="1"/>
                <c:pt idx="0">
                  <c:v>decisions made on renunciation</c:v>
                </c:pt>
              </c:strCache>
            </c:strRef>
          </c:tx>
          <c:dLbls>
            <c:txPr>
              <a:bodyPr/>
              <a:lstStyle/>
              <a:p>
                <a:pPr>
                  <a:defRPr sz="1200"/>
                </a:pPr>
                <a:endParaRPr lang="lv-LV"/>
              </a:p>
            </c:txPr>
            <c:dLblPos val="ctr"/>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Sheet1!$B$2:$J$2</c:f>
              <c:numCache>
                <c:formatCode>#,##0</c:formatCode>
                <c:ptCount val="9"/>
                <c:pt idx="0">
                  <c:v>2913</c:v>
                </c:pt>
                <c:pt idx="1">
                  <c:v>2865</c:v>
                </c:pt>
                <c:pt idx="2">
                  <c:v>2097</c:v>
                </c:pt>
                <c:pt idx="3">
                  <c:v>2853</c:v>
                </c:pt>
                <c:pt idx="4">
                  <c:v>5889</c:v>
                </c:pt>
                <c:pt idx="5">
                  <c:v>3134</c:v>
                </c:pt>
                <c:pt idx="6">
                  <c:v>2964</c:v>
                </c:pt>
                <c:pt idx="7">
                  <c:v>3243</c:v>
                </c:pt>
                <c:pt idx="8">
                  <c:v>2825</c:v>
                </c:pt>
              </c:numCache>
            </c:numRef>
          </c:val>
        </c:ser>
        <c:ser>
          <c:idx val="1"/>
          <c:order val="1"/>
          <c:tx>
            <c:strRef>
              <c:f>Sheet1!$A$3</c:f>
              <c:strCache>
                <c:ptCount val="1"/>
                <c:pt idx="0">
                  <c:v>decisions made on revocation</c:v>
                </c:pt>
              </c:strCache>
            </c:strRef>
          </c:tx>
          <c:spPr>
            <a:solidFill>
              <a:schemeClr val="accent6">
                <a:lumMod val="75000"/>
              </a:schemeClr>
            </a:solidFill>
          </c:spPr>
          <c:dLbls>
            <c:txPr>
              <a:bodyPr/>
              <a:lstStyle/>
              <a:p>
                <a:pPr>
                  <a:defRPr sz="1200"/>
                </a:pPr>
                <a:endParaRPr lang="lv-LV"/>
              </a:p>
            </c:txPr>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Sheet1!$B$3:$J$3</c:f>
              <c:numCache>
                <c:formatCode>#,##0</c:formatCode>
                <c:ptCount val="9"/>
                <c:pt idx="0">
                  <c:v>118</c:v>
                </c:pt>
                <c:pt idx="1">
                  <c:v>186</c:v>
                </c:pt>
                <c:pt idx="2">
                  <c:v>133</c:v>
                </c:pt>
                <c:pt idx="3">
                  <c:v>117</c:v>
                </c:pt>
                <c:pt idx="4">
                  <c:v>83</c:v>
                </c:pt>
                <c:pt idx="5">
                  <c:v>55</c:v>
                </c:pt>
                <c:pt idx="6">
                  <c:v>67</c:v>
                </c:pt>
                <c:pt idx="7">
                  <c:v>110</c:v>
                </c:pt>
                <c:pt idx="8" formatCode="General">
                  <c:v>110</c:v>
                </c:pt>
              </c:numCache>
            </c:numRef>
          </c:val>
        </c:ser>
        <c:gapWidth val="75"/>
        <c:overlap val="-25"/>
        <c:axId val="157070080"/>
        <c:axId val="157071616"/>
      </c:barChart>
      <c:lineChart>
        <c:grouping val="standard"/>
        <c:ser>
          <c:idx val="2"/>
          <c:order val="2"/>
          <c:tx>
            <c:strRef>
              <c:f>Sheet1!$A$4</c:f>
              <c:strCache>
                <c:ptCount val="1"/>
                <c:pt idx="0">
                  <c:v>in total</c:v>
                </c:pt>
              </c:strCache>
            </c:strRef>
          </c:tx>
          <c:spPr>
            <a:ln w="76200">
              <a:solidFill>
                <a:srgbClr val="0070C0"/>
              </a:solidFill>
            </a:ln>
          </c:spPr>
          <c:marker>
            <c:symbol val="diamond"/>
            <c:size val="15"/>
            <c:spPr>
              <a:solidFill>
                <a:srgbClr val="F79646">
                  <a:lumMod val="75000"/>
                </a:srgbClr>
              </a:solidFill>
              <a:ln>
                <a:solidFill>
                  <a:srgbClr val="0070C0"/>
                </a:solidFill>
              </a:ln>
            </c:spPr>
          </c:marker>
          <c:dLbls>
            <c:txPr>
              <a:bodyPr/>
              <a:lstStyle/>
              <a:p>
                <a:pPr>
                  <a:defRPr sz="1200"/>
                </a:pPr>
                <a:endParaRPr lang="lv-LV"/>
              </a:p>
            </c:txPr>
            <c:dLblPos val="t"/>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Sheet1!$B$4:$J$4</c:f>
              <c:numCache>
                <c:formatCode>#,##0</c:formatCode>
                <c:ptCount val="9"/>
                <c:pt idx="0">
                  <c:v>3031</c:v>
                </c:pt>
                <c:pt idx="1">
                  <c:v>3051</c:v>
                </c:pt>
                <c:pt idx="2">
                  <c:v>2230</c:v>
                </c:pt>
                <c:pt idx="3">
                  <c:v>2970</c:v>
                </c:pt>
                <c:pt idx="4">
                  <c:v>5972</c:v>
                </c:pt>
                <c:pt idx="5">
                  <c:v>3189</c:v>
                </c:pt>
                <c:pt idx="6">
                  <c:v>3031</c:v>
                </c:pt>
                <c:pt idx="7">
                  <c:v>3353</c:v>
                </c:pt>
                <c:pt idx="8">
                  <c:v>2935</c:v>
                </c:pt>
              </c:numCache>
            </c:numRef>
          </c:val>
          <c:smooth val="1"/>
        </c:ser>
        <c:marker val="1"/>
        <c:axId val="157070080"/>
        <c:axId val="157071616"/>
      </c:lineChart>
      <c:catAx>
        <c:axId val="157070080"/>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57071616"/>
        <c:crosses val="autoZero"/>
        <c:auto val="1"/>
        <c:lblAlgn val="ctr"/>
        <c:lblOffset val="100"/>
      </c:catAx>
      <c:valAx>
        <c:axId val="157071616"/>
        <c:scaling>
          <c:orientation val="minMax"/>
        </c:scaling>
        <c:delete val="1"/>
        <c:axPos val="l"/>
        <c:numFmt formatCode="#,##0" sourceLinked="1"/>
        <c:majorTickMark val="none"/>
        <c:tickLblPos val="none"/>
        <c:crossAx val="157070080"/>
        <c:crosses val="autoZero"/>
        <c:crossBetween val="between"/>
      </c:valAx>
    </c:plotArea>
    <c:legend>
      <c:legendPos val="b"/>
      <c:layout>
        <c:manualLayout>
          <c:xMode val="edge"/>
          <c:yMode val="edge"/>
          <c:x val="0.19000386163902389"/>
          <c:y val="0.92651158644261522"/>
          <c:w val="0.76639328236771964"/>
          <c:h val="7.105580118775974E-2"/>
        </c:manualLayout>
      </c:layout>
      <c:txPr>
        <a:bodyPr/>
        <a:lstStyle/>
        <a:p>
          <a:pPr>
            <a:defRPr sz="1200"/>
          </a:pPr>
          <a:endParaRPr lang="lv-LV"/>
        </a:p>
      </c:txPr>
    </c:legend>
    <c:plotVisOnly val="1"/>
    <c:dispBlanksAs val="gap"/>
  </c:chart>
  <c:txPr>
    <a:bodyPr/>
    <a:lstStyle/>
    <a:p>
      <a:pPr>
        <a:defRPr sz="1800"/>
      </a:pPr>
      <a:endParaRPr lang="lv-LV"/>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800"/>
            </a:pPr>
            <a:r>
              <a:rPr lang="en-US" sz="1800" dirty="0"/>
              <a:t>The </a:t>
            </a:r>
            <a:r>
              <a:rPr lang="lv-LV" sz="1800" dirty="0" err="1" smtClean="0"/>
              <a:t>Breakdown</a:t>
            </a:r>
            <a:r>
              <a:rPr lang="en-US" sz="1800" dirty="0" smtClean="0"/>
              <a:t> </a:t>
            </a:r>
            <a:r>
              <a:rPr lang="en-US" sz="1800" dirty="0"/>
              <a:t>of Services Provided in </a:t>
            </a:r>
            <a:r>
              <a:rPr lang="en-US" sz="1800" dirty="0" smtClean="0"/>
              <a:t>201</a:t>
            </a:r>
            <a:r>
              <a:rPr lang="lv-LV" sz="1800" dirty="0" smtClean="0"/>
              <a:t>4</a:t>
            </a:r>
            <a:endParaRPr lang="en-US" sz="1800" dirty="0"/>
          </a:p>
        </c:rich>
      </c:tx>
      <c:layout/>
    </c:title>
    <c:plotArea>
      <c:layout>
        <c:manualLayout>
          <c:layoutTarget val="inner"/>
          <c:xMode val="edge"/>
          <c:yMode val="edge"/>
          <c:x val="0.15818563937929744"/>
          <c:y val="0.23125537811510521"/>
          <c:w val="0.50479190695309573"/>
          <c:h val="0.68030719121215844"/>
        </c:manualLayout>
      </c:layout>
      <c:pieChart>
        <c:varyColors val="1"/>
        <c:ser>
          <c:idx val="0"/>
          <c:order val="0"/>
          <c:tx>
            <c:strRef>
              <c:f>Sheet1!$B$1</c:f>
              <c:strCache>
                <c:ptCount val="1"/>
                <c:pt idx="0">
                  <c:v>The Proportion of Services Provided in 2014</c:v>
                </c:pt>
              </c:strCache>
            </c:strRef>
          </c:tx>
          <c:explosion val="21"/>
          <c:dPt>
            <c:idx val="1"/>
            <c:spPr>
              <a:solidFill>
                <a:srgbClr val="F79646">
                  <a:lumMod val="75000"/>
                </a:srgbClr>
              </a:solidFill>
            </c:spPr>
          </c:dPt>
          <c:dLbls>
            <c:dLbl>
              <c:idx val="0"/>
              <c:layout>
                <c:manualLayout>
                  <c:x val="-4.3732623699816175E-2"/>
                  <c:y val="-0.49101554613365955"/>
                </c:manualLayout>
              </c:layout>
              <c:showVal val="1"/>
              <c:showCatName val="1"/>
              <c:showPercent val="1"/>
              <c:separator>
</c:separator>
            </c:dLbl>
            <c:dLbl>
              <c:idx val="1"/>
              <c:layout>
                <c:manualLayout>
                  <c:x val="0.12154175172547876"/>
                  <c:y val="3.3853624066222492E-2"/>
                </c:manualLayout>
              </c:layout>
              <c:showVal val="1"/>
              <c:showCatName val="1"/>
              <c:showPercent val="1"/>
              <c:separator>
</c:separator>
            </c:dLbl>
            <c:dLbl>
              <c:idx val="2"/>
              <c:layout>
                <c:manualLayout>
                  <c:x val="6.3099057062311684E-2"/>
                  <c:y val="5.5534221683827982E-2"/>
                </c:manualLayout>
              </c:layout>
              <c:showVal val="1"/>
              <c:showCatName val="1"/>
              <c:showPercent val="1"/>
              <c:separator>
</c:separator>
            </c:dLbl>
            <c:dLbl>
              <c:idx val="3"/>
              <c:layout>
                <c:manualLayout>
                  <c:x val="3.1312214445416556E-2"/>
                  <c:y val="0.19294871794871787"/>
                </c:manualLayout>
              </c:layout>
              <c:showVal val="1"/>
              <c:showCatName val="1"/>
              <c:showPercent val="1"/>
              <c:separator>
</c:separator>
            </c:dLbl>
            <c:txPr>
              <a:bodyPr/>
              <a:lstStyle/>
              <a:p>
                <a:pPr>
                  <a:defRPr sz="1100"/>
                </a:pPr>
                <a:endParaRPr lang="lv-LV"/>
              </a:p>
            </c:txPr>
            <c:showVal val="1"/>
            <c:showCatName val="1"/>
            <c:showPercent val="1"/>
            <c:separator>
</c:separator>
            <c:showLeaderLines val="1"/>
          </c:dLbls>
          <c:cat>
            <c:strRef>
              <c:f>Sheet1!$A$2:$A$5</c:f>
              <c:strCache>
                <c:ptCount val="4"/>
                <c:pt idx="0">
                  <c:v>ID documents</c:v>
                </c:pt>
                <c:pt idx="1">
                  <c:v>related services</c:v>
                </c:pt>
                <c:pt idx="2">
                  <c:v>migration</c:v>
                </c:pt>
                <c:pt idx="3">
                  <c:v>population registration</c:v>
                </c:pt>
              </c:strCache>
            </c:strRef>
          </c:cat>
          <c:val>
            <c:numRef>
              <c:f>Sheet1!$B$2:$B$5</c:f>
              <c:numCache>
                <c:formatCode>#,##0</c:formatCode>
                <c:ptCount val="4"/>
                <c:pt idx="0">
                  <c:v>1115434</c:v>
                </c:pt>
                <c:pt idx="1">
                  <c:v>424028</c:v>
                </c:pt>
                <c:pt idx="2">
                  <c:v>203369</c:v>
                </c:pt>
                <c:pt idx="3">
                  <c:v>116315</c:v>
                </c:pt>
              </c:numCache>
            </c:numRef>
          </c:val>
        </c:ser>
        <c:firstSliceAng val="102"/>
      </c:pieChart>
    </c:plotArea>
    <c:plotVisOnly val="1"/>
  </c:chart>
  <c:txPr>
    <a:bodyPr/>
    <a:lstStyle/>
    <a:p>
      <a:pPr>
        <a:defRPr sz="1800"/>
      </a:pPr>
      <a:endParaRPr lang="lv-LV"/>
    </a:p>
  </c:txPr>
  <c:externalData r:id="rId1"/>
</c:chartSpace>
</file>

<file path=ppt/charts/chart50.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en-US" sz="2000" dirty="0" smtClean="0"/>
              <a:t>I</a:t>
            </a:r>
            <a:r>
              <a:rPr lang="lv-LV" sz="2000" dirty="0" err="1" smtClean="0"/>
              <a:t>dentity</a:t>
            </a:r>
            <a:r>
              <a:rPr lang="en-US" sz="2000" dirty="0" smtClean="0"/>
              <a:t> Documents </a:t>
            </a:r>
            <a:r>
              <a:rPr lang="en-US" sz="2000" dirty="0"/>
              <a:t>Issued</a:t>
            </a:r>
          </a:p>
        </c:rich>
      </c:tx>
    </c:title>
    <c:plotArea>
      <c:layout/>
      <c:lineChart>
        <c:grouping val="standard"/>
        <c:ser>
          <c:idx val="0"/>
          <c:order val="0"/>
          <c:tx>
            <c:strRef>
              <c:f>Sheet1!$A$2</c:f>
              <c:strCache>
                <c:ptCount val="1"/>
                <c:pt idx="0">
                  <c:v>ID Documents Issued</c:v>
                </c:pt>
              </c:strCache>
            </c:strRef>
          </c:tx>
          <c:spPr>
            <a:ln w="76200"/>
          </c:spPr>
          <c:marker>
            <c:spPr>
              <a:solidFill>
                <a:srgbClr val="0070C0"/>
              </a:solidFill>
            </c:spPr>
          </c:marker>
          <c:dLbls>
            <c:txPr>
              <a:bodyPr/>
              <a:lstStyle/>
              <a:p>
                <a:pPr>
                  <a:defRPr sz="1200"/>
                </a:pPr>
                <a:endParaRPr lang="lv-LV"/>
              </a:p>
            </c:txPr>
            <c:dLblPos val="t"/>
            <c:showVal val="1"/>
          </c:dLbls>
          <c:cat>
            <c:strRef>
              <c:f>Sheet1!$B$1:$K$1</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Sheet1!$B$2:$K$2</c:f>
              <c:numCache>
                <c:formatCode>#,##0</c:formatCode>
                <c:ptCount val="10"/>
                <c:pt idx="0">
                  <c:v>265676</c:v>
                </c:pt>
                <c:pt idx="1">
                  <c:v>258657</c:v>
                </c:pt>
                <c:pt idx="2">
                  <c:v>293497</c:v>
                </c:pt>
                <c:pt idx="3">
                  <c:v>416617</c:v>
                </c:pt>
                <c:pt idx="4">
                  <c:v>265743</c:v>
                </c:pt>
                <c:pt idx="5">
                  <c:v>217424</c:v>
                </c:pt>
                <c:pt idx="6">
                  <c:v>189172</c:v>
                </c:pt>
                <c:pt idx="7">
                  <c:v>342414</c:v>
                </c:pt>
                <c:pt idx="8">
                  <c:v>760646</c:v>
                </c:pt>
                <c:pt idx="9">
                  <c:v>582589</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57622656"/>
        <c:axId val="157624192"/>
      </c:lineChart>
      <c:catAx>
        <c:axId val="157622656"/>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57624192"/>
        <c:crosses val="autoZero"/>
        <c:auto val="1"/>
        <c:lblAlgn val="ctr"/>
        <c:lblOffset val="100"/>
      </c:catAx>
      <c:valAx>
        <c:axId val="157624192"/>
        <c:scaling>
          <c:orientation val="minMax"/>
        </c:scaling>
        <c:delete val="1"/>
        <c:axPos val="l"/>
        <c:numFmt formatCode="#,##0" sourceLinked="1"/>
        <c:tickLblPos val="none"/>
        <c:crossAx val="157622656"/>
        <c:crosses val="autoZero"/>
        <c:crossBetween val="between"/>
      </c:valAx>
    </c:plotArea>
    <c:plotVisOnly val="1"/>
  </c:chart>
  <c:txPr>
    <a:bodyPr/>
    <a:lstStyle/>
    <a:p>
      <a:pPr>
        <a:defRPr sz="1800"/>
      </a:pPr>
      <a:endParaRPr lang="lv-LV"/>
    </a:p>
  </c:txPr>
  <c:externalData r:id="rId1"/>
</c:chartSpace>
</file>

<file path=ppt/charts/chart51.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600"/>
            </a:pPr>
            <a:r>
              <a:rPr lang="en-US" dirty="0" smtClean="0"/>
              <a:t>I</a:t>
            </a:r>
            <a:r>
              <a:rPr lang="lv-LV" dirty="0" err="1" smtClean="0"/>
              <a:t>dentity</a:t>
            </a:r>
            <a:r>
              <a:rPr lang="en-US" dirty="0" smtClean="0"/>
              <a:t> </a:t>
            </a:r>
            <a:r>
              <a:rPr lang="en-US" dirty="0"/>
              <a:t>Documents Issued in the Diplomatic Representation Offices of Latvia Abroad</a:t>
            </a:r>
          </a:p>
        </c:rich>
      </c:tx>
    </c:title>
    <c:plotArea>
      <c:layout/>
      <c:lineChart>
        <c:grouping val="standard"/>
        <c:ser>
          <c:idx val="0"/>
          <c:order val="0"/>
          <c:tx>
            <c:strRef>
              <c:f>Sheet1!$B$1</c:f>
              <c:strCache>
                <c:ptCount val="1"/>
                <c:pt idx="0">
                  <c:v>ID Documents Issued in the Diplomatic Representation Offices of Latvia Abroad</c:v>
                </c:pt>
              </c:strCache>
            </c:strRef>
          </c:tx>
          <c:spPr>
            <a:ln w="66675"/>
          </c:spPr>
          <c:marker>
            <c:symbol val="diamond"/>
            <c:size val="11"/>
            <c:spPr>
              <a:solidFill>
                <a:schemeClr val="accent1"/>
              </a:solidFill>
            </c:spPr>
          </c:marker>
          <c:dLbls>
            <c:txPr>
              <a:bodyPr/>
              <a:lstStyle/>
              <a:p>
                <a:pPr>
                  <a:defRPr sz="1200"/>
                </a:pPr>
                <a:endParaRPr lang="lv-LV"/>
              </a:p>
            </c:txPr>
            <c:dLblPos val="t"/>
            <c:showVal val="1"/>
          </c:dLbls>
          <c:cat>
            <c:numRef>
              <c:f>Sheet1!$A$2:$A$6</c:f>
              <c:numCache>
                <c:formatCode>General</c:formatCode>
                <c:ptCount val="5"/>
                <c:pt idx="0">
                  <c:v>2010</c:v>
                </c:pt>
                <c:pt idx="1">
                  <c:v>2011</c:v>
                </c:pt>
                <c:pt idx="2">
                  <c:v>2012</c:v>
                </c:pt>
                <c:pt idx="3">
                  <c:v>2013</c:v>
                </c:pt>
                <c:pt idx="4">
                  <c:v>2014</c:v>
                </c:pt>
              </c:numCache>
            </c:numRef>
          </c:cat>
          <c:val>
            <c:numRef>
              <c:f>Sheet1!$B$2:$B$6</c:f>
              <c:numCache>
                <c:formatCode>#,##0</c:formatCode>
                <c:ptCount val="5"/>
                <c:pt idx="0">
                  <c:v>7322</c:v>
                </c:pt>
                <c:pt idx="1">
                  <c:v>6716</c:v>
                </c:pt>
                <c:pt idx="2">
                  <c:v>9575</c:v>
                </c:pt>
                <c:pt idx="3">
                  <c:v>31252</c:v>
                </c:pt>
                <c:pt idx="4">
                  <c:v>30407</c:v>
                </c:pt>
              </c:numCache>
            </c:numRef>
          </c:val>
          <c:smooth val="1"/>
        </c:ser>
        <c:dropLines>
          <c:spPr>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prstDash val="dash"/>
            </a:ln>
          </c:spPr>
        </c:dropLines>
        <c:marker val="1"/>
        <c:axId val="157660288"/>
        <c:axId val="157661824"/>
      </c:lineChart>
      <c:catAx>
        <c:axId val="157660288"/>
        <c:scaling>
          <c:orientation val="minMax"/>
        </c:scaling>
        <c:axPos val="b"/>
        <c:numFmt formatCode="General" sourceLinked="1"/>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57661824"/>
        <c:crosses val="autoZero"/>
        <c:auto val="1"/>
        <c:lblAlgn val="ctr"/>
        <c:lblOffset val="100"/>
      </c:catAx>
      <c:valAx>
        <c:axId val="157661824"/>
        <c:scaling>
          <c:orientation val="minMax"/>
        </c:scaling>
        <c:delete val="1"/>
        <c:axPos val="l"/>
        <c:numFmt formatCode="#,##0" sourceLinked="1"/>
        <c:tickLblPos val="none"/>
        <c:crossAx val="157660288"/>
        <c:crosses val="autoZero"/>
        <c:crossBetween val="between"/>
      </c:valAx>
    </c:plotArea>
    <c:plotVisOnly val="1"/>
  </c:chart>
  <c:txPr>
    <a:bodyPr/>
    <a:lstStyle/>
    <a:p>
      <a:pPr>
        <a:defRPr sz="1800"/>
      </a:pPr>
      <a:endParaRPr lang="lv-LV"/>
    </a:p>
  </c:txPr>
  <c:externalData r:id="rId1"/>
</c:chartSpace>
</file>

<file path=ppt/charts/chart52.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smtClean="0"/>
              <a:t>Identity</a:t>
            </a:r>
            <a:r>
              <a:rPr lang="lv-LV" sz="2000" dirty="0" smtClean="0"/>
              <a:t> </a:t>
            </a:r>
            <a:r>
              <a:rPr lang="lv-LV" sz="2000" dirty="0" err="1"/>
              <a:t>Documents</a:t>
            </a:r>
            <a:r>
              <a:rPr lang="lv-LV" sz="2000" dirty="0"/>
              <a:t> </a:t>
            </a:r>
          </a:p>
        </c:rich>
      </c:tx>
    </c:title>
    <c:plotArea>
      <c:layout/>
      <c:barChart>
        <c:barDir val="col"/>
        <c:grouping val="clustered"/>
        <c:ser>
          <c:idx val="0"/>
          <c:order val="0"/>
          <c:tx>
            <c:strRef>
              <c:f>Sheet1!$A$2</c:f>
              <c:strCache>
                <c:ptCount val="1"/>
                <c:pt idx="0">
                  <c:v>Citizen ID documents issued</c:v>
                </c:pt>
              </c:strCache>
            </c:strRef>
          </c:tx>
          <c:dLbls>
            <c:txPr>
              <a:bodyPr/>
              <a:lstStyle/>
              <a:p>
                <a:pPr>
                  <a:defRPr sz="1200"/>
                </a:pPr>
                <a:endParaRPr lang="lv-LV"/>
              </a:p>
            </c:txPr>
            <c:showVal val="1"/>
          </c:dLbls>
          <c:cat>
            <c:strRef>
              <c:f>Sheet1!$B$1:$K$1</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Sheet1!$B$2:$K$2</c:f>
              <c:numCache>
                <c:formatCode>#,##0</c:formatCode>
                <c:ptCount val="10"/>
                <c:pt idx="0">
                  <c:v>244741</c:v>
                </c:pt>
                <c:pt idx="1">
                  <c:v>239356</c:v>
                </c:pt>
                <c:pt idx="2">
                  <c:v>265702</c:v>
                </c:pt>
                <c:pt idx="3">
                  <c:v>316687</c:v>
                </c:pt>
                <c:pt idx="4">
                  <c:v>199106</c:v>
                </c:pt>
                <c:pt idx="5">
                  <c:v>181079</c:v>
                </c:pt>
                <c:pt idx="6">
                  <c:v>167398</c:v>
                </c:pt>
                <c:pt idx="7">
                  <c:v>291856</c:v>
                </c:pt>
                <c:pt idx="8">
                  <c:v>653883</c:v>
                </c:pt>
                <c:pt idx="9">
                  <c:v>492857</c:v>
                </c:pt>
              </c:numCache>
            </c:numRef>
          </c:val>
        </c:ser>
        <c:ser>
          <c:idx val="1"/>
          <c:order val="1"/>
          <c:tx>
            <c:strRef>
              <c:f>Sheet1!$A$3</c:f>
              <c:strCache>
                <c:ptCount val="1"/>
                <c:pt idx="0">
                  <c:v>Non-citizen ID documents issued</c:v>
                </c:pt>
              </c:strCache>
            </c:strRef>
          </c:tx>
          <c:spPr>
            <a:solidFill>
              <a:schemeClr val="accent6">
                <a:lumMod val="75000"/>
              </a:schemeClr>
            </a:solidFill>
          </c:spPr>
          <c:dLbls>
            <c:txPr>
              <a:bodyPr/>
              <a:lstStyle/>
              <a:p>
                <a:pPr>
                  <a:defRPr sz="1200"/>
                </a:pPr>
                <a:endParaRPr lang="lv-LV"/>
              </a:p>
            </c:txPr>
            <c:showVal val="1"/>
          </c:dLbls>
          <c:cat>
            <c:strRef>
              <c:f>Sheet1!$B$1:$K$1</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Sheet1!$B$3:$K$3</c:f>
              <c:numCache>
                <c:formatCode>#,##0</c:formatCode>
                <c:ptCount val="10"/>
                <c:pt idx="0">
                  <c:v>20863</c:v>
                </c:pt>
                <c:pt idx="1">
                  <c:v>19193</c:v>
                </c:pt>
                <c:pt idx="2">
                  <c:v>27721</c:v>
                </c:pt>
                <c:pt idx="3">
                  <c:v>99815</c:v>
                </c:pt>
                <c:pt idx="4">
                  <c:v>66523</c:v>
                </c:pt>
                <c:pt idx="5">
                  <c:v>36211</c:v>
                </c:pt>
                <c:pt idx="6">
                  <c:v>21648</c:v>
                </c:pt>
                <c:pt idx="7">
                  <c:v>31193</c:v>
                </c:pt>
                <c:pt idx="8">
                  <c:v>76295</c:v>
                </c:pt>
                <c:pt idx="9">
                  <c:v>52188</c:v>
                </c:pt>
              </c:numCache>
            </c:numRef>
          </c:val>
        </c:ser>
        <c:gapWidth val="75"/>
        <c:overlap val="-14"/>
        <c:axId val="157898624"/>
        <c:axId val="157900160"/>
      </c:barChart>
      <c:catAx>
        <c:axId val="157898624"/>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57900160"/>
        <c:crosses val="autoZero"/>
        <c:auto val="1"/>
        <c:lblAlgn val="ctr"/>
        <c:lblOffset val="100"/>
      </c:catAx>
      <c:valAx>
        <c:axId val="157900160"/>
        <c:scaling>
          <c:orientation val="minMax"/>
        </c:scaling>
        <c:delete val="1"/>
        <c:axPos val="l"/>
        <c:numFmt formatCode="#,##0" sourceLinked="1"/>
        <c:majorTickMark val="none"/>
        <c:tickLblPos val="none"/>
        <c:crossAx val="157898624"/>
        <c:crosses val="autoZero"/>
        <c:crossBetween val="between"/>
      </c:valAx>
    </c:plotArea>
    <c:legend>
      <c:legendPos val="b"/>
      <c:txPr>
        <a:bodyPr/>
        <a:lstStyle/>
        <a:p>
          <a:pPr>
            <a:defRPr sz="1200"/>
          </a:pPr>
          <a:endParaRPr lang="lv-LV"/>
        </a:p>
      </c:txPr>
    </c:legend>
    <c:plotVisOnly val="1"/>
  </c:chart>
  <c:txPr>
    <a:bodyPr/>
    <a:lstStyle/>
    <a:p>
      <a:pPr>
        <a:defRPr sz="1800"/>
      </a:pPr>
      <a:endParaRPr lang="lv-LV"/>
    </a:p>
  </c:txPr>
  <c:externalData r:id="rId1"/>
</c:chartSpace>
</file>

<file path=ppt/charts/chart53.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smtClean="0"/>
              <a:t>eID</a:t>
            </a:r>
            <a:r>
              <a:rPr lang="lv-LV" sz="2000" dirty="0" smtClean="0"/>
              <a:t> </a:t>
            </a:r>
            <a:r>
              <a:rPr lang="lv-LV" sz="2000" dirty="0" err="1" smtClean="0"/>
              <a:t>Cards</a:t>
            </a:r>
            <a:r>
              <a:rPr lang="lv-LV" sz="2000" dirty="0" smtClean="0"/>
              <a:t> </a:t>
            </a:r>
            <a:r>
              <a:rPr lang="lv-LV" sz="2000" dirty="0" err="1" smtClean="0"/>
              <a:t>Issued</a:t>
            </a:r>
            <a:endParaRPr lang="lv-LV" sz="2000" dirty="0"/>
          </a:p>
        </c:rich>
      </c:tx>
      <c:overlay val="1"/>
    </c:title>
    <c:plotArea>
      <c:layout>
        <c:manualLayout>
          <c:layoutTarget val="inner"/>
          <c:xMode val="edge"/>
          <c:yMode val="edge"/>
          <c:x val="1.6628814390530905E-2"/>
          <c:y val="8.9734706238644213E-2"/>
          <c:w val="0.96674237121893869"/>
          <c:h val="0.65504952474798062"/>
        </c:manualLayout>
      </c:layout>
      <c:barChart>
        <c:barDir val="col"/>
        <c:grouping val="clustered"/>
        <c:ser>
          <c:idx val="0"/>
          <c:order val="0"/>
          <c:tx>
            <c:strRef>
              <c:f>Sheet1!$A$2</c:f>
              <c:strCache>
                <c:ptCount val="1"/>
                <c:pt idx="0">
                  <c:v>citizen ID cards</c:v>
                </c:pt>
              </c:strCache>
            </c:strRef>
          </c:tx>
          <c:dLbls>
            <c:dLbl>
              <c:idx val="1"/>
              <c:layout>
                <c:manualLayout>
                  <c:x val="-4.4462292897688598E-2"/>
                  <c:y val="-1.3986248104147524E-2"/>
                </c:manualLayout>
              </c:layout>
              <c:showVal val="1"/>
            </c:dLbl>
            <c:txPr>
              <a:bodyPr/>
              <a:lstStyle/>
              <a:p>
                <a:pPr>
                  <a:defRPr sz="1200"/>
                </a:pPr>
                <a:endParaRPr lang="lv-LV"/>
              </a:p>
            </c:txPr>
            <c:showVal val="1"/>
          </c:dLbls>
          <c:cat>
            <c:strRef>
              <c:f>Sheet1!$B$1:$D$1</c:f>
              <c:strCache>
                <c:ptCount val="3"/>
                <c:pt idx="0">
                  <c:v>2012</c:v>
                </c:pt>
                <c:pt idx="1">
                  <c:v>2013</c:v>
                </c:pt>
                <c:pt idx="2">
                  <c:v>2014</c:v>
                </c:pt>
              </c:strCache>
            </c:strRef>
          </c:cat>
          <c:val>
            <c:numRef>
              <c:f>Sheet1!$B$2:$D$2</c:f>
              <c:numCache>
                <c:formatCode>#,##0</c:formatCode>
                <c:ptCount val="3"/>
                <c:pt idx="0">
                  <c:v>83053</c:v>
                </c:pt>
                <c:pt idx="1">
                  <c:v>218385</c:v>
                </c:pt>
                <c:pt idx="2">
                  <c:v>155183</c:v>
                </c:pt>
              </c:numCache>
            </c:numRef>
          </c:val>
        </c:ser>
        <c:ser>
          <c:idx val="1"/>
          <c:order val="1"/>
          <c:tx>
            <c:strRef>
              <c:f>Sheet1!$A$3</c:f>
              <c:strCache>
                <c:ptCount val="1"/>
                <c:pt idx="0">
                  <c:v>non-citizen ID cards</c:v>
                </c:pt>
              </c:strCache>
            </c:strRef>
          </c:tx>
          <c:spPr>
            <a:solidFill>
              <a:srgbClr val="002060"/>
            </a:solidFill>
          </c:spPr>
          <c:dLbls>
            <c:txPr>
              <a:bodyPr/>
              <a:lstStyle/>
              <a:p>
                <a:pPr>
                  <a:defRPr sz="1200"/>
                </a:pPr>
                <a:endParaRPr lang="lv-LV"/>
              </a:p>
            </c:txPr>
            <c:showVal val="1"/>
          </c:dLbls>
          <c:cat>
            <c:strRef>
              <c:f>Sheet1!$B$1:$D$1</c:f>
              <c:strCache>
                <c:ptCount val="3"/>
                <c:pt idx="0">
                  <c:v>2012</c:v>
                </c:pt>
                <c:pt idx="1">
                  <c:v>2013</c:v>
                </c:pt>
                <c:pt idx="2">
                  <c:v>2014</c:v>
                </c:pt>
              </c:strCache>
            </c:strRef>
          </c:cat>
          <c:val>
            <c:numRef>
              <c:f>Sheet1!$B$3:$D$3</c:f>
              <c:numCache>
                <c:formatCode>#,##0</c:formatCode>
                <c:ptCount val="3"/>
                <c:pt idx="0">
                  <c:v>2748</c:v>
                </c:pt>
                <c:pt idx="1">
                  <c:v>8727</c:v>
                </c:pt>
                <c:pt idx="2">
                  <c:v>7111</c:v>
                </c:pt>
              </c:numCache>
            </c:numRef>
          </c:val>
        </c:ser>
        <c:ser>
          <c:idx val="2"/>
          <c:order val="2"/>
          <c:tx>
            <c:strRef>
              <c:f>Sheet1!$A$4</c:f>
              <c:strCache>
                <c:ptCount val="1"/>
                <c:pt idx="0">
                  <c:v>EU citizen ID cards (RP) </c:v>
                </c:pt>
              </c:strCache>
            </c:strRef>
          </c:tx>
          <c:dLbls>
            <c:txPr>
              <a:bodyPr/>
              <a:lstStyle/>
              <a:p>
                <a:pPr>
                  <a:defRPr sz="1200"/>
                </a:pPr>
                <a:endParaRPr lang="lv-LV"/>
              </a:p>
            </c:txPr>
            <c:showVal val="1"/>
          </c:dLbls>
          <c:cat>
            <c:strRef>
              <c:f>Sheet1!$B$1:$D$1</c:f>
              <c:strCache>
                <c:ptCount val="3"/>
                <c:pt idx="0">
                  <c:v>2012</c:v>
                </c:pt>
                <c:pt idx="1">
                  <c:v>2013</c:v>
                </c:pt>
                <c:pt idx="2">
                  <c:v>2014</c:v>
                </c:pt>
              </c:strCache>
            </c:strRef>
          </c:cat>
          <c:val>
            <c:numRef>
              <c:f>Sheet1!$B$4:$D$4</c:f>
              <c:numCache>
                <c:formatCode>#,##0</c:formatCode>
                <c:ptCount val="3"/>
                <c:pt idx="0">
                  <c:v>617</c:v>
                </c:pt>
                <c:pt idx="1">
                  <c:v>996</c:v>
                </c:pt>
                <c:pt idx="2" formatCode="General">
                  <c:v>1396</c:v>
                </c:pt>
              </c:numCache>
            </c:numRef>
          </c:val>
        </c:ser>
        <c:ser>
          <c:idx val="3"/>
          <c:order val="3"/>
          <c:tx>
            <c:strRef>
              <c:f>Sheet1!$A$5</c:f>
              <c:strCache>
                <c:ptCount val="1"/>
                <c:pt idx="0">
                  <c:v>3rd country national ID cards (RP)</c:v>
                </c:pt>
              </c:strCache>
            </c:strRef>
          </c:tx>
          <c:spPr>
            <a:solidFill>
              <a:srgbClr val="0070C0"/>
            </a:solidFill>
          </c:spPr>
          <c:dLbls>
            <c:numFmt formatCode="#,##0" sourceLinked="0"/>
            <c:txPr>
              <a:bodyPr/>
              <a:lstStyle/>
              <a:p>
                <a:pPr>
                  <a:defRPr sz="1200"/>
                </a:pPr>
                <a:endParaRPr lang="lv-LV"/>
              </a:p>
            </c:txPr>
            <c:showVal val="1"/>
          </c:dLbls>
          <c:cat>
            <c:strRef>
              <c:f>Sheet1!$B$1:$D$1</c:f>
              <c:strCache>
                <c:ptCount val="3"/>
                <c:pt idx="0">
                  <c:v>2012</c:v>
                </c:pt>
                <c:pt idx="1">
                  <c:v>2013</c:v>
                </c:pt>
                <c:pt idx="2">
                  <c:v>2014</c:v>
                </c:pt>
              </c:strCache>
            </c:strRef>
          </c:cat>
          <c:val>
            <c:numRef>
              <c:f>Sheet1!$B$5:$D$5</c:f>
              <c:numCache>
                <c:formatCode>#,##0</c:formatCode>
                <c:ptCount val="3"/>
                <c:pt idx="0">
                  <c:v>18597</c:v>
                </c:pt>
                <c:pt idx="1">
                  <c:v>29328</c:v>
                </c:pt>
                <c:pt idx="2" formatCode="General">
                  <c:v>36006</c:v>
                </c:pt>
              </c:numCache>
            </c:numRef>
          </c:val>
        </c:ser>
        <c:gapWidth val="100"/>
        <c:axId val="157966336"/>
        <c:axId val="157967872"/>
      </c:barChart>
      <c:lineChart>
        <c:grouping val="standard"/>
        <c:ser>
          <c:idx val="4"/>
          <c:order val="4"/>
          <c:tx>
            <c:strRef>
              <c:f>Sheet1!$A$6</c:f>
              <c:strCache>
                <c:ptCount val="1"/>
                <c:pt idx="0">
                  <c:v>ID cards in total</c:v>
                </c:pt>
              </c:strCache>
            </c:strRef>
          </c:tx>
          <c:spPr>
            <a:ln>
              <a:solidFill>
                <a:srgbClr val="0070C0"/>
              </a:solidFill>
            </a:ln>
          </c:spPr>
          <c:marker>
            <c:symbol val="diamond"/>
            <c:size val="13"/>
            <c:spPr>
              <a:solidFill>
                <a:srgbClr val="F79646">
                  <a:lumMod val="75000"/>
                </a:srgbClr>
              </a:solidFill>
              <a:ln>
                <a:solidFill>
                  <a:srgbClr val="0070C0"/>
                </a:solidFill>
              </a:ln>
            </c:spPr>
          </c:marker>
          <c:dLbls>
            <c:numFmt formatCode="#,##0" sourceLinked="0"/>
            <c:txPr>
              <a:bodyPr/>
              <a:lstStyle/>
              <a:p>
                <a:pPr>
                  <a:defRPr sz="1200" b="1"/>
                </a:pPr>
                <a:endParaRPr lang="lv-LV"/>
              </a:p>
            </c:txPr>
            <c:dLblPos val="t"/>
            <c:showVal val="1"/>
          </c:dLbls>
          <c:cat>
            <c:strRef>
              <c:f>Sheet1!$B$1:$D$1</c:f>
              <c:strCache>
                <c:ptCount val="3"/>
                <c:pt idx="0">
                  <c:v>2012</c:v>
                </c:pt>
                <c:pt idx="1">
                  <c:v>2013</c:v>
                </c:pt>
                <c:pt idx="2">
                  <c:v>2014</c:v>
                </c:pt>
              </c:strCache>
            </c:strRef>
          </c:cat>
          <c:val>
            <c:numRef>
              <c:f>Sheet1!$B$6:$D$6</c:f>
              <c:numCache>
                <c:formatCode>#,##0</c:formatCode>
                <c:ptCount val="3"/>
                <c:pt idx="0">
                  <c:v>105015</c:v>
                </c:pt>
                <c:pt idx="1">
                  <c:v>257436</c:v>
                </c:pt>
                <c:pt idx="2">
                  <c:v>199696</c:v>
                </c:pt>
              </c:numCache>
            </c:numRef>
          </c:val>
          <c:smooth val="1"/>
        </c:ser>
        <c:marker val="1"/>
        <c:axId val="157966336"/>
        <c:axId val="157967872"/>
      </c:lineChart>
      <c:catAx>
        <c:axId val="157966336"/>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57967872"/>
        <c:crosses val="autoZero"/>
        <c:auto val="1"/>
        <c:lblAlgn val="ctr"/>
        <c:lblOffset val="100"/>
      </c:catAx>
      <c:valAx>
        <c:axId val="157967872"/>
        <c:scaling>
          <c:orientation val="minMax"/>
        </c:scaling>
        <c:delete val="1"/>
        <c:axPos val="l"/>
        <c:numFmt formatCode="#,##0" sourceLinked="1"/>
        <c:tickLblPos val="none"/>
        <c:crossAx val="157966336"/>
        <c:crosses val="autoZero"/>
        <c:crossBetween val="between"/>
      </c:valAx>
    </c:plotArea>
    <c:legend>
      <c:legendPos val="b"/>
      <c:layout>
        <c:manualLayout>
          <c:xMode val="edge"/>
          <c:yMode val="edge"/>
          <c:x val="6.5342585371486834E-3"/>
          <c:y val="0.83827018262585162"/>
          <c:w val="0.9902762501964032"/>
          <c:h val="0.12116972575851959"/>
        </c:manualLayout>
      </c:layout>
      <c:txPr>
        <a:bodyPr/>
        <a:lstStyle/>
        <a:p>
          <a:pPr>
            <a:defRPr sz="1100"/>
          </a:pPr>
          <a:endParaRPr lang="lv-LV"/>
        </a:p>
      </c:txPr>
    </c:legend>
    <c:plotVisOnly val="1"/>
    <c:dispBlanksAs val="gap"/>
  </c:chart>
  <c:txPr>
    <a:bodyPr/>
    <a:lstStyle/>
    <a:p>
      <a:pPr>
        <a:defRPr sz="1800"/>
      </a:pPr>
      <a:endParaRPr lang="lv-LV"/>
    </a:p>
  </c:txPr>
  <c:externalData r:id="rId1"/>
</c:chartSpace>
</file>

<file path=ppt/charts/chart54.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lv-LV" dirty="0" err="1" smtClean="0"/>
              <a:t>Citizen</a:t>
            </a:r>
            <a:r>
              <a:rPr lang="lv-LV" dirty="0" smtClean="0"/>
              <a:t> </a:t>
            </a:r>
            <a:r>
              <a:rPr lang="lv-LV" dirty="0" err="1" smtClean="0"/>
              <a:t>Identity</a:t>
            </a:r>
            <a:r>
              <a:rPr lang="lv-LV" dirty="0" smtClean="0"/>
              <a:t> </a:t>
            </a:r>
            <a:r>
              <a:rPr lang="lv-LV" dirty="0" err="1" smtClean="0"/>
              <a:t>Documents</a:t>
            </a:r>
            <a:endParaRPr lang="lv-LV" dirty="0"/>
          </a:p>
        </c:rich>
      </c:tx>
    </c:title>
    <c:plotArea>
      <c:layout/>
      <c:barChart>
        <c:barDir val="col"/>
        <c:grouping val="clustered"/>
        <c:ser>
          <c:idx val="0"/>
          <c:order val="0"/>
          <c:tx>
            <c:strRef>
              <c:f>Sheet1!$A$2</c:f>
              <c:strCache>
                <c:ptCount val="1"/>
                <c:pt idx="0">
                  <c:v>citizen passports</c:v>
                </c:pt>
              </c:strCache>
            </c:strRef>
          </c:tx>
          <c:dLbls>
            <c:txPr>
              <a:bodyPr/>
              <a:lstStyle/>
              <a:p>
                <a:pPr>
                  <a:defRPr sz="1200"/>
                </a:pPr>
                <a:endParaRPr lang="lv-LV"/>
              </a:p>
            </c:txPr>
            <c:showVal val="1"/>
          </c:dLbls>
          <c:cat>
            <c:strRef>
              <c:f>Sheet1!$B$1:$K$1</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Sheet1!$B$2:$K$2</c:f>
              <c:numCache>
                <c:formatCode>#,##0</c:formatCode>
                <c:ptCount val="10"/>
                <c:pt idx="0">
                  <c:v>244741</c:v>
                </c:pt>
                <c:pt idx="1">
                  <c:v>239356</c:v>
                </c:pt>
                <c:pt idx="2">
                  <c:v>265702</c:v>
                </c:pt>
                <c:pt idx="3">
                  <c:v>316687</c:v>
                </c:pt>
                <c:pt idx="4">
                  <c:v>199106</c:v>
                </c:pt>
                <c:pt idx="5">
                  <c:v>181079</c:v>
                </c:pt>
                <c:pt idx="6">
                  <c:v>167398</c:v>
                </c:pt>
                <c:pt idx="7">
                  <c:v>208803</c:v>
                </c:pt>
                <c:pt idx="8">
                  <c:v>435498</c:v>
                </c:pt>
                <c:pt idx="9">
                  <c:v>337674</c:v>
                </c:pt>
              </c:numCache>
            </c:numRef>
          </c:val>
        </c:ser>
        <c:ser>
          <c:idx val="1"/>
          <c:order val="1"/>
          <c:tx>
            <c:strRef>
              <c:f>Sheet1!$A$3</c:f>
              <c:strCache>
                <c:ptCount val="1"/>
                <c:pt idx="0">
                  <c:v>citizen eID cards</c:v>
                </c:pt>
              </c:strCache>
            </c:strRef>
          </c:tx>
          <c:spPr>
            <a:solidFill>
              <a:schemeClr val="accent6">
                <a:lumMod val="75000"/>
              </a:schemeClr>
            </a:solidFill>
          </c:spPr>
          <c:dLbls>
            <c:txPr>
              <a:bodyPr/>
              <a:lstStyle/>
              <a:p>
                <a:pPr>
                  <a:defRPr sz="1200"/>
                </a:pPr>
                <a:endParaRPr lang="lv-LV"/>
              </a:p>
            </c:txPr>
            <c:showVal val="1"/>
          </c:dLbls>
          <c:cat>
            <c:strRef>
              <c:f>Sheet1!$B$1:$K$1</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Sheet1!$B$3:$K$3</c:f>
              <c:numCache>
                <c:formatCode>General</c:formatCode>
                <c:ptCount val="10"/>
                <c:pt idx="7" formatCode="#,##0">
                  <c:v>83053</c:v>
                </c:pt>
                <c:pt idx="8" formatCode="#,##0">
                  <c:v>218385</c:v>
                </c:pt>
                <c:pt idx="9" formatCode="#,##0">
                  <c:v>155183</c:v>
                </c:pt>
              </c:numCache>
            </c:numRef>
          </c:val>
        </c:ser>
        <c:gapWidth val="75"/>
        <c:overlap val="-25"/>
        <c:axId val="158176768"/>
        <c:axId val="158178304"/>
      </c:barChart>
      <c:catAx>
        <c:axId val="158176768"/>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58178304"/>
        <c:crosses val="autoZero"/>
        <c:auto val="1"/>
        <c:lblAlgn val="ctr"/>
        <c:lblOffset val="100"/>
      </c:catAx>
      <c:valAx>
        <c:axId val="158178304"/>
        <c:scaling>
          <c:orientation val="minMax"/>
        </c:scaling>
        <c:delete val="1"/>
        <c:axPos val="l"/>
        <c:numFmt formatCode="#,##0" sourceLinked="1"/>
        <c:majorTickMark val="none"/>
        <c:tickLblPos val="none"/>
        <c:crossAx val="158176768"/>
        <c:crosses val="autoZero"/>
        <c:crossBetween val="between"/>
      </c:valAx>
    </c:plotArea>
    <c:legend>
      <c:legendPos val="b"/>
      <c:txPr>
        <a:bodyPr/>
        <a:lstStyle/>
        <a:p>
          <a:pPr>
            <a:defRPr sz="1200"/>
          </a:pPr>
          <a:endParaRPr lang="lv-LV"/>
        </a:p>
      </c:txPr>
    </c:legend>
    <c:plotVisOnly val="1"/>
  </c:chart>
  <c:txPr>
    <a:bodyPr/>
    <a:lstStyle/>
    <a:p>
      <a:pPr>
        <a:defRPr sz="1800"/>
      </a:pPr>
      <a:endParaRPr lang="lv-LV"/>
    </a:p>
  </c:txPr>
  <c:externalData r:id="rId1"/>
</c:chartSpace>
</file>

<file path=ppt/charts/chart55.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smtClean="0"/>
              <a:t>Non-citizen</a:t>
            </a:r>
            <a:r>
              <a:rPr lang="lv-LV" sz="2000" dirty="0" smtClean="0"/>
              <a:t> </a:t>
            </a:r>
            <a:r>
              <a:rPr lang="lv-LV" sz="2000" dirty="0" err="1" smtClean="0"/>
              <a:t>Identity</a:t>
            </a:r>
            <a:r>
              <a:rPr lang="lv-LV" sz="2000" dirty="0" smtClean="0"/>
              <a:t> </a:t>
            </a:r>
            <a:r>
              <a:rPr lang="lv-LV" sz="2000" dirty="0" err="1" smtClean="0"/>
              <a:t>Documents</a:t>
            </a:r>
            <a:endParaRPr lang="lv-LV" sz="2000" dirty="0"/>
          </a:p>
        </c:rich>
      </c:tx>
    </c:title>
    <c:plotArea>
      <c:layout/>
      <c:barChart>
        <c:barDir val="col"/>
        <c:grouping val="clustered"/>
        <c:ser>
          <c:idx val="0"/>
          <c:order val="0"/>
          <c:tx>
            <c:strRef>
              <c:f>Sheet1!$A$2</c:f>
              <c:strCache>
                <c:ptCount val="1"/>
                <c:pt idx="0">
                  <c:v>non-citizen passports</c:v>
                </c:pt>
              </c:strCache>
            </c:strRef>
          </c:tx>
          <c:dLbls>
            <c:txPr>
              <a:bodyPr/>
              <a:lstStyle/>
              <a:p>
                <a:pPr>
                  <a:defRPr sz="1200"/>
                </a:pPr>
                <a:endParaRPr lang="lv-LV"/>
              </a:p>
            </c:txPr>
            <c:showVal val="1"/>
          </c:dLbls>
          <c:cat>
            <c:strRef>
              <c:f>Sheet1!$B$1:$K$1</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Sheet1!$B$2:$K$2</c:f>
              <c:numCache>
                <c:formatCode>#,##0</c:formatCode>
                <c:ptCount val="10"/>
                <c:pt idx="0">
                  <c:v>20863</c:v>
                </c:pt>
                <c:pt idx="1">
                  <c:v>19193</c:v>
                </c:pt>
                <c:pt idx="2">
                  <c:v>27721</c:v>
                </c:pt>
                <c:pt idx="3">
                  <c:v>99815</c:v>
                </c:pt>
                <c:pt idx="4">
                  <c:v>66523</c:v>
                </c:pt>
                <c:pt idx="5">
                  <c:v>36211</c:v>
                </c:pt>
                <c:pt idx="6">
                  <c:v>21648</c:v>
                </c:pt>
                <c:pt idx="7">
                  <c:v>28445</c:v>
                </c:pt>
                <c:pt idx="8">
                  <c:v>67568</c:v>
                </c:pt>
                <c:pt idx="9">
                  <c:v>45077</c:v>
                </c:pt>
              </c:numCache>
            </c:numRef>
          </c:val>
        </c:ser>
        <c:ser>
          <c:idx val="1"/>
          <c:order val="1"/>
          <c:tx>
            <c:strRef>
              <c:f>Sheet1!$A$3</c:f>
              <c:strCache>
                <c:ptCount val="1"/>
                <c:pt idx="0">
                  <c:v>non-citizen eID cards</c:v>
                </c:pt>
              </c:strCache>
            </c:strRef>
          </c:tx>
          <c:spPr>
            <a:solidFill>
              <a:schemeClr val="accent6">
                <a:lumMod val="75000"/>
              </a:schemeClr>
            </a:solidFill>
          </c:spPr>
          <c:dLbls>
            <c:txPr>
              <a:bodyPr/>
              <a:lstStyle/>
              <a:p>
                <a:pPr>
                  <a:defRPr sz="1200"/>
                </a:pPr>
                <a:endParaRPr lang="lv-LV"/>
              </a:p>
            </c:txPr>
            <c:showVal val="1"/>
          </c:dLbls>
          <c:cat>
            <c:strRef>
              <c:f>Sheet1!$B$1:$K$1</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Sheet1!$B$3:$K$3</c:f>
              <c:numCache>
                <c:formatCode>General</c:formatCode>
                <c:ptCount val="10"/>
                <c:pt idx="7" formatCode="#,##0">
                  <c:v>2748</c:v>
                </c:pt>
                <c:pt idx="8" formatCode="#,##0">
                  <c:v>8727</c:v>
                </c:pt>
                <c:pt idx="9" formatCode="#,##0">
                  <c:v>7111</c:v>
                </c:pt>
              </c:numCache>
            </c:numRef>
          </c:val>
        </c:ser>
        <c:gapWidth val="75"/>
        <c:overlap val="-25"/>
        <c:axId val="126284544"/>
        <c:axId val="126286080"/>
      </c:barChart>
      <c:catAx>
        <c:axId val="126284544"/>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26286080"/>
        <c:crosses val="autoZero"/>
        <c:auto val="1"/>
        <c:lblAlgn val="ctr"/>
        <c:lblOffset val="100"/>
      </c:catAx>
      <c:valAx>
        <c:axId val="126286080"/>
        <c:scaling>
          <c:orientation val="minMax"/>
        </c:scaling>
        <c:delete val="1"/>
        <c:axPos val="l"/>
        <c:numFmt formatCode="#,##0" sourceLinked="1"/>
        <c:majorTickMark val="none"/>
        <c:tickLblPos val="none"/>
        <c:crossAx val="126284544"/>
        <c:crosses val="autoZero"/>
        <c:crossBetween val="between"/>
      </c:valAx>
    </c:plotArea>
    <c:legend>
      <c:legendPos val="b"/>
      <c:txPr>
        <a:bodyPr/>
        <a:lstStyle/>
        <a:p>
          <a:pPr>
            <a:defRPr sz="1200"/>
          </a:pPr>
          <a:endParaRPr lang="lv-LV"/>
        </a:p>
      </c:txPr>
    </c:legend>
    <c:plotVisOnly val="1"/>
  </c:chart>
  <c:txPr>
    <a:bodyPr/>
    <a:lstStyle/>
    <a:p>
      <a:pPr>
        <a:defRPr sz="1800"/>
      </a:pPr>
      <a:endParaRPr lang="lv-LV"/>
    </a:p>
  </c:txPr>
  <c:externalData r:id="rId1"/>
</c:chartSpace>
</file>

<file path=ppt/charts/chart56.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800"/>
            </a:pPr>
            <a:r>
              <a:rPr lang="lv-LV" sz="1800" b="1" i="0" u="none" strike="noStrike" baseline="0" dirty="0" smtClean="0"/>
              <a:t>I</a:t>
            </a:r>
            <a:r>
              <a:rPr lang="en-GB" sz="1800" b="1" i="0" u="none" strike="noStrike" baseline="0" dirty="0" err="1" smtClean="0"/>
              <a:t>dentity</a:t>
            </a:r>
            <a:r>
              <a:rPr lang="en-GB" sz="1800" b="1" i="0" u="none" strike="noStrike" baseline="0" dirty="0" smtClean="0"/>
              <a:t> </a:t>
            </a:r>
            <a:r>
              <a:rPr lang="lv-LV" sz="1800" b="1" i="0" u="none" strike="noStrike" baseline="0" dirty="0" smtClean="0"/>
              <a:t>C</a:t>
            </a:r>
            <a:r>
              <a:rPr lang="en-GB" sz="1800" b="1" i="0" u="none" strike="noStrike" baseline="0" dirty="0" err="1" smtClean="0"/>
              <a:t>ards</a:t>
            </a:r>
            <a:r>
              <a:rPr lang="en-GB" sz="1800" b="1" i="0" u="none" strike="noStrike" baseline="0" dirty="0" smtClean="0"/>
              <a:t> for the </a:t>
            </a:r>
            <a:r>
              <a:rPr lang="lv-LV" sz="1800" b="1" i="0" u="none" strike="noStrike" baseline="0" dirty="0" smtClean="0"/>
              <a:t>P</a:t>
            </a:r>
            <a:r>
              <a:rPr lang="en-GB" sz="1800" b="1" i="0" u="none" strike="noStrike" baseline="0" dirty="0" err="1" smtClean="0"/>
              <a:t>articipants</a:t>
            </a:r>
            <a:r>
              <a:rPr lang="en-GB" sz="1800" b="1" i="0" u="none" strike="noStrike" baseline="0" dirty="0" smtClean="0"/>
              <a:t> of </a:t>
            </a:r>
            <a:r>
              <a:rPr lang="lv-LV" sz="1800" b="1" i="0" u="none" strike="noStrike" baseline="0" dirty="0" smtClean="0"/>
              <a:t>N</a:t>
            </a:r>
            <a:r>
              <a:rPr lang="en-GB" sz="1800" b="1" i="0" u="none" strike="noStrike" baseline="0" dirty="0" err="1" smtClean="0"/>
              <a:t>ational</a:t>
            </a:r>
            <a:r>
              <a:rPr lang="en-GB" sz="1800" b="1" i="0" u="none" strike="noStrike" baseline="0" dirty="0" smtClean="0"/>
              <a:t> </a:t>
            </a:r>
            <a:r>
              <a:rPr lang="lv-LV" sz="1800" b="1" i="0" u="none" strike="noStrike" baseline="0" dirty="0" smtClean="0"/>
              <a:t>R</a:t>
            </a:r>
            <a:r>
              <a:rPr lang="en-GB" sz="1800" b="1" i="0" u="none" strike="noStrike" baseline="0" dirty="0" err="1" smtClean="0"/>
              <a:t>esistance</a:t>
            </a:r>
            <a:r>
              <a:rPr lang="en-GB" sz="1800" b="1" i="0" u="none" strike="noStrike" baseline="0" dirty="0" smtClean="0"/>
              <a:t> </a:t>
            </a:r>
            <a:r>
              <a:rPr lang="lv-LV" sz="1800" b="1" i="0" u="none" strike="noStrike" baseline="0" dirty="0" smtClean="0"/>
              <a:t>M</a:t>
            </a:r>
            <a:r>
              <a:rPr lang="en-GB" sz="1800" b="1" i="0" u="none" strike="noStrike" baseline="0" dirty="0" err="1" smtClean="0"/>
              <a:t>ovements</a:t>
            </a:r>
            <a:r>
              <a:rPr lang="en-GB" sz="1800" b="1" i="0" u="none" strike="noStrike" baseline="0" dirty="0" smtClean="0"/>
              <a:t> and the </a:t>
            </a:r>
            <a:r>
              <a:rPr lang="lv-LV" sz="1800" b="1" i="0" u="none" strike="noStrike" baseline="0" dirty="0" smtClean="0"/>
              <a:t>P</a:t>
            </a:r>
            <a:r>
              <a:rPr lang="en-GB" sz="1800" b="1" i="0" u="none" strike="noStrike" baseline="0" dirty="0" err="1" smtClean="0"/>
              <a:t>olitically</a:t>
            </a:r>
            <a:r>
              <a:rPr lang="en-GB" sz="1800" b="1" i="0" u="none" strike="noStrike" baseline="0" dirty="0" smtClean="0"/>
              <a:t> </a:t>
            </a:r>
            <a:r>
              <a:rPr lang="lv-LV" sz="1800" b="1" i="0" u="none" strike="noStrike" baseline="0" dirty="0" smtClean="0"/>
              <a:t>R</a:t>
            </a:r>
            <a:r>
              <a:rPr lang="en-GB" sz="1800" b="1" i="0" u="none" strike="noStrike" baseline="0" dirty="0" err="1" smtClean="0"/>
              <a:t>epressed</a:t>
            </a:r>
            <a:r>
              <a:rPr lang="en-GB" sz="1800" b="1" i="0" u="none" strike="noStrike" baseline="0" dirty="0" smtClean="0"/>
              <a:t> </a:t>
            </a:r>
            <a:r>
              <a:rPr lang="lv-LV" sz="1800" b="1" i="0" u="none" strike="noStrike" baseline="0" dirty="0" smtClean="0"/>
              <a:t>P</a:t>
            </a:r>
            <a:r>
              <a:rPr lang="en-GB" sz="1800" b="1" i="0" u="none" strike="noStrike" baseline="0" dirty="0" err="1" smtClean="0"/>
              <a:t>ersons</a:t>
            </a:r>
            <a:endParaRPr lang="lv-LV" sz="1800" dirty="0"/>
          </a:p>
        </c:rich>
      </c:tx>
      <c:layout>
        <c:manualLayout>
          <c:xMode val="edge"/>
          <c:yMode val="edge"/>
          <c:x val="0.10446002115234591"/>
          <c:y val="1.5384615384615448E-2"/>
        </c:manualLayout>
      </c:layout>
    </c:title>
    <c:plotArea>
      <c:layout/>
      <c:barChart>
        <c:barDir val="col"/>
        <c:grouping val="clustered"/>
        <c:varyColors val="1"/>
        <c:ser>
          <c:idx val="0"/>
          <c:order val="0"/>
          <c:tx>
            <c:strRef>
              <c:f>Sheet1!$A$2</c:f>
              <c:strCache>
                <c:ptCount val="1"/>
                <c:pt idx="0">
                  <c:v>identity cards for the participants of national resistance movements and the politically repressed persons.</c:v>
                </c:pt>
              </c:strCache>
            </c:strRef>
          </c:tx>
          <c:dLbls>
            <c:txPr>
              <a:bodyPr/>
              <a:lstStyle/>
              <a:p>
                <a:pPr>
                  <a:defRPr sz="1200"/>
                </a:pPr>
                <a:endParaRPr lang="lv-LV"/>
              </a:p>
            </c:txPr>
            <c:showVal val="1"/>
          </c:dLbls>
          <c:cat>
            <c:strRef>
              <c:f>Sheet1!$B$1:$F$1</c:f>
              <c:strCache>
                <c:ptCount val="5"/>
                <c:pt idx="0">
                  <c:v>2010</c:v>
                </c:pt>
                <c:pt idx="1">
                  <c:v>2011</c:v>
                </c:pt>
                <c:pt idx="2">
                  <c:v>2012</c:v>
                </c:pt>
                <c:pt idx="3">
                  <c:v>2013</c:v>
                </c:pt>
                <c:pt idx="4">
                  <c:v>2014</c:v>
                </c:pt>
              </c:strCache>
            </c:strRef>
          </c:cat>
          <c:val>
            <c:numRef>
              <c:f>Sheet1!$B$2:$F$2</c:f>
              <c:numCache>
                <c:formatCode>General</c:formatCode>
                <c:ptCount val="5"/>
                <c:pt idx="0">
                  <c:v>260</c:v>
                </c:pt>
                <c:pt idx="1">
                  <c:v>277</c:v>
                </c:pt>
                <c:pt idx="2">
                  <c:v>210</c:v>
                </c:pt>
                <c:pt idx="3">
                  <c:v>168</c:v>
                </c:pt>
                <c:pt idx="4">
                  <c:v>181</c:v>
                </c:pt>
              </c:numCache>
            </c:numRef>
          </c:val>
        </c:ser>
        <c:axId val="160733824"/>
        <c:axId val="160739712"/>
      </c:barChart>
      <c:catAx>
        <c:axId val="160733824"/>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60739712"/>
        <c:crosses val="autoZero"/>
        <c:auto val="1"/>
        <c:lblAlgn val="ctr"/>
        <c:lblOffset val="100"/>
      </c:catAx>
      <c:valAx>
        <c:axId val="160739712"/>
        <c:scaling>
          <c:orientation val="minMax"/>
        </c:scaling>
        <c:delete val="1"/>
        <c:axPos val="l"/>
        <c:numFmt formatCode="General" sourceLinked="1"/>
        <c:tickLblPos val="nextTo"/>
        <c:crossAx val="160733824"/>
        <c:crosses val="autoZero"/>
        <c:crossBetween val="between"/>
      </c:valAx>
    </c:plotArea>
    <c:plotVisOnly val="1"/>
  </c:chart>
  <c:txPr>
    <a:bodyPr/>
    <a:lstStyle/>
    <a:p>
      <a:pPr>
        <a:defRPr sz="1800"/>
      </a:pPr>
      <a:endParaRPr lang="lv-LV"/>
    </a:p>
  </c:txPr>
  <c:externalData r:id="rId1"/>
</c:chartSpace>
</file>

<file path=ppt/charts/chart57.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smtClean="0"/>
              <a:t>Travel</a:t>
            </a:r>
            <a:r>
              <a:rPr lang="en-US" sz="2000" dirty="0" smtClean="0"/>
              <a:t> </a:t>
            </a:r>
            <a:r>
              <a:rPr lang="en-US" sz="2000" dirty="0"/>
              <a:t>Documents for Stateless </a:t>
            </a:r>
            <a:r>
              <a:rPr lang="en-US" sz="2000" dirty="0" smtClean="0"/>
              <a:t>Persons</a:t>
            </a:r>
            <a:endParaRPr lang="en-US" sz="2000" dirty="0"/>
          </a:p>
        </c:rich>
      </c:tx>
    </c:title>
    <c:plotArea>
      <c:layout/>
      <c:barChart>
        <c:barDir val="col"/>
        <c:grouping val="clustered"/>
        <c:varyColors val="1"/>
        <c:ser>
          <c:idx val="0"/>
          <c:order val="0"/>
          <c:tx>
            <c:strRef>
              <c:f>Sheet1!$A$2</c:f>
              <c:strCache>
                <c:ptCount val="1"/>
                <c:pt idx="0">
                  <c:v>Travel Documents for Stateless Persons Issued</c:v>
                </c:pt>
              </c:strCache>
            </c:strRef>
          </c:tx>
          <c:dLbls>
            <c:txPr>
              <a:bodyPr/>
              <a:lstStyle/>
              <a:p>
                <a:pPr>
                  <a:defRPr sz="1200"/>
                </a:pPr>
                <a:endParaRPr lang="lv-LV"/>
              </a:p>
            </c:txPr>
            <c:showVal val="1"/>
          </c:dLbls>
          <c:cat>
            <c:strRef>
              <c:f>Sheet1!$B$1:$K$1</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Sheet1!$B$2:$K$2</c:f>
              <c:numCache>
                <c:formatCode>General</c:formatCode>
                <c:ptCount val="10"/>
                <c:pt idx="0">
                  <c:v>72</c:v>
                </c:pt>
                <c:pt idx="1">
                  <c:v>108</c:v>
                </c:pt>
                <c:pt idx="2">
                  <c:v>74</c:v>
                </c:pt>
                <c:pt idx="3">
                  <c:v>115</c:v>
                </c:pt>
                <c:pt idx="4">
                  <c:v>98</c:v>
                </c:pt>
                <c:pt idx="5">
                  <c:v>117</c:v>
                </c:pt>
                <c:pt idx="6">
                  <c:v>102</c:v>
                </c:pt>
                <c:pt idx="7">
                  <c:v>111</c:v>
                </c:pt>
                <c:pt idx="8">
                  <c:v>101</c:v>
                </c:pt>
                <c:pt idx="9">
                  <c:v>97</c:v>
                </c:pt>
              </c:numCache>
            </c:numRef>
          </c:val>
        </c:ser>
        <c:gapWidth val="55"/>
        <c:axId val="160973952"/>
        <c:axId val="160975488"/>
      </c:barChart>
      <c:catAx>
        <c:axId val="160973952"/>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60975488"/>
        <c:crosses val="autoZero"/>
        <c:auto val="1"/>
        <c:lblAlgn val="ctr"/>
        <c:lblOffset val="100"/>
      </c:catAx>
      <c:valAx>
        <c:axId val="160975488"/>
        <c:scaling>
          <c:orientation val="minMax"/>
        </c:scaling>
        <c:delete val="1"/>
        <c:axPos val="l"/>
        <c:numFmt formatCode="General" sourceLinked="1"/>
        <c:tickLblPos val="none"/>
        <c:crossAx val="160973952"/>
        <c:crosses val="autoZero"/>
        <c:crossBetween val="between"/>
      </c:valAx>
    </c:plotArea>
    <c:plotVisOnly val="1"/>
  </c:chart>
  <c:txPr>
    <a:bodyPr/>
    <a:lstStyle/>
    <a:p>
      <a:pPr>
        <a:defRPr sz="1800"/>
      </a:pPr>
      <a:endParaRPr lang="lv-LV"/>
    </a:p>
  </c:txPr>
  <c:externalData r:id="rId1"/>
</c:chartSpace>
</file>

<file path=ppt/charts/chart58.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smtClean="0"/>
              <a:t>Travel</a:t>
            </a:r>
            <a:r>
              <a:rPr lang="en-US" sz="2000" dirty="0" smtClean="0"/>
              <a:t> Documents for Refugees and Persons with </a:t>
            </a:r>
            <a:r>
              <a:rPr lang="lv-LV" sz="2000" dirty="0" err="1" smtClean="0"/>
              <a:t>Alternative</a:t>
            </a:r>
            <a:r>
              <a:rPr lang="lv-LV" sz="2000" dirty="0" smtClean="0"/>
              <a:t> </a:t>
            </a:r>
            <a:r>
              <a:rPr lang="en-US" sz="2000" dirty="0" smtClean="0"/>
              <a:t>Status</a:t>
            </a:r>
            <a:endParaRPr lang="lv-LV" sz="2000" dirty="0"/>
          </a:p>
        </c:rich>
      </c:tx>
    </c:title>
    <c:plotArea>
      <c:layout/>
      <c:barChart>
        <c:barDir val="col"/>
        <c:grouping val="clustered"/>
        <c:ser>
          <c:idx val="0"/>
          <c:order val="0"/>
          <c:tx>
            <c:strRef>
              <c:f>Sheet1!$A$2</c:f>
              <c:strCache>
                <c:ptCount val="1"/>
                <c:pt idx="0">
                  <c:v>refugees</c:v>
                </c:pt>
              </c:strCache>
            </c:strRef>
          </c:tx>
          <c:dLbls>
            <c:txPr>
              <a:bodyPr/>
              <a:lstStyle/>
              <a:p>
                <a:pPr>
                  <a:defRPr sz="1200"/>
                </a:pPr>
                <a:endParaRPr lang="lv-LV"/>
              </a:p>
            </c:txPr>
            <c:showVal val="1"/>
          </c:dLbls>
          <c:cat>
            <c:strRef>
              <c:f>Sheet1!$B$1:$G$1</c:f>
              <c:strCache>
                <c:ptCount val="6"/>
                <c:pt idx="0">
                  <c:v>2009</c:v>
                </c:pt>
                <c:pt idx="1">
                  <c:v>2010</c:v>
                </c:pt>
                <c:pt idx="2">
                  <c:v>2011</c:v>
                </c:pt>
                <c:pt idx="3">
                  <c:v>2012</c:v>
                </c:pt>
                <c:pt idx="4">
                  <c:v>2013</c:v>
                </c:pt>
                <c:pt idx="5">
                  <c:v>2014</c:v>
                </c:pt>
              </c:strCache>
            </c:strRef>
          </c:cat>
          <c:val>
            <c:numRef>
              <c:f>Sheet1!$B$2:$G$2</c:f>
              <c:numCache>
                <c:formatCode>General</c:formatCode>
                <c:ptCount val="6"/>
                <c:pt idx="0">
                  <c:v>11</c:v>
                </c:pt>
                <c:pt idx="1">
                  <c:v>7</c:v>
                </c:pt>
                <c:pt idx="2">
                  <c:v>9</c:v>
                </c:pt>
                <c:pt idx="3">
                  <c:v>17</c:v>
                </c:pt>
                <c:pt idx="4">
                  <c:v>16</c:v>
                </c:pt>
                <c:pt idx="5">
                  <c:v>20</c:v>
                </c:pt>
              </c:numCache>
            </c:numRef>
          </c:val>
        </c:ser>
        <c:ser>
          <c:idx val="1"/>
          <c:order val="1"/>
          <c:tx>
            <c:strRef>
              <c:f>Sheet1!$A$3</c:f>
              <c:strCache>
                <c:ptCount val="1"/>
                <c:pt idx="0">
                  <c:v>persons with alternative status</c:v>
                </c:pt>
              </c:strCache>
            </c:strRef>
          </c:tx>
          <c:spPr>
            <a:solidFill>
              <a:srgbClr val="F79646">
                <a:lumMod val="75000"/>
              </a:srgbClr>
            </a:solidFill>
          </c:spPr>
          <c:dLbls>
            <c:txPr>
              <a:bodyPr/>
              <a:lstStyle/>
              <a:p>
                <a:pPr>
                  <a:defRPr sz="1200"/>
                </a:pPr>
                <a:endParaRPr lang="lv-LV"/>
              </a:p>
            </c:txPr>
            <c:showVal val="1"/>
          </c:dLbls>
          <c:cat>
            <c:strRef>
              <c:f>Sheet1!$B$1:$G$1</c:f>
              <c:strCache>
                <c:ptCount val="6"/>
                <c:pt idx="0">
                  <c:v>2009</c:v>
                </c:pt>
                <c:pt idx="1">
                  <c:v>2010</c:v>
                </c:pt>
                <c:pt idx="2">
                  <c:v>2011</c:v>
                </c:pt>
                <c:pt idx="3">
                  <c:v>2012</c:v>
                </c:pt>
                <c:pt idx="4">
                  <c:v>2013</c:v>
                </c:pt>
                <c:pt idx="5">
                  <c:v>2014</c:v>
                </c:pt>
              </c:strCache>
            </c:strRef>
          </c:cat>
          <c:val>
            <c:numRef>
              <c:f>Sheet1!$B$3:$G$3</c:f>
              <c:numCache>
                <c:formatCode>General</c:formatCode>
                <c:ptCount val="6"/>
                <c:pt idx="0">
                  <c:v>5</c:v>
                </c:pt>
                <c:pt idx="1">
                  <c:v>10</c:v>
                </c:pt>
                <c:pt idx="2">
                  <c:v>15</c:v>
                </c:pt>
                <c:pt idx="3">
                  <c:v>23</c:v>
                </c:pt>
                <c:pt idx="4">
                  <c:v>27</c:v>
                </c:pt>
                <c:pt idx="5">
                  <c:v>25</c:v>
                </c:pt>
              </c:numCache>
            </c:numRef>
          </c:val>
        </c:ser>
        <c:gapWidth val="55"/>
        <c:overlap val="-14"/>
        <c:axId val="161026048"/>
        <c:axId val="161027584"/>
      </c:barChart>
      <c:catAx>
        <c:axId val="161026048"/>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61027584"/>
        <c:crosses val="autoZero"/>
        <c:auto val="1"/>
        <c:lblAlgn val="ctr"/>
        <c:lblOffset val="100"/>
      </c:catAx>
      <c:valAx>
        <c:axId val="161027584"/>
        <c:scaling>
          <c:orientation val="minMax"/>
        </c:scaling>
        <c:delete val="1"/>
        <c:axPos val="l"/>
        <c:numFmt formatCode="General" sourceLinked="1"/>
        <c:majorTickMark val="none"/>
        <c:tickLblPos val="none"/>
        <c:crossAx val="161026048"/>
        <c:crosses val="autoZero"/>
        <c:crossBetween val="between"/>
      </c:valAx>
    </c:plotArea>
    <c:legend>
      <c:legendPos val="b"/>
      <c:layout>
        <c:manualLayout>
          <c:xMode val="edge"/>
          <c:yMode val="edge"/>
          <c:x val="1.0899071643822523E-2"/>
          <c:y val="0.92308176862507574"/>
          <c:w val="0.95196716729853215"/>
          <c:h val="6.1533615990308932E-2"/>
        </c:manualLayout>
      </c:layout>
      <c:txPr>
        <a:bodyPr/>
        <a:lstStyle/>
        <a:p>
          <a:pPr>
            <a:defRPr sz="1200"/>
          </a:pPr>
          <a:endParaRPr lang="lv-LV"/>
        </a:p>
      </c:txPr>
    </c:legend>
    <c:plotVisOnly val="1"/>
  </c:chart>
  <c:txPr>
    <a:bodyPr/>
    <a:lstStyle/>
    <a:p>
      <a:pPr>
        <a:defRPr sz="1800"/>
      </a:pPr>
      <a:endParaRPr lang="lv-LV"/>
    </a:p>
  </c:txPr>
  <c:externalData r:id="rId1"/>
</c:chartSpace>
</file>

<file path=ppt/charts/chart59.xml><?xml version="1.0" encoding="utf-8"?>
<c:chartSpace xmlns:c="http://schemas.openxmlformats.org/drawingml/2006/chart" xmlns:a="http://schemas.openxmlformats.org/drawingml/2006/main" xmlns:r="http://schemas.openxmlformats.org/officeDocument/2006/relationships">
  <c:date1904 val="1"/>
  <c:lang val="lv-LV"/>
  <c:style val="32"/>
  <c:chart>
    <c:title>
      <c:txPr>
        <a:bodyPr/>
        <a:lstStyle/>
        <a:p>
          <a:pPr>
            <a:defRPr sz="2000"/>
          </a:pPr>
          <a:endParaRPr lang="lv-LV"/>
        </a:p>
      </c:txPr>
    </c:title>
    <c:plotArea>
      <c:layout>
        <c:manualLayout>
          <c:layoutTarget val="inner"/>
          <c:xMode val="edge"/>
          <c:yMode val="edge"/>
          <c:x val="8.2050707768113063E-3"/>
          <c:y val="0.11420512820512822"/>
          <c:w val="0.9398294809700507"/>
          <c:h val="0.7751282051282109"/>
        </c:manualLayout>
      </c:layout>
      <c:lineChart>
        <c:grouping val="standard"/>
        <c:ser>
          <c:idx val="0"/>
          <c:order val="0"/>
          <c:tx>
            <c:strRef>
              <c:f>Sheet1!$A$2</c:f>
              <c:strCache>
                <c:ptCount val="1"/>
                <c:pt idx="0">
                  <c:v>Lost ID Documents</c:v>
                </c:pt>
              </c:strCache>
            </c:strRef>
          </c:tx>
          <c:spPr>
            <a:ln w="76200"/>
          </c:spPr>
          <c:marker>
            <c:spPr>
              <a:solidFill>
                <a:srgbClr val="0070C0"/>
              </a:solidFill>
            </c:spPr>
          </c:marker>
          <c:dLbls>
            <c:dLbl>
              <c:idx val="0"/>
              <c:layout>
                <c:manualLayout>
                  <c:x val="-2.1880188738163612E-2"/>
                  <c:y val="2.350400198403796E-17"/>
                </c:manualLayout>
              </c:layout>
              <c:dLblPos val="t"/>
              <c:showVal val="1"/>
            </c:dLbl>
            <c:dLbl>
              <c:idx val="6"/>
              <c:layout>
                <c:manualLayout>
                  <c:x val="5.4700471845409637E-3"/>
                  <c:y val="-7.6923076923077014E-3"/>
                </c:manualLayout>
              </c:layout>
              <c:dLblPos val="t"/>
              <c:showVal val="1"/>
            </c:dLbl>
            <c:txPr>
              <a:bodyPr/>
              <a:lstStyle/>
              <a:p>
                <a:pPr>
                  <a:defRPr sz="1200"/>
                </a:pPr>
                <a:endParaRPr lang="lv-LV"/>
              </a:p>
            </c:txPr>
            <c:dLblPos val="t"/>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Sheet1!$B$2:$J$2</c:f>
              <c:numCache>
                <c:formatCode>#,##0</c:formatCode>
                <c:ptCount val="9"/>
                <c:pt idx="0">
                  <c:v>19805</c:v>
                </c:pt>
                <c:pt idx="1">
                  <c:v>19821</c:v>
                </c:pt>
                <c:pt idx="2">
                  <c:v>18727</c:v>
                </c:pt>
                <c:pt idx="3">
                  <c:v>15510</c:v>
                </c:pt>
                <c:pt idx="4">
                  <c:v>14915</c:v>
                </c:pt>
                <c:pt idx="5">
                  <c:v>15700</c:v>
                </c:pt>
                <c:pt idx="6">
                  <c:v>15819</c:v>
                </c:pt>
                <c:pt idx="7">
                  <c:v>18032</c:v>
                </c:pt>
                <c:pt idx="8">
                  <c:v>18872</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61032448"/>
        <c:axId val="161079296"/>
      </c:lineChart>
      <c:catAx>
        <c:axId val="161032448"/>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61079296"/>
        <c:crosses val="autoZero"/>
        <c:auto val="1"/>
        <c:lblAlgn val="ctr"/>
        <c:lblOffset val="100"/>
      </c:catAx>
      <c:valAx>
        <c:axId val="161079296"/>
        <c:scaling>
          <c:orientation val="minMax"/>
        </c:scaling>
        <c:delete val="1"/>
        <c:axPos val="l"/>
        <c:numFmt formatCode="#,##0" sourceLinked="1"/>
        <c:tickLblPos val="none"/>
        <c:crossAx val="161032448"/>
        <c:crosses val="autoZero"/>
        <c:crossBetween val="between"/>
      </c:valAx>
    </c:plotArea>
    <c:plotVisOnly val="1"/>
  </c:chart>
  <c:txPr>
    <a:bodyPr/>
    <a:lstStyle/>
    <a:p>
      <a:pPr>
        <a:defRPr sz="1800"/>
      </a:pPr>
      <a:endParaRPr lang="lv-LV"/>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a:pPr>
            <a:r>
              <a:rPr lang="en-US" dirty="0" smtClean="0"/>
              <a:t>Customer </a:t>
            </a:r>
            <a:r>
              <a:rPr lang="en-US" dirty="0"/>
              <a:t>Service </a:t>
            </a:r>
            <a:r>
              <a:rPr lang="en-US" dirty="0" smtClean="0"/>
              <a:t>Time</a:t>
            </a:r>
            <a:endParaRPr lang="lv-LV" dirty="0" smtClean="0"/>
          </a:p>
          <a:p>
            <a:pPr>
              <a:defRPr/>
            </a:pPr>
            <a:r>
              <a:rPr lang="en-US" sz="1800" b="0" dirty="0" smtClean="0"/>
              <a:t>(minutes </a:t>
            </a:r>
            <a:r>
              <a:rPr lang="en-US" sz="1800" b="0" dirty="0"/>
              <a:t>on average</a:t>
            </a:r>
            <a:r>
              <a:rPr lang="en-US" sz="1800" b="0" dirty="0" smtClean="0"/>
              <a:t>)</a:t>
            </a:r>
            <a:endParaRPr lang="en-US" b="0" dirty="0"/>
          </a:p>
        </c:rich>
      </c:tx>
      <c:layout/>
    </c:title>
    <c:plotArea>
      <c:layout>
        <c:manualLayout>
          <c:layoutTarget val="inner"/>
          <c:xMode val="edge"/>
          <c:yMode val="edge"/>
          <c:x val="0"/>
          <c:y val="0.1666410256410257"/>
          <c:w val="0.98482384823848712"/>
          <c:h val="0.69219240864122755"/>
        </c:manualLayout>
      </c:layout>
      <c:barChart>
        <c:barDir val="col"/>
        <c:grouping val="clustered"/>
        <c:varyColors val="1"/>
        <c:ser>
          <c:idx val="0"/>
          <c:order val="0"/>
          <c:tx>
            <c:strRef>
              <c:f>Sheet1!$B$1</c:f>
              <c:strCache>
                <c:ptCount val="1"/>
                <c:pt idx="0">
                  <c:v>One Customer Service Time (minutes on average) in 2014</c:v>
                </c:pt>
              </c:strCache>
            </c:strRef>
          </c:tx>
          <c:dLbls>
            <c:showVal val="1"/>
          </c:dLbls>
          <c:cat>
            <c:strRef>
              <c:f>Sheet1!$A$2:$A$6</c:f>
              <c:strCache>
                <c:ptCount val="5"/>
                <c:pt idx="0">
                  <c:v>related services</c:v>
                </c:pt>
                <c:pt idx="1">
                  <c:v>migration</c:v>
                </c:pt>
                <c:pt idx="2">
                  <c:v>ID documents</c:v>
                </c:pt>
                <c:pt idx="3">
                  <c:v>population registration</c:v>
                </c:pt>
                <c:pt idx="4">
                  <c:v>persons' legal status</c:v>
                </c:pt>
              </c:strCache>
            </c:strRef>
          </c:cat>
          <c:val>
            <c:numRef>
              <c:f>Sheet1!$B$2:$B$6</c:f>
              <c:numCache>
                <c:formatCode>General</c:formatCode>
                <c:ptCount val="5"/>
                <c:pt idx="0">
                  <c:v>8</c:v>
                </c:pt>
                <c:pt idx="1">
                  <c:v>25</c:v>
                </c:pt>
                <c:pt idx="2">
                  <c:v>20</c:v>
                </c:pt>
                <c:pt idx="3">
                  <c:v>20</c:v>
                </c:pt>
                <c:pt idx="4">
                  <c:v>113</c:v>
                </c:pt>
              </c:numCache>
            </c:numRef>
          </c:val>
        </c:ser>
        <c:gapWidth val="53"/>
        <c:axId val="137261824"/>
        <c:axId val="137263360"/>
      </c:barChart>
      <c:catAx>
        <c:axId val="137261824"/>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37263360"/>
        <c:crosses val="autoZero"/>
        <c:auto val="1"/>
        <c:lblAlgn val="ctr"/>
        <c:lblOffset val="100"/>
      </c:catAx>
      <c:valAx>
        <c:axId val="137263360"/>
        <c:scaling>
          <c:orientation val="minMax"/>
        </c:scaling>
        <c:delete val="1"/>
        <c:axPos val="l"/>
        <c:numFmt formatCode="General" sourceLinked="1"/>
        <c:tickLblPos val="none"/>
        <c:crossAx val="137261824"/>
        <c:crosses val="autoZero"/>
        <c:crossBetween val="between"/>
      </c:valAx>
    </c:plotArea>
    <c:plotVisOnly val="1"/>
  </c:chart>
  <c:txPr>
    <a:bodyPr/>
    <a:lstStyle/>
    <a:p>
      <a:pPr>
        <a:defRPr sz="1800"/>
      </a:pPr>
      <a:endParaRPr lang="lv-LV"/>
    </a:p>
  </c:txPr>
  <c:externalData r:id="rId1"/>
</c:chartSpace>
</file>

<file path=ppt/charts/chart60.xml><?xml version="1.0" encoding="utf-8"?>
<c:chartSpace xmlns:c="http://schemas.openxmlformats.org/drawingml/2006/chart" xmlns:a="http://schemas.openxmlformats.org/drawingml/2006/main" xmlns:r="http://schemas.openxmlformats.org/officeDocument/2006/relationships">
  <c:date1904 val="1"/>
  <c:lang val="lv-LV"/>
  <c:style val="32"/>
  <c:chart>
    <c:title>
      <c:txPr>
        <a:bodyPr/>
        <a:lstStyle/>
        <a:p>
          <a:pPr>
            <a:defRPr sz="2000"/>
          </a:pPr>
          <a:endParaRPr lang="lv-LV"/>
        </a:p>
      </c:txPr>
    </c:title>
    <c:plotArea>
      <c:layout>
        <c:manualLayout>
          <c:layoutTarget val="inner"/>
          <c:xMode val="edge"/>
          <c:yMode val="edge"/>
          <c:x val="4.8265116102306854E-2"/>
          <c:y val="0.11420512820512822"/>
          <c:w val="0.93363546535932862"/>
          <c:h val="0.77512820512821112"/>
        </c:manualLayout>
      </c:layout>
      <c:lineChart>
        <c:grouping val="standard"/>
        <c:ser>
          <c:idx val="0"/>
          <c:order val="0"/>
          <c:tx>
            <c:strRef>
              <c:f>Sheet1!$A$2</c:f>
              <c:strCache>
                <c:ptCount val="1"/>
                <c:pt idx="0">
                  <c:v>Lost ID Documents (%)</c:v>
                </c:pt>
              </c:strCache>
            </c:strRef>
          </c:tx>
          <c:spPr>
            <a:ln w="76200"/>
          </c:spPr>
          <c:marker>
            <c:spPr>
              <a:solidFill>
                <a:srgbClr val="0070C0"/>
              </a:solidFill>
            </c:spPr>
          </c:marker>
          <c:dLbls>
            <c:txPr>
              <a:bodyPr/>
              <a:lstStyle/>
              <a:p>
                <a:pPr>
                  <a:defRPr sz="1200"/>
                </a:pPr>
                <a:endParaRPr lang="lv-LV"/>
              </a:p>
            </c:txPr>
            <c:dLblPos val="t"/>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Sheet1!$B$2:$J$2</c:f>
              <c:numCache>
                <c:formatCode>0.0%</c:formatCode>
                <c:ptCount val="9"/>
                <c:pt idx="0">
                  <c:v>7.6568583104265495E-2</c:v>
                </c:pt>
                <c:pt idx="1">
                  <c:v>6.7533910057002558E-2</c:v>
                </c:pt>
                <c:pt idx="2">
                  <c:v>4.4950158058840624E-2</c:v>
                </c:pt>
                <c:pt idx="3">
                  <c:v>5.8364660593129503E-2</c:v>
                </c:pt>
                <c:pt idx="4">
                  <c:v>6.8598682758113441E-2</c:v>
                </c:pt>
                <c:pt idx="5">
                  <c:v>8.2993254815722867E-2</c:v>
                </c:pt>
                <c:pt idx="6">
                  <c:v>4.6198461511503634E-2</c:v>
                </c:pt>
                <c:pt idx="7">
                  <c:v>2.3706165548757239E-2</c:v>
                </c:pt>
                <c:pt idx="8">
                  <c:v>3.2000000000000042E-2</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43782656"/>
        <c:axId val="143784192"/>
      </c:lineChart>
      <c:catAx>
        <c:axId val="143782656"/>
        <c:scaling>
          <c:orientation val="minMax"/>
        </c:scaling>
        <c:axPos val="b"/>
        <c:tickLblPos val="nextTo"/>
        <c:spPr>
          <a:noFill/>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43784192"/>
        <c:crosses val="autoZero"/>
        <c:auto val="1"/>
        <c:lblAlgn val="ctr"/>
        <c:lblOffset val="100"/>
      </c:catAx>
      <c:valAx>
        <c:axId val="143784192"/>
        <c:scaling>
          <c:orientation val="minMax"/>
        </c:scaling>
        <c:delete val="1"/>
        <c:axPos val="l"/>
        <c:numFmt formatCode="0.0%" sourceLinked="1"/>
        <c:majorTickMark val="none"/>
        <c:tickLblPos val="none"/>
        <c:crossAx val="143782656"/>
        <c:crosses val="autoZero"/>
        <c:crossBetween val="between"/>
      </c:valAx>
    </c:plotArea>
    <c:plotVisOnly val="1"/>
  </c:chart>
  <c:txPr>
    <a:bodyPr/>
    <a:lstStyle/>
    <a:p>
      <a:pPr>
        <a:defRPr sz="1800"/>
      </a:pPr>
      <a:endParaRPr lang="lv-LV"/>
    </a:p>
  </c:txPr>
  <c:externalData r:id="rId1"/>
</c:chartSpace>
</file>

<file path=ppt/charts/chart61.xml><?xml version="1.0" encoding="utf-8"?>
<c:chartSpace xmlns:c="http://schemas.openxmlformats.org/drawingml/2006/chart" xmlns:a="http://schemas.openxmlformats.org/drawingml/2006/main" xmlns:r="http://schemas.openxmlformats.org/officeDocument/2006/relationships">
  <c:date1904 val="1"/>
  <c:lang val="lv-LV"/>
  <c:style val="32"/>
  <c:chart>
    <c:title>
      <c:txPr>
        <a:bodyPr/>
        <a:lstStyle/>
        <a:p>
          <a:pPr>
            <a:defRPr sz="2000"/>
          </a:pPr>
          <a:endParaRPr lang="lv-LV"/>
        </a:p>
      </c:txPr>
    </c:title>
    <c:plotArea>
      <c:layout/>
      <c:barChart>
        <c:barDir val="col"/>
        <c:grouping val="clustered"/>
        <c:varyColors val="1"/>
        <c:ser>
          <c:idx val="0"/>
          <c:order val="0"/>
          <c:tx>
            <c:strRef>
              <c:f>Sheet1!$A$2</c:f>
              <c:strCache>
                <c:ptCount val="1"/>
                <c:pt idx="0">
                  <c:v>Number of Data Units Updated</c:v>
                </c:pt>
              </c:strCache>
            </c:strRef>
          </c:tx>
          <c:dLbls>
            <c:txPr>
              <a:bodyPr/>
              <a:lstStyle/>
              <a:p>
                <a:pPr>
                  <a:defRPr sz="1200"/>
                </a:pPr>
                <a:endParaRPr lang="lv-LV"/>
              </a:p>
            </c:txPr>
            <c:showVal val="1"/>
          </c:dLbls>
          <c:cat>
            <c:strRef>
              <c:f>Sheet1!$B$1:$G$1</c:f>
              <c:strCache>
                <c:ptCount val="6"/>
                <c:pt idx="0">
                  <c:v>2009</c:v>
                </c:pt>
                <c:pt idx="1">
                  <c:v>2010</c:v>
                </c:pt>
                <c:pt idx="2">
                  <c:v>2011</c:v>
                </c:pt>
                <c:pt idx="3">
                  <c:v>2012</c:v>
                </c:pt>
                <c:pt idx="4">
                  <c:v>2013</c:v>
                </c:pt>
                <c:pt idx="5">
                  <c:v>2014</c:v>
                </c:pt>
              </c:strCache>
            </c:strRef>
          </c:cat>
          <c:val>
            <c:numRef>
              <c:f>Sheet1!$B$2:$G$2</c:f>
              <c:numCache>
                <c:formatCode>#,##0</c:formatCode>
                <c:ptCount val="6"/>
                <c:pt idx="0">
                  <c:v>922082</c:v>
                </c:pt>
                <c:pt idx="1">
                  <c:v>1434839</c:v>
                </c:pt>
                <c:pt idx="2">
                  <c:v>1126641</c:v>
                </c:pt>
                <c:pt idx="3">
                  <c:v>1249665</c:v>
                </c:pt>
                <c:pt idx="4">
                  <c:v>2079774</c:v>
                </c:pt>
                <c:pt idx="5">
                  <c:v>1924680</c:v>
                </c:pt>
              </c:numCache>
            </c:numRef>
          </c:val>
        </c:ser>
        <c:gapWidth val="64"/>
        <c:overlap val="-31"/>
        <c:axId val="157395968"/>
        <c:axId val="157401856"/>
      </c:barChart>
      <c:catAx>
        <c:axId val="157395968"/>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57401856"/>
        <c:crosses val="autoZero"/>
        <c:auto val="1"/>
        <c:lblAlgn val="ctr"/>
        <c:lblOffset val="100"/>
      </c:catAx>
      <c:valAx>
        <c:axId val="157401856"/>
        <c:scaling>
          <c:orientation val="minMax"/>
        </c:scaling>
        <c:delete val="1"/>
        <c:axPos val="l"/>
        <c:numFmt formatCode="#,##0" sourceLinked="1"/>
        <c:tickLblPos val="none"/>
        <c:crossAx val="157395968"/>
        <c:crosses val="autoZero"/>
        <c:crossBetween val="between"/>
      </c:valAx>
    </c:plotArea>
    <c:plotVisOnly val="1"/>
  </c:chart>
  <c:txPr>
    <a:bodyPr/>
    <a:lstStyle/>
    <a:p>
      <a:pPr>
        <a:defRPr sz="1800"/>
      </a:pPr>
      <a:endParaRPr lang="lv-LV"/>
    </a:p>
  </c:txPr>
  <c:externalData r:id="rId1"/>
</c:chartSpace>
</file>

<file path=ppt/charts/chart62.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smtClean="0"/>
              <a:t>Electronically</a:t>
            </a:r>
            <a:r>
              <a:rPr lang="lv-LV" sz="2000" dirty="0" smtClean="0"/>
              <a:t> </a:t>
            </a:r>
            <a:r>
              <a:rPr lang="lv-LV" sz="2000" dirty="0" err="1" smtClean="0"/>
              <a:t>Declared</a:t>
            </a:r>
            <a:r>
              <a:rPr lang="lv-LV" sz="2000" dirty="0" smtClean="0"/>
              <a:t> </a:t>
            </a:r>
            <a:r>
              <a:rPr lang="lv-LV" sz="2000" dirty="0" err="1" smtClean="0"/>
              <a:t>Residences</a:t>
            </a:r>
            <a:r>
              <a:rPr lang="lv-LV" sz="2000" dirty="0" smtClean="0"/>
              <a:t> </a:t>
            </a:r>
            <a:endParaRPr lang="lv-LV" sz="2000" dirty="0"/>
          </a:p>
        </c:rich>
      </c:tx>
    </c:title>
    <c:plotArea>
      <c:layout>
        <c:manualLayout>
          <c:layoutTarget val="inner"/>
          <c:xMode val="edge"/>
          <c:yMode val="edge"/>
          <c:x val="2.0956815908098437E-2"/>
          <c:y val="0.10047191447342962"/>
          <c:w val="0.95808636818380311"/>
          <c:h val="0.76217928664356682"/>
        </c:manualLayout>
      </c:layout>
      <c:barChart>
        <c:barDir val="col"/>
        <c:grouping val="stacked"/>
        <c:ser>
          <c:idx val="0"/>
          <c:order val="0"/>
          <c:tx>
            <c:strRef>
              <c:f>Sheet1!$A$2</c:f>
              <c:strCache>
                <c:ptCount val="1"/>
                <c:pt idx="0">
                  <c:v>electronically</c:v>
                </c:pt>
              </c:strCache>
            </c:strRef>
          </c:tx>
          <c:dLbls>
            <c:dLbl>
              <c:idx val="0"/>
              <c:layout>
                <c:manualLayout>
                  <c:x val="0"/>
                  <c:y val="-9.0501542445580022E-2"/>
                </c:manualLayout>
              </c:layout>
              <c:dLblPos val="inEnd"/>
              <c:showVal val="1"/>
            </c:dLbl>
            <c:dLbl>
              <c:idx val="1"/>
              <c:layout>
                <c:manualLayout>
                  <c:x val="0"/>
                  <c:y val="-9.0501542445580022E-2"/>
                </c:manualLayout>
              </c:layout>
              <c:dLblPos val="inEnd"/>
              <c:showVal val="1"/>
            </c:dLbl>
            <c:dLbl>
              <c:idx val="2"/>
              <c:layout>
                <c:manualLayout>
                  <c:x val="-1.9051650825544033E-3"/>
                  <c:y val="-7.8434670119502434E-2"/>
                </c:manualLayout>
              </c:layout>
              <c:dLblPos val="inEnd"/>
              <c:showVal val="1"/>
            </c:dLbl>
            <c:dLbl>
              <c:idx val="3"/>
              <c:layout>
                <c:manualLayout>
                  <c:x val="0"/>
                  <c:y val="-7.5417952037983113E-2"/>
                </c:manualLayout>
              </c:layout>
              <c:dLblPos val="inEnd"/>
              <c:showVal val="1"/>
            </c:dLbl>
            <c:dLbl>
              <c:idx val="4"/>
              <c:layout>
                <c:manualLayout>
                  <c:x val="6.9855246053232288E-17"/>
                  <c:y val="-9.0501542445580022E-2"/>
                </c:manualLayout>
              </c:layout>
              <c:dLblPos val="inEnd"/>
              <c:showVal val="1"/>
            </c:dLbl>
            <c:dLbl>
              <c:idx val="5"/>
              <c:layout>
                <c:manualLayout>
                  <c:x val="0"/>
                  <c:y val="-7.2401233956464001E-2"/>
                </c:manualLayout>
              </c:layout>
              <c:dLblPos val="inEnd"/>
              <c:showVal val="1"/>
            </c:dLbl>
            <c:dLbl>
              <c:idx val="6"/>
              <c:layout>
                <c:manualLayout>
                  <c:x val="3.8103301651088066E-3"/>
                  <c:y val="-7.8434670119502434E-2"/>
                </c:manualLayout>
              </c:layout>
              <c:dLblPos val="inEnd"/>
              <c:showVal val="1"/>
            </c:dLbl>
            <c:txPr>
              <a:bodyPr/>
              <a:lstStyle/>
              <a:p>
                <a:pPr>
                  <a:defRPr sz="1200"/>
                </a:pPr>
                <a:endParaRPr lang="lv-LV"/>
              </a:p>
            </c:txPr>
            <c:dLblPos val="inEnd"/>
            <c:showVal val="1"/>
          </c:dLbls>
          <c:cat>
            <c:strRef>
              <c:f>Sheet1!$B$1:$H$1</c:f>
              <c:strCache>
                <c:ptCount val="7"/>
                <c:pt idx="0">
                  <c:v>2008</c:v>
                </c:pt>
                <c:pt idx="1">
                  <c:v>2009</c:v>
                </c:pt>
                <c:pt idx="2">
                  <c:v>2010</c:v>
                </c:pt>
                <c:pt idx="3">
                  <c:v>2011</c:v>
                </c:pt>
                <c:pt idx="4">
                  <c:v>2012</c:v>
                </c:pt>
                <c:pt idx="5">
                  <c:v>2013</c:v>
                </c:pt>
                <c:pt idx="6">
                  <c:v>2014</c:v>
                </c:pt>
              </c:strCache>
            </c:strRef>
          </c:cat>
          <c:val>
            <c:numRef>
              <c:f>Sheet1!$B$2:$H$2</c:f>
              <c:numCache>
                <c:formatCode>#,##0</c:formatCode>
                <c:ptCount val="7"/>
                <c:pt idx="0">
                  <c:v>89</c:v>
                </c:pt>
                <c:pt idx="1">
                  <c:v>2000</c:v>
                </c:pt>
                <c:pt idx="2">
                  <c:v>20693</c:v>
                </c:pt>
                <c:pt idx="3">
                  <c:v>36133</c:v>
                </c:pt>
                <c:pt idx="4">
                  <c:v>55717</c:v>
                </c:pt>
                <c:pt idx="5">
                  <c:v>76642</c:v>
                </c:pt>
                <c:pt idx="6">
                  <c:v>80567</c:v>
                </c:pt>
              </c:numCache>
            </c:numRef>
          </c:val>
        </c:ser>
        <c:gapWidth val="75"/>
        <c:overlap val="100"/>
        <c:axId val="145884288"/>
        <c:axId val="145885824"/>
      </c:barChart>
      <c:catAx>
        <c:axId val="145884288"/>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45885824"/>
        <c:crosses val="autoZero"/>
        <c:auto val="1"/>
        <c:lblAlgn val="ctr"/>
        <c:lblOffset val="100"/>
      </c:catAx>
      <c:valAx>
        <c:axId val="145885824"/>
        <c:scaling>
          <c:orientation val="minMax"/>
        </c:scaling>
        <c:delete val="1"/>
        <c:axPos val="l"/>
        <c:numFmt formatCode="#,##0" sourceLinked="1"/>
        <c:majorTickMark val="none"/>
        <c:tickLblPos val="none"/>
        <c:crossAx val="145884288"/>
        <c:crosses val="autoZero"/>
        <c:crossBetween val="between"/>
      </c:valAx>
    </c:plotArea>
    <c:plotVisOnly val="1"/>
  </c:chart>
  <c:txPr>
    <a:bodyPr/>
    <a:lstStyle/>
    <a:p>
      <a:pPr>
        <a:defRPr sz="1800"/>
      </a:pPr>
      <a:endParaRPr lang="lv-LV"/>
    </a:p>
  </c:txPr>
  <c:externalData r:id="rId1"/>
</c:chartSpace>
</file>

<file path=ppt/charts/chart63.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smtClean="0"/>
              <a:t>Official</a:t>
            </a:r>
            <a:r>
              <a:rPr lang="lv-LV" sz="2000" dirty="0" smtClean="0"/>
              <a:t> </a:t>
            </a:r>
            <a:r>
              <a:rPr lang="lv-LV" sz="2000" dirty="0" err="1"/>
              <a:t>Statements</a:t>
            </a:r>
            <a:r>
              <a:rPr lang="lv-LV" sz="2000" dirty="0"/>
              <a:t> </a:t>
            </a:r>
            <a:r>
              <a:rPr lang="lv-LV" sz="2000" dirty="0" err="1"/>
              <a:t>Issued</a:t>
            </a:r>
            <a:endParaRPr lang="lv-LV" sz="2000" dirty="0"/>
          </a:p>
        </c:rich>
      </c:tx>
    </c:title>
    <c:plotArea>
      <c:layout/>
      <c:barChart>
        <c:barDir val="col"/>
        <c:grouping val="clustered"/>
        <c:varyColors val="1"/>
        <c:ser>
          <c:idx val="0"/>
          <c:order val="0"/>
          <c:tx>
            <c:strRef>
              <c:f>Sheet1!$A$2</c:f>
              <c:strCache>
                <c:ptCount val="1"/>
                <c:pt idx="0">
                  <c:v>Official Statements Issued</c:v>
                </c:pt>
              </c:strCache>
            </c:strRef>
          </c:tx>
          <c:dLbls>
            <c:txPr>
              <a:bodyPr/>
              <a:lstStyle/>
              <a:p>
                <a:pPr>
                  <a:defRPr sz="1200"/>
                </a:pPr>
                <a:endParaRPr lang="lv-LV"/>
              </a:p>
            </c:txPr>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Sheet1!$B$2:$J$2</c:f>
              <c:numCache>
                <c:formatCode>#,##0</c:formatCode>
                <c:ptCount val="9"/>
                <c:pt idx="0">
                  <c:v>68212</c:v>
                </c:pt>
                <c:pt idx="1">
                  <c:v>31547</c:v>
                </c:pt>
                <c:pt idx="2">
                  <c:v>34931</c:v>
                </c:pt>
                <c:pt idx="3">
                  <c:v>24959</c:v>
                </c:pt>
                <c:pt idx="4">
                  <c:v>22229</c:v>
                </c:pt>
                <c:pt idx="5">
                  <c:v>22683</c:v>
                </c:pt>
                <c:pt idx="6">
                  <c:v>24322</c:v>
                </c:pt>
                <c:pt idx="7">
                  <c:v>26168</c:v>
                </c:pt>
                <c:pt idx="8">
                  <c:v>25845</c:v>
                </c:pt>
              </c:numCache>
            </c:numRef>
          </c:val>
        </c:ser>
        <c:gapWidth val="55"/>
        <c:axId val="145942016"/>
        <c:axId val="145943552"/>
      </c:barChart>
      <c:catAx>
        <c:axId val="145942016"/>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45943552"/>
        <c:crosses val="autoZero"/>
        <c:auto val="1"/>
        <c:lblAlgn val="ctr"/>
        <c:lblOffset val="100"/>
      </c:catAx>
      <c:valAx>
        <c:axId val="145943552"/>
        <c:scaling>
          <c:orientation val="minMax"/>
        </c:scaling>
        <c:delete val="1"/>
        <c:axPos val="l"/>
        <c:numFmt formatCode="#,##0" sourceLinked="1"/>
        <c:tickLblPos val="none"/>
        <c:crossAx val="145942016"/>
        <c:crosses val="autoZero"/>
        <c:crossBetween val="between"/>
      </c:valAx>
    </c:plotArea>
    <c:plotVisOnly val="1"/>
  </c:chart>
  <c:txPr>
    <a:bodyPr/>
    <a:lstStyle/>
    <a:p>
      <a:pPr>
        <a:defRPr sz="1800"/>
      </a:pPr>
      <a:endParaRPr lang="lv-LV"/>
    </a:p>
  </c:txPr>
  <c:externalData r:id="rId1"/>
</c:chartSpace>
</file>

<file path=ppt/charts/chart64.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a:t>Electronically</a:t>
            </a:r>
            <a:r>
              <a:rPr lang="lv-LV" sz="2000" dirty="0"/>
              <a:t> </a:t>
            </a:r>
            <a:r>
              <a:rPr lang="lv-LV" sz="2000" dirty="0" err="1"/>
              <a:t>Supplied</a:t>
            </a:r>
            <a:r>
              <a:rPr lang="lv-LV" sz="2000" dirty="0"/>
              <a:t> </a:t>
            </a:r>
            <a:r>
              <a:rPr lang="lv-LV" sz="2000" dirty="0" err="1" smtClean="0"/>
              <a:t>Data</a:t>
            </a:r>
            <a:r>
              <a:rPr lang="lv-LV" sz="2000" dirty="0" smtClean="0"/>
              <a:t> </a:t>
            </a:r>
            <a:r>
              <a:rPr lang="lv-LV" sz="2000" dirty="0" err="1" smtClean="0"/>
              <a:t>Units</a:t>
            </a:r>
            <a:endParaRPr lang="lv-LV" sz="2000" dirty="0"/>
          </a:p>
        </c:rich>
      </c:tx>
    </c:title>
    <c:plotArea>
      <c:layout/>
      <c:barChart>
        <c:barDir val="col"/>
        <c:grouping val="clustered"/>
        <c:varyColors val="1"/>
        <c:ser>
          <c:idx val="0"/>
          <c:order val="0"/>
          <c:tx>
            <c:strRef>
              <c:f>Sheet1!$A$2</c:f>
              <c:strCache>
                <c:ptCount val="1"/>
                <c:pt idx="0">
                  <c:v>Electronically Supplied Data</c:v>
                </c:pt>
              </c:strCache>
            </c:strRef>
          </c:tx>
          <c:dLbls>
            <c:txPr>
              <a:bodyPr/>
              <a:lstStyle/>
              <a:p>
                <a:pPr>
                  <a:defRPr sz="1200"/>
                </a:pPr>
                <a:endParaRPr lang="lv-LV"/>
              </a:p>
            </c:txPr>
            <c:showVal val="1"/>
          </c:dLbls>
          <c:cat>
            <c:strRef>
              <c:f>Sheet1!$B$1:$F$1</c:f>
              <c:strCache>
                <c:ptCount val="5"/>
                <c:pt idx="0">
                  <c:v>2010</c:v>
                </c:pt>
                <c:pt idx="1">
                  <c:v>2011</c:v>
                </c:pt>
                <c:pt idx="2">
                  <c:v>2012</c:v>
                </c:pt>
                <c:pt idx="3">
                  <c:v>2013</c:v>
                </c:pt>
                <c:pt idx="4">
                  <c:v>2014</c:v>
                </c:pt>
              </c:strCache>
            </c:strRef>
          </c:cat>
          <c:val>
            <c:numRef>
              <c:f>Sheet1!$B$2:$F$2</c:f>
              <c:numCache>
                <c:formatCode>#,##0</c:formatCode>
                <c:ptCount val="5"/>
                <c:pt idx="0">
                  <c:v>454151</c:v>
                </c:pt>
                <c:pt idx="1">
                  <c:v>536546</c:v>
                </c:pt>
                <c:pt idx="2">
                  <c:v>571972</c:v>
                </c:pt>
                <c:pt idx="3">
                  <c:v>606727</c:v>
                </c:pt>
                <c:pt idx="4">
                  <c:v>629466</c:v>
                </c:pt>
              </c:numCache>
            </c:numRef>
          </c:val>
        </c:ser>
        <c:gapWidth val="102"/>
        <c:axId val="146157952"/>
        <c:axId val="146159488"/>
      </c:barChart>
      <c:catAx>
        <c:axId val="146157952"/>
        <c:scaling>
          <c:orientation val="minMax"/>
        </c:scaling>
        <c:axPos val="b"/>
        <c:tickLblPos val="nextTo"/>
        <c:spPr>
          <a:ln w="38100">
            <a:solidFill>
              <a:srgbClr val="4F81BD"/>
            </a:solidFill>
          </a:ln>
          <a:effectLst>
            <a:outerShdw blurRad="50800" dist="50800" dir="5400000" algn="ctr" rotWithShape="0">
              <a:schemeClr val="bg1">
                <a:lumMod val="75000"/>
              </a:schemeClr>
            </a:outerShdw>
          </a:effectLst>
        </c:spPr>
        <c:txPr>
          <a:bodyPr/>
          <a:lstStyle/>
          <a:p>
            <a:pPr>
              <a:defRPr sz="1400"/>
            </a:pPr>
            <a:endParaRPr lang="lv-LV"/>
          </a:p>
        </c:txPr>
        <c:crossAx val="146159488"/>
        <c:crosses val="autoZero"/>
        <c:auto val="1"/>
        <c:lblAlgn val="ctr"/>
        <c:lblOffset val="100"/>
      </c:catAx>
      <c:valAx>
        <c:axId val="146159488"/>
        <c:scaling>
          <c:orientation val="minMax"/>
        </c:scaling>
        <c:delete val="1"/>
        <c:axPos val="l"/>
        <c:numFmt formatCode="#,##0" sourceLinked="1"/>
        <c:tickLblPos val="none"/>
        <c:crossAx val="146157952"/>
        <c:crosses val="autoZero"/>
        <c:crossBetween val="between"/>
      </c:valAx>
    </c:plotArea>
    <c:plotVisOnly val="1"/>
  </c:chart>
  <c:txPr>
    <a:bodyPr/>
    <a:lstStyle/>
    <a:p>
      <a:pPr>
        <a:defRPr sz="1800"/>
      </a:pPr>
      <a:endParaRPr lang="lv-LV"/>
    </a:p>
  </c:txPr>
  <c:externalData r:id="rId1"/>
</c:chartSpace>
</file>

<file path=ppt/charts/chart65.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en-US" sz="2000" dirty="0"/>
              <a:t>Number </a:t>
            </a:r>
            <a:r>
              <a:rPr lang="en-US" sz="2000" dirty="0" smtClean="0"/>
              <a:t>of</a:t>
            </a:r>
            <a:r>
              <a:rPr lang="lv-LV" sz="2000" dirty="0" smtClean="0"/>
              <a:t> </a:t>
            </a:r>
            <a:r>
              <a:rPr lang="en-US" sz="2000" dirty="0" smtClean="0"/>
              <a:t>Letters</a:t>
            </a:r>
            <a:r>
              <a:rPr lang="lv-LV" sz="2000" dirty="0" smtClean="0"/>
              <a:t> </a:t>
            </a:r>
            <a:r>
              <a:rPr lang="lv-LV" sz="2000" dirty="0" err="1" smtClean="0"/>
              <a:t>Transferred</a:t>
            </a:r>
            <a:endParaRPr lang="en-US" sz="2000" dirty="0"/>
          </a:p>
        </c:rich>
      </c:tx>
    </c:title>
    <c:plotArea>
      <c:layout/>
      <c:barChart>
        <c:barDir val="col"/>
        <c:grouping val="clustered"/>
        <c:varyColors val="1"/>
        <c:ser>
          <c:idx val="0"/>
          <c:order val="0"/>
          <c:tx>
            <c:strRef>
              <c:f>Sheet1!$A$2</c:f>
              <c:strCache>
                <c:ptCount val="1"/>
                <c:pt idx="0">
                  <c:v>Number of Forwarded Letters</c:v>
                </c:pt>
              </c:strCache>
            </c:strRef>
          </c:tx>
          <c:dLbls>
            <c:txPr>
              <a:bodyPr/>
              <a:lstStyle/>
              <a:p>
                <a:pPr>
                  <a:defRPr sz="1200"/>
                </a:pPr>
                <a:endParaRPr lang="lv-LV"/>
              </a:p>
            </c:txPr>
            <c:showVal val="1"/>
          </c:dLbls>
          <c:cat>
            <c:strRef>
              <c:f>Sheet1!$B$1:$G$1</c:f>
              <c:strCache>
                <c:ptCount val="6"/>
                <c:pt idx="0">
                  <c:v>2009</c:v>
                </c:pt>
                <c:pt idx="1">
                  <c:v>2010</c:v>
                </c:pt>
                <c:pt idx="2">
                  <c:v>2011</c:v>
                </c:pt>
                <c:pt idx="3">
                  <c:v>2012</c:v>
                </c:pt>
                <c:pt idx="4">
                  <c:v>2013</c:v>
                </c:pt>
                <c:pt idx="5">
                  <c:v>2014</c:v>
                </c:pt>
              </c:strCache>
            </c:strRef>
          </c:cat>
          <c:val>
            <c:numRef>
              <c:f>Sheet1!$B$2:$G$2</c:f>
              <c:numCache>
                <c:formatCode>#,##0</c:formatCode>
                <c:ptCount val="6"/>
                <c:pt idx="0">
                  <c:v>1525</c:v>
                </c:pt>
                <c:pt idx="1">
                  <c:v>828</c:v>
                </c:pt>
                <c:pt idx="2">
                  <c:v>1528</c:v>
                </c:pt>
                <c:pt idx="3">
                  <c:v>1773</c:v>
                </c:pt>
                <c:pt idx="4">
                  <c:v>3847</c:v>
                </c:pt>
                <c:pt idx="5">
                  <c:v>1986</c:v>
                </c:pt>
              </c:numCache>
            </c:numRef>
          </c:val>
        </c:ser>
        <c:gapWidth val="45"/>
        <c:axId val="146211584"/>
        <c:axId val="146213120"/>
      </c:barChart>
      <c:catAx>
        <c:axId val="146211584"/>
        <c:scaling>
          <c:orientation val="minMax"/>
        </c:scaling>
        <c:axPos val="b"/>
        <c:tickLblPos val="nextTo"/>
        <c:spPr>
          <a:ln w="38100">
            <a:solidFill>
              <a:srgbClr val="4F81BD"/>
            </a:solidFill>
          </a:ln>
          <a:effectLst>
            <a:outerShdw blurRad="50800" dist="50800" dir="5400000" algn="ctr" rotWithShape="0">
              <a:schemeClr val="bg1">
                <a:lumMod val="75000"/>
              </a:schemeClr>
            </a:outerShdw>
          </a:effectLst>
        </c:spPr>
        <c:txPr>
          <a:bodyPr/>
          <a:lstStyle/>
          <a:p>
            <a:pPr>
              <a:defRPr sz="1400"/>
            </a:pPr>
            <a:endParaRPr lang="lv-LV"/>
          </a:p>
        </c:txPr>
        <c:crossAx val="146213120"/>
        <c:crosses val="autoZero"/>
        <c:auto val="1"/>
        <c:lblAlgn val="ctr"/>
        <c:lblOffset val="100"/>
      </c:catAx>
      <c:valAx>
        <c:axId val="146213120"/>
        <c:scaling>
          <c:orientation val="minMax"/>
        </c:scaling>
        <c:delete val="1"/>
        <c:axPos val="l"/>
        <c:numFmt formatCode="#,##0" sourceLinked="1"/>
        <c:tickLblPos val="none"/>
        <c:crossAx val="146211584"/>
        <c:crosses val="autoZero"/>
        <c:crossBetween val="between"/>
      </c:valAx>
    </c:plotArea>
    <c:plotVisOnly val="1"/>
  </c:chart>
  <c:txPr>
    <a:bodyPr/>
    <a:lstStyle/>
    <a:p>
      <a:pPr>
        <a:defRPr sz="1800"/>
      </a:pPr>
      <a:endParaRPr lang="lv-LV"/>
    </a:p>
  </c:txPr>
  <c:externalData r:id="rId1"/>
</c:chartSpace>
</file>

<file path=ppt/charts/chart66.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smtClean="0"/>
              <a:t>Number</a:t>
            </a:r>
            <a:r>
              <a:rPr lang="lv-LV" sz="2000" dirty="0" smtClean="0"/>
              <a:t> </a:t>
            </a:r>
            <a:r>
              <a:rPr lang="lv-LV" sz="2000" dirty="0" err="1" smtClean="0"/>
              <a:t>of</a:t>
            </a:r>
            <a:r>
              <a:rPr lang="lv-LV" sz="2000" dirty="0" smtClean="0"/>
              <a:t> </a:t>
            </a:r>
            <a:r>
              <a:rPr lang="lv-LV" sz="2000" dirty="0" err="1" smtClean="0"/>
              <a:t>On-line</a:t>
            </a:r>
            <a:r>
              <a:rPr lang="lv-LV" sz="2000" dirty="0" smtClean="0"/>
              <a:t> </a:t>
            </a:r>
            <a:r>
              <a:rPr lang="lv-LV" sz="2000" dirty="0" err="1" smtClean="0"/>
              <a:t>Data</a:t>
            </a:r>
            <a:r>
              <a:rPr lang="lv-LV" sz="2000" dirty="0" smtClean="0"/>
              <a:t> Exchange </a:t>
            </a:r>
            <a:r>
              <a:rPr lang="lv-LV" sz="2000" dirty="0" err="1" smtClean="0"/>
              <a:t>Systems</a:t>
            </a:r>
            <a:endParaRPr lang="lv-LV" sz="2000" dirty="0" smtClean="0"/>
          </a:p>
          <a:p>
            <a:pPr>
              <a:defRPr sz="2000"/>
            </a:pPr>
            <a:r>
              <a:rPr lang="lv-LV" sz="2000" dirty="0" err="1" smtClean="0"/>
              <a:t>and</a:t>
            </a:r>
            <a:r>
              <a:rPr lang="lv-LV" sz="2000" dirty="0" smtClean="0"/>
              <a:t> </a:t>
            </a:r>
            <a:r>
              <a:rPr lang="lv-LV" sz="2000" dirty="0" err="1" smtClean="0"/>
              <a:t>Users</a:t>
            </a:r>
            <a:endParaRPr lang="lv-LV" sz="2000" dirty="0"/>
          </a:p>
        </c:rich>
      </c:tx>
    </c:title>
    <c:plotArea>
      <c:layout/>
      <c:barChart>
        <c:barDir val="col"/>
        <c:grouping val="clustered"/>
        <c:ser>
          <c:idx val="0"/>
          <c:order val="0"/>
          <c:tx>
            <c:strRef>
              <c:f>Sheet1!$A$2</c:f>
              <c:strCache>
                <c:ptCount val="1"/>
                <c:pt idx="0">
                  <c:v>on-line data exchange systems</c:v>
                </c:pt>
              </c:strCache>
            </c:strRef>
          </c:tx>
          <c:dLbls>
            <c:txPr>
              <a:bodyPr/>
              <a:lstStyle/>
              <a:p>
                <a:pPr>
                  <a:defRPr sz="1200"/>
                </a:pPr>
                <a:endParaRPr lang="lv-LV"/>
              </a:p>
            </c:txPr>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Sheet1!$B$2:$J$2</c:f>
              <c:numCache>
                <c:formatCode>#,##0</c:formatCode>
                <c:ptCount val="9"/>
                <c:pt idx="0">
                  <c:v>470</c:v>
                </c:pt>
                <c:pt idx="1">
                  <c:v>499</c:v>
                </c:pt>
                <c:pt idx="2">
                  <c:v>520</c:v>
                </c:pt>
                <c:pt idx="3">
                  <c:v>235</c:v>
                </c:pt>
                <c:pt idx="4">
                  <c:v>240</c:v>
                </c:pt>
                <c:pt idx="5">
                  <c:v>241</c:v>
                </c:pt>
                <c:pt idx="6">
                  <c:v>263</c:v>
                </c:pt>
                <c:pt idx="7">
                  <c:v>284</c:v>
                </c:pt>
                <c:pt idx="8">
                  <c:v>132</c:v>
                </c:pt>
              </c:numCache>
            </c:numRef>
          </c:val>
        </c:ser>
        <c:ser>
          <c:idx val="1"/>
          <c:order val="1"/>
          <c:tx>
            <c:strRef>
              <c:f>Sheet1!$A$3</c:f>
              <c:strCache>
                <c:ptCount val="1"/>
                <c:pt idx="0">
                  <c:v>number of users</c:v>
                </c:pt>
              </c:strCache>
            </c:strRef>
          </c:tx>
          <c:spPr>
            <a:solidFill>
              <a:srgbClr val="F79646">
                <a:lumMod val="75000"/>
              </a:srgbClr>
            </a:solidFill>
          </c:spPr>
          <c:dLbls>
            <c:txPr>
              <a:bodyPr/>
              <a:lstStyle/>
              <a:p>
                <a:pPr>
                  <a:defRPr sz="1200"/>
                </a:pPr>
                <a:endParaRPr lang="lv-LV"/>
              </a:p>
            </c:txPr>
            <c:showVal val="1"/>
          </c:dLbls>
          <c:cat>
            <c:strRef>
              <c:f>Sheet1!$B$1:$J$1</c:f>
              <c:strCache>
                <c:ptCount val="9"/>
                <c:pt idx="0">
                  <c:v>2006</c:v>
                </c:pt>
                <c:pt idx="1">
                  <c:v>2007</c:v>
                </c:pt>
                <c:pt idx="2">
                  <c:v>2008</c:v>
                </c:pt>
                <c:pt idx="3">
                  <c:v>2009</c:v>
                </c:pt>
                <c:pt idx="4">
                  <c:v>2010</c:v>
                </c:pt>
                <c:pt idx="5">
                  <c:v>2011</c:v>
                </c:pt>
                <c:pt idx="6">
                  <c:v>2012</c:v>
                </c:pt>
                <c:pt idx="7">
                  <c:v>2013</c:v>
                </c:pt>
                <c:pt idx="8">
                  <c:v>2014</c:v>
                </c:pt>
              </c:strCache>
            </c:strRef>
          </c:cat>
          <c:val>
            <c:numRef>
              <c:f>Sheet1!$B$3:$J$3</c:f>
              <c:numCache>
                <c:formatCode>#,##0</c:formatCode>
                <c:ptCount val="9"/>
                <c:pt idx="0">
                  <c:v>12200</c:v>
                </c:pt>
                <c:pt idx="1">
                  <c:v>15205</c:v>
                </c:pt>
                <c:pt idx="2">
                  <c:v>21600</c:v>
                </c:pt>
                <c:pt idx="3">
                  <c:v>19791</c:v>
                </c:pt>
                <c:pt idx="4">
                  <c:v>18216</c:v>
                </c:pt>
                <c:pt idx="5">
                  <c:v>15280</c:v>
                </c:pt>
                <c:pt idx="6">
                  <c:v>17267</c:v>
                </c:pt>
                <c:pt idx="7">
                  <c:v>17616</c:v>
                </c:pt>
                <c:pt idx="8">
                  <c:v>17724</c:v>
                </c:pt>
              </c:numCache>
            </c:numRef>
          </c:val>
        </c:ser>
        <c:gapWidth val="34"/>
        <c:overlap val="-25"/>
        <c:axId val="147266560"/>
        <c:axId val="147276544"/>
      </c:barChart>
      <c:catAx>
        <c:axId val="147266560"/>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47276544"/>
        <c:crosses val="autoZero"/>
        <c:auto val="1"/>
        <c:lblAlgn val="ctr"/>
        <c:lblOffset val="100"/>
      </c:catAx>
      <c:valAx>
        <c:axId val="147276544"/>
        <c:scaling>
          <c:orientation val="minMax"/>
        </c:scaling>
        <c:delete val="1"/>
        <c:axPos val="l"/>
        <c:numFmt formatCode="#,##0" sourceLinked="1"/>
        <c:majorTickMark val="none"/>
        <c:tickLblPos val="none"/>
        <c:crossAx val="147266560"/>
        <c:crosses val="autoZero"/>
        <c:crossBetween val="between"/>
      </c:valAx>
    </c:plotArea>
    <c:legend>
      <c:legendPos val="b"/>
      <c:txPr>
        <a:bodyPr/>
        <a:lstStyle/>
        <a:p>
          <a:pPr>
            <a:defRPr sz="1200"/>
          </a:pPr>
          <a:endParaRPr lang="lv-LV"/>
        </a:p>
      </c:txPr>
    </c:legend>
    <c:plotVisOnly val="1"/>
  </c:chart>
  <c:txPr>
    <a:bodyPr/>
    <a:lstStyle/>
    <a:p>
      <a:pPr>
        <a:defRPr sz="1800"/>
      </a:pPr>
      <a:endParaRPr lang="lv-LV"/>
    </a:p>
  </c:txPr>
  <c:externalData r:id="rId1"/>
</c:chartSpace>
</file>

<file path=ppt/charts/chart67.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en-US" sz="2000" dirty="0" smtClean="0"/>
              <a:t>Population</a:t>
            </a:r>
            <a:r>
              <a:rPr lang="lv-LV" sz="2000" dirty="0" smtClean="0"/>
              <a:t> </a:t>
            </a:r>
            <a:r>
              <a:rPr lang="lv-LV" sz="2000" dirty="0" err="1" smtClean="0"/>
              <a:t>of</a:t>
            </a:r>
            <a:r>
              <a:rPr lang="lv-LV" sz="2000" dirty="0" smtClean="0"/>
              <a:t> </a:t>
            </a:r>
            <a:r>
              <a:rPr lang="lv-LV" sz="2000" dirty="0" err="1" smtClean="0"/>
              <a:t>the</a:t>
            </a:r>
            <a:r>
              <a:rPr lang="lv-LV" sz="2000" dirty="0" smtClean="0"/>
              <a:t> LR </a:t>
            </a:r>
            <a:r>
              <a:rPr lang="lv-LV" sz="2000" dirty="0" err="1"/>
              <a:t>in</a:t>
            </a:r>
            <a:r>
              <a:rPr lang="lv-LV" sz="2000" dirty="0"/>
              <a:t> </a:t>
            </a:r>
            <a:r>
              <a:rPr lang="lv-LV" sz="2000" dirty="0" err="1" smtClean="0"/>
              <a:t>Total</a:t>
            </a:r>
            <a:endParaRPr lang="lv-LV" sz="2000" dirty="0"/>
          </a:p>
          <a:p>
            <a:pPr>
              <a:defRPr sz="2000"/>
            </a:pPr>
            <a:r>
              <a:rPr lang="en-US" sz="2000" b="0" dirty="0" smtClean="0"/>
              <a:t>(as </a:t>
            </a:r>
            <a:r>
              <a:rPr lang="en-US" sz="2000" b="0" dirty="0"/>
              <a:t>of 1</a:t>
            </a:r>
            <a:r>
              <a:rPr lang="en-US" sz="2000" b="0" baseline="30000" dirty="0"/>
              <a:t>st</a:t>
            </a:r>
            <a:r>
              <a:rPr lang="en-US" sz="2000" b="0" dirty="0"/>
              <a:t> of January)</a:t>
            </a:r>
          </a:p>
        </c:rich>
      </c:tx>
    </c:title>
    <c:plotArea>
      <c:layout/>
      <c:lineChart>
        <c:grouping val="standard"/>
        <c:ser>
          <c:idx val="0"/>
          <c:order val="0"/>
          <c:tx>
            <c:strRef>
              <c:f>Sheet1!$B$1</c:f>
              <c:strCache>
                <c:ptCount val="1"/>
                <c:pt idx="0">
                  <c:v>Population (as of 1st of January)</c:v>
                </c:pt>
              </c:strCache>
            </c:strRef>
          </c:tx>
          <c:spPr>
            <a:ln w="76200"/>
          </c:spPr>
          <c:marker>
            <c:spPr>
              <a:solidFill>
                <a:srgbClr val="0070C0"/>
              </a:solidFill>
            </c:spPr>
          </c:marker>
          <c:dLbls>
            <c:txPr>
              <a:bodyPr/>
              <a:lstStyle/>
              <a:p>
                <a:pPr>
                  <a:defRPr sz="1200"/>
                </a:pPr>
                <a:endParaRPr lang="lv-LV"/>
              </a:p>
            </c:txPr>
            <c:dLblPos val="t"/>
            <c:showVal val="1"/>
          </c:dLbls>
          <c:cat>
            <c:numRef>
              <c:f>Sheet1!$A$2:$A$7</c:f>
              <c:numCache>
                <c:formatCode>General</c:formatCode>
                <c:ptCount val="6"/>
                <c:pt idx="0">
                  <c:v>2010</c:v>
                </c:pt>
                <c:pt idx="1">
                  <c:v>2011</c:v>
                </c:pt>
                <c:pt idx="2">
                  <c:v>2012</c:v>
                </c:pt>
                <c:pt idx="3">
                  <c:v>2013</c:v>
                </c:pt>
                <c:pt idx="4">
                  <c:v>2014</c:v>
                </c:pt>
                <c:pt idx="5">
                  <c:v>2015</c:v>
                </c:pt>
              </c:numCache>
            </c:numRef>
          </c:cat>
          <c:val>
            <c:numRef>
              <c:f>Sheet1!$B$2:$B$7</c:f>
              <c:numCache>
                <c:formatCode>#,##0</c:formatCode>
                <c:ptCount val="6"/>
                <c:pt idx="0">
                  <c:v>2254653</c:v>
                </c:pt>
                <c:pt idx="1">
                  <c:v>2236910</c:v>
                </c:pt>
                <c:pt idx="2">
                  <c:v>2217053</c:v>
                </c:pt>
                <c:pt idx="3">
                  <c:v>2201197</c:v>
                </c:pt>
                <c:pt idx="4">
                  <c:v>2180293</c:v>
                </c:pt>
                <c:pt idx="5">
                  <c:v>2160125</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47515648"/>
        <c:axId val="147525632"/>
      </c:lineChart>
      <c:catAx>
        <c:axId val="147515648"/>
        <c:scaling>
          <c:orientation val="minMax"/>
        </c:scaling>
        <c:axPos val="b"/>
        <c:numFmt formatCode="General" sourceLinked="1"/>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47525632"/>
        <c:crosses val="autoZero"/>
        <c:auto val="1"/>
        <c:lblAlgn val="ctr"/>
        <c:lblOffset val="100"/>
      </c:catAx>
      <c:valAx>
        <c:axId val="147525632"/>
        <c:scaling>
          <c:orientation val="minMax"/>
        </c:scaling>
        <c:delete val="1"/>
        <c:axPos val="l"/>
        <c:numFmt formatCode="#,##0" sourceLinked="1"/>
        <c:tickLblPos val="none"/>
        <c:crossAx val="147515648"/>
        <c:crosses val="autoZero"/>
        <c:crossBetween val="between"/>
      </c:valAx>
    </c:plotArea>
    <c:plotVisOnly val="1"/>
  </c:chart>
  <c:txPr>
    <a:bodyPr/>
    <a:lstStyle/>
    <a:p>
      <a:pPr>
        <a:defRPr sz="1800"/>
      </a:pPr>
      <a:endParaRPr lang="lv-LV"/>
    </a:p>
  </c:txPr>
  <c:externalData r:id="rId1"/>
</c:chartSpace>
</file>

<file path=ppt/charts/chart68.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smtClean="0"/>
              <a:t>Population</a:t>
            </a:r>
            <a:r>
              <a:rPr lang="lv-LV" sz="2000" dirty="0" smtClean="0"/>
              <a:t> </a:t>
            </a:r>
            <a:r>
              <a:rPr lang="lv-LV" sz="2000" dirty="0" err="1" smtClean="0"/>
              <a:t>by</a:t>
            </a:r>
            <a:r>
              <a:rPr lang="lv-LV" sz="2000" dirty="0" smtClean="0"/>
              <a:t> </a:t>
            </a:r>
            <a:r>
              <a:rPr lang="lv-LV" sz="2000" dirty="0" err="1" smtClean="0"/>
              <a:t>Legal</a:t>
            </a:r>
            <a:r>
              <a:rPr lang="lv-LV" sz="2000" dirty="0" smtClean="0"/>
              <a:t> Status </a:t>
            </a:r>
            <a:r>
              <a:rPr lang="lv-LV" sz="1600" b="0" dirty="0" smtClean="0"/>
              <a:t>(</a:t>
            </a:r>
            <a:r>
              <a:rPr lang="lv-LV" sz="1600" b="0" dirty="0" err="1" smtClean="0"/>
              <a:t>as</a:t>
            </a:r>
            <a:r>
              <a:rPr lang="lv-LV" sz="1600" b="0" dirty="0" smtClean="0"/>
              <a:t> </a:t>
            </a:r>
            <a:r>
              <a:rPr lang="lv-LV" sz="1600" b="0" dirty="0" err="1" smtClean="0"/>
              <a:t>of</a:t>
            </a:r>
            <a:r>
              <a:rPr lang="lv-LV" sz="1600" b="0" dirty="0" smtClean="0"/>
              <a:t> 1</a:t>
            </a:r>
            <a:r>
              <a:rPr lang="lv-LV" sz="1600" b="0" baseline="30000" dirty="0" smtClean="0"/>
              <a:t>st</a:t>
            </a:r>
            <a:r>
              <a:rPr lang="lv-LV" sz="1600" b="0" dirty="0" smtClean="0"/>
              <a:t> </a:t>
            </a:r>
            <a:r>
              <a:rPr lang="lv-LV" sz="1600" b="0" dirty="0" err="1" smtClean="0"/>
              <a:t>of</a:t>
            </a:r>
            <a:r>
              <a:rPr lang="lv-LV" sz="1600" b="0" dirty="0" smtClean="0"/>
              <a:t> </a:t>
            </a:r>
            <a:r>
              <a:rPr lang="lv-LV" sz="1600" b="0" dirty="0" err="1" smtClean="0"/>
              <a:t>January</a:t>
            </a:r>
            <a:r>
              <a:rPr lang="lv-LV" sz="1600" b="0" dirty="0" smtClean="0"/>
              <a:t>)</a:t>
            </a:r>
            <a:endParaRPr lang="lv-LV" sz="1600" b="0" dirty="0"/>
          </a:p>
        </c:rich>
      </c:tx>
      <c:layout>
        <c:manualLayout>
          <c:xMode val="edge"/>
          <c:yMode val="edge"/>
          <c:x val="0.21260802469135806"/>
          <c:y val="9.4902981317376706E-3"/>
        </c:manualLayout>
      </c:layout>
    </c:title>
    <c:plotArea>
      <c:layout>
        <c:manualLayout>
          <c:layoutTarget val="inner"/>
          <c:xMode val="edge"/>
          <c:yMode val="edge"/>
          <c:x val="0.10280353844658416"/>
          <c:y val="7.5550816564596099E-2"/>
          <c:w val="0.86015942451638816"/>
          <c:h val="0.84305154564012863"/>
        </c:manualLayout>
      </c:layout>
      <c:barChart>
        <c:barDir val="bar"/>
        <c:grouping val="clustered"/>
        <c:ser>
          <c:idx val="0"/>
          <c:order val="0"/>
          <c:tx>
            <c:strRef>
              <c:f>Sheet1!$A$2</c:f>
              <c:strCache>
                <c:ptCount val="1"/>
                <c:pt idx="0">
                  <c:v>citizen</c:v>
                </c:pt>
              </c:strCache>
            </c:strRef>
          </c:tx>
          <c:spPr>
            <a:solidFill>
              <a:schemeClr val="tx2">
                <a:lumMod val="40000"/>
                <a:lumOff val="60000"/>
              </a:schemeClr>
            </a:solidFill>
            <a:ln>
              <a:solidFill>
                <a:srgbClr val="4F81BD"/>
              </a:solidFill>
            </a:ln>
          </c:spPr>
          <c:dLbls>
            <c:txPr>
              <a:bodyPr/>
              <a:lstStyle/>
              <a:p>
                <a:pPr>
                  <a:defRPr sz="1200"/>
                </a:pPr>
                <a:endParaRPr lang="lv-LV"/>
              </a:p>
            </c:txPr>
            <c:showVal val="1"/>
          </c:dLbls>
          <c:cat>
            <c:strRef>
              <c:f>Sheet1!$B$1:$G$1</c:f>
              <c:strCache>
                <c:ptCount val="6"/>
                <c:pt idx="0">
                  <c:v>2010</c:v>
                </c:pt>
                <c:pt idx="1">
                  <c:v>2011</c:v>
                </c:pt>
                <c:pt idx="2">
                  <c:v>2012</c:v>
                </c:pt>
                <c:pt idx="3">
                  <c:v>2013</c:v>
                </c:pt>
                <c:pt idx="4">
                  <c:v>2014</c:v>
                </c:pt>
                <c:pt idx="5">
                  <c:v>2015</c:v>
                </c:pt>
              </c:strCache>
            </c:strRef>
          </c:cat>
          <c:val>
            <c:numRef>
              <c:f>Sheet1!$B$2:$G$2</c:f>
              <c:numCache>
                <c:formatCode>#,##0</c:formatCode>
                <c:ptCount val="6"/>
                <c:pt idx="0">
                  <c:v>1860217</c:v>
                </c:pt>
                <c:pt idx="1">
                  <c:v>1854684</c:v>
                </c:pt>
                <c:pt idx="2">
                  <c:v>1844741</c:v>
                </c:pt>
                <c:pt idx="3">
                  <c:v>1837206</c:v>
                </c:pt>
                <c:pt idx="4">
                  <c:v>1823135</c:v>
                </c:pt>
                <c:pt idx="5">
                  <c:v>1813466</c:v>
                </c:pt>
              </c:numCache>
            </c:numRef>
          </c:val>
        </c:ser>
        <c:ser>
          <c:idx val="1"/>
          <c:order val="1"/>
          <c:tx>
            <c:strRef>
              <c:f>Sheet1!$A$3</c:f>
              <c:strCache>
                <c:ptCount val="1"/>
                <c:pt idx="0">
                  <c:v>non-citizen</c:v>
                </c:pt>
              </c:strCache>
            </c:strRef>
          </c:tx>
          <c:dLbls>
            <c:txPr>
              <a:bodyPr anchor="t" anchorCtr="0"/>
              <a:lstStyle/>
              <a:p>
                <a:pPr>
                  <a:defRPr sz="1200"/>
                </a:pPr>
                <a:endParaRPr lang="lv-LV"/>
              </a:p>
            </c:txPr>
            <c:showVal val="1"/>
          </c:dLbls>
          <c:cat>
            <c:strRef>
              <c:f>Sheet1!$B$1:$G$1</c:f>
              <c:strCache>
                <c:ptCount val="6"/>
                <c:pt idx="0">
                  <c:v>2010</c:v>
                </c:pt>
                <c:pt idx="1">
                  <c:v>2011</c:v>
                </c:pt>
                <c:pt idx="2">
                  <c:v>2012</c:v>
                </c:pt>
                <c:pt idx="3">
                  <c:v>2013</c:v>
                </c:pt>
                <c:pt idx="4">
                  <c:v>2014</c:v>
                </c:pt>
                <c:pt idx="5">
                  <c:v>2015</c:v>
                </c:pt>
              </c:strCache>
            </c:strRef>
          </c:cat>
          <c:val>
            <c:numRef>
              <c:f>Sheet1!$B$3:$G$3</c:f>
              <c:numCache>
                <c:formatCode>#,##0</c:formatCode>
                <c:ptCount val="6"/>
                <c:pt idx="0">
                  <c:v>344095</c:v>
                </c:pt>
                <c:pt idx="1">
                  <c:v>326735</c:v>
                </c:pt>
                <c:pt idx="2">
                  <c:v>312189</c:v>
                </c:pt>
                <c:pt idx="3">
                  <c:v>297883</c:v>
                </c:pt>
                <c:pt idx="4">
                  <c:v>282876</c:v>
                </c:pt>
                <c:pt idx="5">
                  <c:v>262622</c:v>
                </c:pt>
              </c:numCache>
            </c:numRef>
          </c:val>
        </c:ser>
        <c:ser>
          <c:idx val="2"/>
          <c:order val="2"/>
          <c:tx>
            <c:strRef>
              <c:f>Sheet1!$A$4</c:f>
              <c:strCache>
                <c:ptCount val="1"/>
                <c:pt idx="0">
                  <c:v>refugee, alternative and stateless</c:v>
                </c:pt>
              </c:strCache>
            </c:strRef>
          </c:tx>
          <c:dLbls>
            <c:txPr>
              <a:bodyPr/>
              <a:lstStyle/>
              <a:p>
                <a:pPr>
                  <a:defRPr sz="1200"/>
                </a:pPr>
                <a:endParaRPr lang="lv-LV"/>
              </a:p>
            </c:txPr>
            <c:showVal val="1"/>
          </c:dLbls>
          <c:cat>
            <c:strRef>
              <c:f>Sheet1!$B$1:$G$1</c:f>
              <c:strCache>
                <c:ptCount val="6"/>
                <c:pt idx="0">
                  <c:v>2010</c:v>
                </c:pt>
                <c:pt idx="1">
                  <c:v>2011</c:v>
                </c:pt>
                <c:pt idx="2">
                  <c:v>2012</c:v>
                </c:pt>
                <c:pt idx="3">
                  <c:v>2013</c:v>
                </c:pt>
                <c:pt idx="4">
                  <c:v>2014</c:v>
                </c:pt>
                <c:pt idx="5">
                  <c:v>2015</c:v>
                </c:pt>
              </c:strCache>
            </c:strRef>
          </c:cat>
          <c:val>
            <c:numRef>
              <c:f>Sheet1!$B$4:$G$4</c:f>
              <c:numCache>
                <c:formatCode>#,##0</c:formatCode>
                <c:ptCount val="6"/>
                <c:pt idx="0">
                  <c:v>168</c:v>
                </c:pt>
                <c:pt idx="1">
                  <c:v>171</c:v>
                </c:pt>
                <c:pt idx="2">
                  <c:v>173</c:v>
                </c:pt>
                <c:pt idx="3">
                  <c:v>279</c:v>
                </c:pt>
                <c:pt idx="4">
                  <c:v>319</c:v>
                </c:pt>
                <c:pt idx="5">
                  <c:v>346</c:v>
                </c:pt>
              </c:numCache>
            </c:numRef>
          </c:val>
        </c:ser>
        <c:ser>
          <c:idx val="3"/>
          <c:order val="3"/>
          <c:tx>
            <c:strRef>
              <c:f>Sheet1!$A$5</c:f>
              <c:strCache>
                <c:ptCount val="1"/>
                <c:pt idx="0">
                  <c:v>other</c:v>
                </c:pt>
              </c:strCache>
            </c:strRef>
          </c:tx>
          <c:dLbls>
            <c:txPr>
              <a:bodyPr/>
              <a:lstStyle/>
              <a:p>
                <a:pPr>
                  <a:defRPr sz="1200"/>
                </a:pPr>
                <a:endParaRPr lang="lv-LV"/>
              </a:p>
            </c:txPr>
            <c:showVal val="1"/>
          </c:dLbls>
          <c:cat>
            <c:strRef>
              <c:f>Sheet1!$B$1:$G$1</c:f>
              <c:strCache>
                <c:ptCount val="6"/>
                <c:pt idx="0">
                  <c:v>2010</c:v>
                </c:pt>
                <c:pt idx="1">
                  <c:v>2011</c:v>
                </c:pt>
                <c:pt idx="2">
                  <c:v>2012</c:v>
                </c:pt>
                <c:pt idx="3">
                  <c:v>2013</c:v>
                </c:pt>
                <c:pt idx="4">
                  <c:v>2014</c:v>
                </c:pt>
                <c:pt idx="5">
                  <c:v>2015</c:v>
                </c:pt>
              </c:strCache>
            </c:strRef>
          </c:cat>
          <c:val>
            <c:numRef>
              <c:f>Sheet1!$B$5:$G$5</c:f>
              <c:numCache>
                <c:formatCode>#,##0</c:formatCode>
                <c:ptCount val="6"/>
                <c:pt idx="0">
                  <c:v>50173</c:v>
                </c:pt>
                <c:pt idx="1">
                  <c:v>55320</c:v>
                </c:pt>
                <c:pt idx="2">
                  <c:v>59950</c:v>
                </c:pt>
                <c:pt idx="3">
                  <c:v>65829</c:v>
                </c:pt>
                <c:pt idx="4">
                  <c:v>73963</c:v>
                </c:pt>
                <c:pt idx="5">
                  <c:v>83691</c:v>
                </c:pt>
              </c:numCache>
            </c:numRef>
          </c:val>
        </c:ser>
        <c:gapWidth val="75"/>
        <c:overlap val="-18"/>
        <c:axId val="147677184"/>
        <c:axId val="147678720"/>
      </c:barChart>
      <c:catAx>
        <c:axId val="147677184"/>
        <c:scaling>
          <c:orientation val="minMax"/>
        </c:scaling>
        <c:axPos val="l"/>
        <c:tickLblPos val="nextTo"/>
        <c:spPr>
          <a:ln w="38100">
            <a:solidFill>
              <a:srgbClr val="0070C0"/>
            </a:solidFill>
          </a:ln>
          <a:effectLst>
            <a:outerShdw blurRad="50800" dist="38100" dir="10800000" algn="r" rotWithShape="0">
              <a:prstClr val="black">
                <a:alpha val="40000"/>
              </a:prstClr>
            </a:outerShdw>
          </a:effectLst>
        </c:spPr>
        <c:txPr>
          <a:bodyPr/>
          <a:lstStyle/>
          <a:p>
            <a:pPr>
              <a:defRPr sz="1400"/>
            </a:pPr>
            <a:endParaRPr lang="lv-LV"/>
          </a:p>
        </c:txPr>
        <c:crossAx val="147678720"/>
        <c:crosses val="autoZero"/>
        <c:lblAlgn val="ctr"/>
        <c:lblOffset val="100"/>
      </c:catAx>
      <c:valAx>
        <c:axId val="147678720"/>
        <c:scaling>
          <c:orientation val="minMax"/>
        </c:scaling>
        <c:delete val="1"/>
        <c:axPos val="b"/>
        <c:majorGridlines>
          <c:spPr>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prstDash val="dash"/>
            </a:ln>
          </c:spPr>
        </c:majorGridlines>
        <c:minorGridlines>
          <c:spPr>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prstDash val="dash"/>
            </a:ln>
          </c:spPr>
        </c:minorGridlines>
        <c:numFmt formatCode="#,##0" sourceLinked="1"/>
        <c:majorTickMark val="none"/>
        <c:tickLblPos val="none"/>
        <c:crossAx val="147677184"/>
        <c:crosses val="autoZero"/>
        <c:crossBetween val="between"/>
      </c:valAx>
    </c:plotArea>
    <c:legend>
      <c:legendPos val="b"/>
      <c:layout>
        <c:manualLayout>
          <c:xMode val="edge"/>
          <c:yMode val="edge"/>
          <c:x val="0.17497241201329841"/>
          <c:y val="0.93724542458828408"/>
          <c:w val="0.78525207537563457"/>
          <c:h val="6.1533615990308932E-2"/>
        </c:manualLayout>
      </c:layout>
      <c:txPr>
        <a:bodyPr/>
        <a:lstStyle/>
        <a:p>
          <a:pPr>
            <a:defRPr sz="1400"/>
          </a:pPr>
          <a:endParaRPr lang="lv-LV"/>
        </a:p>
      </c:txPr>
    </c:legend>
    <c:plotVisOnly val="1"/>
  </c:chart>
  <c:txPr>
    <a:bodyPr/>
    <a:lstStyle/>
    <a:p>
      <a:pPr>
        <a:defRPr sz="1800"/>
      </a:pPr>
      <a:endParaRPr lang="lv-LV"/>
    </a:p>
  </c:txPr>
  <c:externalData r:id="rId1"/>
</c:chartSpace>
</file>

<file path=ppt/charts/chart69.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a:t>Ethnic</a:t>
            </a:r>
            <a:r>
              <a:rPr lang="lv-LV" sz="2000" dirty="0"/>
              <a:t> </a:t>
            </a:r>
            <a:r>
              <a:rPr lang="lv-LV" sz="2000" dirty="0" err="1" smtClean="0"/>
              <a:t>Groups</a:t>
            </a:r>
            <a:r>
              <a:rPr lang="lv-LV" sz="2000" dirty="0" smtClean="0"/>
              <a:t> </a:t>
            </a:r>
            <a:r>
              <a:rPr lang="lv-LV" sz="1600" dirty="0" smtClean="0"/>
              <a:t>(</a:t>
            </a:r>
            <a:r>
              <a:rPr lang="lv-LV" sz="1600" b="0" dirty="0" smtClean="0"/>
              <a:t>01.01.2015</a:t>
            </a:r>
            <a:r>
              <a:rPr lang="lv-LV" sz="1600" dirty="0" smtClean="0"/>
              <a:t>)</a:t>
            </a:r>
            <a:endParaRPr lang="en-US" sz="2000" dirty="0"/>
          </a:p>
        </c:rich>
      </c:tx>
      <c:overlay val="1"/>
    </c:title>
    <c:plotArea>
      <c:layout>
        <c:manualLayout>
          <c:layoutTarget val="inner"/>
          <c:xMode val="edge"/>
          <c:yMode val="edge"/>
          <c:x val="2.3919753086419752E-2"/>
          <c:y val="0.18807254698981982"/>
          <c:w val="0.80743620211526856"/>
          <c:h val="0.78532511059841736"/>
        </c:manualLayout>
      </c:layout>
      <c:ofPieChart>
        <c:ofPieType val="pie"/>
        <c:varyColors val="1"/>
        <c:ser>
          <c:idx val="0"/>
          <c:order val="0"/>
          <c:tx>
            <c:strRef>
              <c:f>Sheet1!$B$1</c:f>
              <c:strCache>
                <c:ptCount val="1"/>
                <c:pt idx="0">
                  <c:v>Ethnic Groups</c:v>
                </c:pt>
              </c:strCache>
            </c:strRef>
          </c:tx>
          <c:dPt>
            <c:idx val="0"/>
            <c:spPr>
              <a:solidFill>
                <a:srgbClr val="002060"/>
              </a:solidFill>
            </c:spPr>
          </c:dPt>
          <c:dPt>
            <c:idx val="15"/>
            <c:spPr>
              <a:solidFill>
                <a:schemeClr val="bg1">
                  <a:lumMod val="85000"/>
                </a:schemeClr>
              </a:solidFill>
            </c:spPr>
          </c:dPt>
          <c:dLbls>
            <c:dLbl>
              <c:idx val="0"/>
              <c:layout>
                <c:manualLayout>
                  <c:x val="-1.5018044619422573E-2"/>
                  <c:y val="-1.4327680193821916E-2"/>
                </c:manualLayout>
              </c:layout>
              <c:dLblPos val="bestFit"/>
              <c:showCatName val="1"/>
              <c:showPercent val="1"/>
            </c:dLbl>
            <c:dLbl>
              <c:idx val="1"/>
              <c:layout>
                <c:manualLayout>
                  <c:x val="-2.0783513171964692E-2"/>
                  <c:y val="-3.9328285887341004E-2"/>
                </c:manualLayout>
              </c:layout>
              <c:dLblPos val="bestFit"/>
              <c:showCatName val="1"/>
              <c:showPercent val="1"/>
            </c:dLbl>
            <c:dLbl>
              <c:idx val="2"/>
              <c:layout>
                <c:manualLayout>
                  <c:x val="-6.7299504228638132E-2"/>
                  <c:y val="-0.17237007874015717"/>
                </c:manualLayout>
              </c:layout>
              <c:dLblPos val="bestFit"/>
              <c:showCatName val="1"/>
              <c:showPercent val="1"/>
            </c:dLbl>
            <c:dLbl>
              <c:idx val="3"/>
              <c:layout>
                <c:manualLayout>
                  <c:x val="5.0754714688442004E-2"/>
                  <c:y val="-0.23092731677771094"/>
                </c:manualLayout>
              </c:layout>
              <c:dLblPos val="bestFit"/>
              <c:showCatName val="1"/>
              <c:showPercent val="1"/>
            </c:dLbl>
            <c:dLbl>
              <c:idx val="4"/>
              <c:layout>
                <c:manualLayout>
                  <c:x val="5.8236366287547393E-2"/>
                  <c:y val="-0.16617968907732691"/>
                </c:manualLayout>
              </c:layout>
              <c:dLblPos val="bestFit"/>
              <c:showCatName val="1"/>
              <c:showPercent val="1"/>
            </c:dLbl>
            <c:dLbl>
              <c:idx val="5"/>
              <c:layout>
                <c:manualLayout>
                  <c:x val="0.16562577032605075"/>
                  <c:y val="-0.12306435365497009"/>
                </c:manualLayout>
              </c:layout>
              <c:dLblPos val="bestFit"/>
              <c:showCatName val="1"/>
              <c:showPercent val="1"/>
            </c:dLbl>
            <c:dLbl>
              <c:idx val="6"/>
              <c:layout>
                <c:manualLayout>
                  <c:x val="-2.3609196428345892E-2"/>
                  <c:y val="6.1034774091421932E-2"/>
                </c:manualLayout>
              </c:layout>
              <c:dLblPos val="bestFit"/>
              <c:showCatName val="1"/>
              <c:showPercent val="1"/>
            </c:dLbl>
            <c:dLbl>
              <c:idx val="7"/>
              <c:layout>
                <c:manualLayout>
                  <c:x val="5.5031942703200956E-2"/>
                  <c:y val="-0.1336416472084635"/>
                </c:manualLayout>
              </c:layout>
              <c:dLblPos val="bestFit"/>
              <c:showCatName val="1"/>
              <c:showPercent val="1"/>
            </c:dLbl>
            <c:dLbl>
              <c:idx val="8"/>
              <c:layout>
                <c:manualLayout>
                  <c:x val="1.0948931014516359E-3"/>
                  <c:y val="-0.113155060602825"/>
                </c:manualLayout>
              </c:layout>
              <c:dLblPos val="bestFit"/>
              <c:showCatName val="1"/>
              <c:showPercent val="1"/>
            </c:dLbl>
            <c:dLbl>
              <c:idx val="9"/>
              <c:layout>
                <c:manualLayout>
                  <c:x val="3.1395437107287857E-2"/>
                  <c:y val="-0.15485286813140939"/>
                </c:manualLayout>
              </c:layout>
              <c:dLblPos val="bestFit"/>
              <c:showCatName val="1"/>
              <c:showPercent val="1"/>
            </c:dLbl>
            <c:dLbl>
              <c:idx val="10"/>
              <c:layout>
                <c:manualLayout>
                  <c:x val="0.10681589903644365"/>
                  <c:y val="-0.21745737376925933"/>
                </c:manualLayout>
              </c:layout>
              <c:dLblPos val="bestFit"/>
              <c:showCatName val="1"/>
              <c:showPercent val="1"/>
            </c:dLbl>
            <c:dLbl>
              <c:idx val="11"/>
              <c:layout>
                <c:manualLayout>
                  <c:x val="7.0135837243135921E-2"/>
                  <c:y val="-9.2374628050450547E-2"/>
                </c:manualLayout>
              </c:layout>
              <c:dLblPos val="bestFit"/>
              <c:showCatName val="1"/>
              <c:showPercent val="1"/>
            </c:dLbl>
            <c:dLbl>
              <c:idx val="12"/>
              <c:layout>
                <c:manualLayout>
                  <c:x val="4.6812605093677184E-2"/>
                  <c:y val="-2.6768980337758576E-2"/>
                </c:manualLayout>
              </c:layout>
              <c:dLblPos val="bestFit"/>
              <c:showCatName val="1"/>
              <c:showPercent val="1"/>
            </c:dLbl>
            <c:dLbl>
              <c:idx val="13"/>
              <c:layout>
                <c:manualLayout>
                  <c:x val="5.5758703413657976E-2"/>
                  <c:y val="1.0972236090568001E-2"/>
                </c:manualLayout>
              </c:layout>
              <c:dLblPos val="bestFit"/>
              <c:showCatName val="1"/>
              <c:showPercent val="1"/>
            </c:dLbl>
            <c:dLbl>
              <c:idx val="14"/>
              <c:layout>
                <c:manualLayout>
                  <c:x val="3.2065895216769363E-2"/>
                  <c:y val="-6.3442952729254487E-2"/>
                </c:manualLayout>
              </c:layout>
              <c:dLblPos val="bestFit"/>
              <c:showCatName val="1"/>
              <c:showPercent val="1"/>
            </c:dLbl>
            <c:dLbl>
              <c:idx val="15"/>
              <c:delete val="1"/>
            </c:dLbl>
            <c:dLbl>
              <c:idx val="16"/>
              <c:layout>
                <c:manualLayout>
                  <c:x val="1.5740497715563583E-2"/>
                  <c:y val="-7.4600242277407636E-2"/>
                </c:manualLayout>
              </c:layout>
              <c:dLblPos val="bestFit"/>
              <c:showCatName val="1"/>
              <c:showPercent val="1"/>
            </c:dLbl>
            <c:dLbl>
              <c:idx val="17"/>
              <c:dLblPos val="bestFit"/>
              <c:showPercent val="1"/>
            </c:dLbl>
            <c:numFmt formatCode="0.00%" sourceLinked="0"/>
            <c:txPr>
              <a:bodyPr/>
              <a:lstStyle/>
              <a:p>
                <a:pPr>
                  <a:defRPr sz="1000"/>
                </a:pPr>
                <a:endParaRPr lang="lv-LV"/>
              </a:p>
            </c:txPr>
            <c:dLblPos val="bestFit"/>
            <c:showCatName val="1"/>
            <c:showPercent val="1"/>
            <c:showLeaderLines val="1"/>
          </c:dLbls>
          <c:cat>
            <c:strRef>
              <c:f>Sheet1!$A$2:$A$16</c:f>
              <c:strCache>
                <c:ptCount val="15"/>
                <c:pt idx="0">
                  <c:v>Latvian</c:v>
                </c:pt>
                <c:pt idx="1">
                  <c:v>Russian</c:v>
                </c:pt>
                <c:pt idx="2">
                  <c:v>Belarussian</c:v>
                </c:pt>
                <c:pt idx="3">
                  <c:v>Ukrainian</c:v>
                </c:pt>
                <c:pt idx="4">
                  <c:v>Pole</c:v>
                </c:pt>
                <c:pt idx="5">
                  <c:v>Lithuanian</c:v>
                </c:pt>
                <c:pt idx="6">
                  <c:v>Jew</c:v>
                </c:pt>
                <c:pt idx="7">
                  <c:v>Roman</c:v>
                </c:pt>
                <c:pt idx="8">
                  <c:v>German</c:v>
                </c:pt>
                <c:pt idx="9">
                  <c:v>Armenian</c:v>
                </c:pt>
                <c:pt idx="10">
                  <c:v>Tatar</c:v>
                </c:pt>
                <c:pt idx="11">
                  <c:v>Estonian</c:v>
                </c:pt>
                <c:pt idx="12">
                  <c:v>Azerbaijani</c:v>
                </c:pt>
                <c:pt idx="13">
                  <c:v>Moldavian</c:v>
                </c:pt>
                <c:pt idx="14">
                  <c:v>other</c:v>
                </c:pt>
              </c:strCache>
            </c:strRef>
          </c:cat>
          <c:val>
            <c:numRef>
              <c:f>Sheet1!$B$2:$B$16</c:f>
              <c:numCache>
                <c:formatCode>#,##0</c:formatCode>
                <c:ptCount val="15"/>
                <c:pt idx="0">
                  <c:v>1291914</c:v>
                </c:pt>
                <c:pt idx="1">
                  <c:v>575195</c:v>
                </c:pt>
                <c:pt idx="2">
                  <c:v>72142</c:v>
                </c:pt>
                <c:pt idx="3">
                  <c:v>51538</c:v>
                </c:pt>
                <c:pt idx="4">
                  <c:v>47408</c:v>
                </c:pt>
                <c:pt idx="5">
                  <c:v>27423</c:v>
                </c:pt>
                <c:pt idx="6">
                  <c:v>8771</c:v>
                </c:pt>
                <c:pt idx="7">
                  <c:v>7883</c:v>
                </c:pt>
                <c:pt idx="8">
                  <c:v>5063</c:v>
                </c:pt>
                <c:pt idx="9">
                  <c:v>2765</c:v>
                </c:pt>
                <c:pt idx="10">
                  <c:v>2545</c:v>
                </c:pt>
                <c:pt idx="11">
                  <c:v>2224</c:v>
                </c:pt>
                <c:pt idx="12">
                  <c:v>1974</c:v>
                </c:pt>
                <c:pt idx="13">
                  <c:v>1821</c:v>
                </c:pt>
                <c:pt idx="14">
                  <c:v>61614</c:v>
                </c:pt>
              </c:numCache>
            </c:numRef>
          </c:val>
        </c:ser>
        <c:dLbls>
          <c:showVal val="1"/>
          <c:showCatName val="1"/>
        </c:dLbls>
        <c:gapWidth val="100"/>
        <c:splitType val="percent"/>
        <c:splitPos val="2"/>
        <c:secondPieSize val="75"/>
        <c:serLines/>
      </c:ofPieChart>
    </c:plotArea>
    <c:plotVisOnly val="1"/>
  </c:chart>
  <c:txPr>
    <a:bodyPr/>
    <a:lstStyle/>
    <a:p>
      <a:pPr>
        <a:defRPr sz="1800"/>
      </a:pPr>
      <a:endParaRPr lang="lv-LV"/>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en-US" sz="2000" dirty="0" smtClean="0"/>
              <a:t>Approved</a:t>
            </a:r>
            <a:r>
              <a:rPr lang="lv-LV" sz="2000" baseline="0" dirty="0" smtClean="0"/>
              <a:t> </a:t>
            </a:r>
            <a:r>
              <a:rPr lang="en-US" sz="2000" dirty="0" smtClean="0"/>
              <a:t>Invitation</a:t>
            </a:r>
            <a:r>
              <a:rPr lang="lv-LV" sz="2000" dirty="0" smtClean="0"/>
              <a:t>s</a:t>
            </a:r>
            <a:endParaRPr lang="en-US" sz="2000" dirty="0"/>
          </a:p>
        </c:rich>
      </c:tx>
      <c:layout/>
    </c:title>
    <c:plotArea>
      <c:layout>
        <c:manualLayout>
          <c:layoutTarget val="inner"/>
          <c:xMode val="edge"/>
          <c:yMode val="edge"/>
          <c:x val="1.6975308641975564E-2"/>
          <c:y val="0.15523076923076923"/>
          <c:w val="0.96604938271604934"/>
          <c:h val="0.72380335150414365"/>
        </c:manualLayout>
      </c:layout>
      <c:barChart>
        <c:barDir val="col"/>
        <c:grouping val="clustered"/>
        <c:varyColors val="1"/>
        <c:ser>
          <c:idx val="0"/>
          <c:order val="0"/>
          <c:tx>
            <c:strRef>
              <c:f>Sheet1!$A$2</c:f>
              <c:strCache>
                <c:ptCount val="1"/>
                <c:pt idx="0">
                  <c:v>Approved letters of Invitation</c:v>
                </c:pt>
              </c:strCache>
            </c:strRef>
          </c:tx>
          <c:dLbls>
            <c:txPr>
              <a:bodyPr/>
              <a:lstStyle/>
              <a:p>
                <a:pPr>
                  <a:defRPr sz="1200"/>
                </a:pPr>
                <a:endParaRPr lang="lv-LV"/>
              </a:p>
            </c:txPr>
            <c:showVal val="1"/>
          </c:dLbls>
          <c:cat>
            <c:strRef>
              <c:f>Sheet1!$B$1:$K$1</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Sheet1!$B$2:$K$2</c:f>
              <c:numCache>
                <c:formatCode>#,##0</c:formatCode>
                <c:ptCount val="10"/>
                <c:pt idx="0">
                  <c:v>67527</c:v>
                </c:pt>
                <c:pt idx="1">
                  <c:v>77318</c:v>
                </c:pt>
                <c:pt idx="2">
                  <c:v>85393</c:v>
                </c:pt>
                <c:pt idx="3">
                  <c:v>73136</c:v>
                </c:pt>
                <c:pt idx="4">
                  <c:v>53390</c:v>
                </c:pt>
                <c:pt idx="5">
                  <c:v>52494</c:v>
                </c:pt>
                <c:pt idx="6">
                  <c:v>56649</c:v>
                </c:pt>
                <c:pt idx="7">
                  <c:v>57519</c:v>
                </c:pt>
                <c:pt idx="8">
                  <c:v>58926</c:v>
                </c:pt>
                <c:pt idx="9">
                  <c:v>56160</c:v>
                </c:pt>
              </c:numCache>
            </c:numRef>
          </c:val>
        </c:ser>
        <c:gapWidth val="55"/>
        <c:overlap val="-25"/>
        <c:axId val="137848320"/>
        <c:axId val="137849856"/>
      </c:barChart>
      <c:catAx>
        <c:axId val="137848320"/>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37849856"/>
        <c:crosses val="autoZero"/>
        <c:auto val="1"/>
        <c:lblAlgn val="ctr"/>
        <c:lblOffset val="100"/>
      </c:catAx>
      <c:valAx>
        <c:axId val="137849856"/>
        <c:scaling>
          <c:orientation val="minMax"/>
        </c:scaling>
        <c:delete val="1"/>
        <c:axPos val="l"/>
        <c:numFmt formatCode="#,##0" sourceLinked="1"/>
        <c:majorTickMark val="none"/>
        <c:tickLblPos val="none"/>
        <c:crossAx val="137848320"/>
        <c:crosses val="autoZero"/>
        <c:crossBetween val="between"/>
      </c:valAx>
    </c:plotArea>
    <c:plotVisOnly val="1"/>
  </c:chart>
  <c:txPr>
    <a:bodyPr/>
    <a:lstStyle/>
    <a:p>
      <a:pPr>
        <a:defRPr sz="1800"/>
      </a:pPr>
      <a:endParaRPr lang="lv-LV"/>
    </a:p>
  </c:txPr>
  <c:externalData r:id="rId1"/>
</c:chartSpace>
</file>

<file path=ppt/charts/chart70.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prstClr val="black"/>
                </a:solidFill>
                <a:latin typeface="+mn-lt"/>
                <a:ea typeface="+mn-ea"/>
                <a:cs typeface="+mn-cs"/>
              </a:defRPr>
            </a:pPr>
            <a:r>
              <a:rPr lang="lv-LV" dirty="0" err="1"/>
              <a:t>Population</a:t>
            </a:r>
            <a:r>
              <a:rPr lang="lv-LV" dirty="0"/>
              <a:t> </a:t>
            </a:r>
            <a:r>
              <a:rPr lang="lv-LV" dirty="0" err="1"/>
              <a:t>by</a:t>
            </a:r>
            <a:r>
              <a:rPr lang="lv-LV" dirty="0"/>
              <a:t> </a:t>
            </a:r>
            <a:r>
              <a:rPr lang="lv-LV" dirty="0" err="1" smtClean="0"/>
              <a:t>Gender</a:t>
            </a:r>
            <a:r>
              <a:rPr lang="lv-LV" dirty="0" smtClean="0"/>
              <a:t> </a:t>
            </a:r>
            <a:r>
              <a:rPr lang="lv-LV" sz="1600" b="0" dirty="0" smtClean="0"/>
              <a:t>(01.01.2015)</a:t>
            </a:r>
            <a:endParaRPr lang="lv-LV" b="0" dirty="0"/>
          </a:p>
        </c:rich>
      </c:tx>
      <c:overlay val="1"/>
    </c:title>
    <c:plotArea>
      <c:layout>
        <c:manualLayout>
          <c:layoutTarget val="inner"/>
          <c:xMode val="edge"/>
          <c:yMode val="edge"/>
          <c:x val="0.10683240733336125"/>
          <c:y val="0.28364940021257312"/>
          <c:w val="0.78633518533327751"/>
          <c:h val="0.59828801869020776"/>
        </c:manualLayout>
      </c:layout>
      <c:pieChart>
        <c:varyColors val="1"/>
        <c:ser>
          <c:idx val="0"/>
          <c:order val="0"/>
          <c:tx>
            <c:strRef>
              <c:f>Sheet1!$B$1</c:f>
              <c:strCache>
                <c:ptCount val="1"/>
                <c:pt idx="0">
                  <c:v>Population by Gender</c:v>
                </c:pt>
              </c:strCache>
            </c:strRef>
          </c:tx>
          <c:explosion val="9"/>
          <c:dLbls>
            <c:dLbl>
              <c:idx val="0"/>
              <c:layout>
                <c:manualLayout>
                  <c:x val="-5.3514089040756913E-2"/>
                  <c:y val="0.35916353725015182"/>
                </c:manualLayout>
              </c:layout>
              <c:showCatName val="1"/>
              <c:showPercent val="1"/>
            </c:dLbl>
            <c:dLbl>
              <c:idx val="1"/>
              <c:layout>
                <c:manualLayout>
                  <c:x val="3.9237359481008635E-2"/>
                  <c:y val="0.27573389864728443"/>
                </c:manualLayout>
              </c:layout>
              <c:showCatName val="1"/>
              <c:showPercent val="1"/>
            </c:dLbl>
            <c:txPr>
              <a:bodyPr/>
              <a:lstStyle/>
              <a:p>
                <a:pPr>
                  <a:defRPr sz="1200"/>
                </a:pPr>
                <a:endParaRPr lang="lv-LV"/>
              </a:p>
            </c:txPr>
            <c:showCatName val="1"/>
            <c:showPercent val="1"/>
          </c:dLbls>
          <c:cat>
            <c:strRef>
              <c:f>Sheet1!$A$2:$A$3</c:f>
              <c:strCache>
                <c:ptCount val="2"/>
                <c:pt idx="0">
                  <c:v>male</c:v>
                </c:pt>
                <c:pt idx="1">
                  <c:v>female</c:v>
                </c:pt>
              </c:strCache>
            </c:strRef>
          </c:cat>
          <c:val>
            <c:numRef>
              <c:f>Sheet1!$B$2:$B$3</c:f>
              <c:numCache>
                <c:formatCode>#,##0</c:formatCode>
                <c:ptCount val="2"/>
                <c:pt idx="0">
                  <c:v>1004973</c:v>
                </c:pt>
                <c:pt idx="1">
                  <c:v>1155152</c:v>
                </c:pt>
              </c:numCache>
            </c:numRef>
          </c:val>
        </c:ser>
        <c:dLbls>
          <c:showVal val="1"/>
          <c:showCatName val="1"/>
        </c:dLbls>
        <c:firstSliceAng val="0"/>
      </c:pieChart>
    </c:plotArea>
    <c:plotVisOnly val="1"/>
  </c:chart>
  <c:txPr>
    <a:bodyPr/>
    <a:lstStyle/>
    <a:p>
      <a:pPr>
        <a:defRPr sz="1800"/>
      </a:pPr>
      <a:endParaRPr lang="lv-LV"/>
    </a:p>
  </c:txPr>
  <c:externalData r:id="rId1"/>
</c:chartSpace>
</file>

<file path=ppt/charts/chart71.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800"/>
            </a:pPr>
            <a:r>
              <a:rPr lang="lv-LV" sz="1800" dirty="0" err="1" smtClean="0"/>
              <a:t>Population</a:t>
            </a:r>
            <a:r>
              <a:rPr lang="en-US" sz="1800" dirty="0" smtClean="0"/>
              <a:t> </a:t>
            </a:r>
            <a:r>
              <a:rPr lang="en-US" sz="1800" dirty="0"/>
              <a:t>by Ability-to-Work </a:t>
            </a:r>
            <a:r>
              <a:rPr lang="en-US" sz="1800" dirty="0" smtClean="0"/>
              <a:t>Age</a:t>
            </a:r>
            <a:r>
              <a:rPr lang="lv-LV" sz="1800" dirty="0" smtClean="0"/>
              <a:t> </a:t>
            </a:r>
            <a:r>
              <a:rPr lang="lv-LV" sz="1600" b="0" dirty="0" smtClean="0"/>
              <a:t>(01.01.2015)</a:t>
            </a:r>
            <a:endParaRPr lang="en-US" sz="1800" b="0" dirty="0"/>
          </a:p>
        </c:rich>
      </c:tx>
      <c:overlay val="1"/>
    </c:title>
    <c:plotArea>
      <c:layout>
        <c:manualLayout>
          <c:layoutTarget val="inner"/>
          <c:xMode val="edge"/>
          <c:yMode val="edge"/>
          <c:x val="0.10206468998496852"/>
          <c:y val="0.28873874037769992"/>
          <c:w val="0.78795766256220945"/>
          <c:h val="0.61351918759710233"/>
        </c:manualLayout>
      </c:layout>
      <c:pieChart>
        <c:varyColors val="1"/>
        <c:ser>
          <c:idx val="0"/>
          <c:order val="0"/>
          <c:tx>
            <c:strRef>
              <c:f>Sheet1!$B$1</c:f>
              <c:strCache>
                <c:ptCount val="1"/>
                <c:pt idx="0">
                  <c:v>Groups by Ability-to-Work Age</c:v>
                </c:pt>
              </c:strCache>
            </c:strRef>
          </c:tx>
          <c:explosion val="25"/>
          <c:dPt>
            <c:idx val="0"/>
            <c:explosion val="18"/>
          </c:dPt>
          <c:dPt>
            <c:idx val="1"/>
            <c:explosion val="3"/>
          </c:dPt>
          <c:dPt>
            <c:idx val="2"/>
            <c:explosion val="19"/>
          </c:dPt>
          <c:dLbls>
            <c:dLbl>
              <c:idx val="0"/>
              <c:layout>
                <c:manualLayout>
                  <c:x val="5.6680780468478985E-2"/>
                  <c:y val="4.8449222693317057E-2"/>
                </c:manualLayout>
              </c:layout>
              <c:showCatName val="1"/>
              <c:showPercent val="1"/>
            </c:dLbl>
            <c:dLbl>
              <c:idx val="1"/>
              <c:layout>
                <c:manualLayout>
                  <c:x val="0.20683912742039537"/>
                  <c:y val="-4.4307692307692534E-2"/>
                </c:manualLayout>
              </c:layout>
              <c:showCatName val="1"/>
              <c:showPercent val="1"/>
            </c:dLbl>
            <c:dLbl>
              <c:idx val="2"/>
              <c:layout>
                <c:manualLayout>
                  <c:x val="1.2835512306244738E-2"/>
                  <c:y val="2.6899858671512622E-2"/>
                </c:manualLayout>
              </c:layout>
              <c:showCatName val="1"/>
              <c:showPercent val="1"/>
            </c:dLbl>
            <c:txPr>
              <a:bodyPr/>
              <a:lstStyle/>
              <a:p>
                <a:pPr>
                  <a:defRPr sz="1200"/>
                </a:pPr>
                <a:endParaRPr lang="lv-LV"/>
              </a:p>
            </c:txPr>
            <c:showCatName val="1"/>
            <c:showPercent val="1"/>
          </c:dLbls>
          <c:cat>
            <c:strRef>
              <c:f>Sheet1!$A$2:$A$4</c:f>
              <c:strCache>
                <c:ptCount val="3"/>
                <c:pt idx="0">
                  <c:v>below</c:v>
                </c:pt>
                <c:pt idx="1">
                  <c:v>ability-to-work age</c:v>
                </c:pt>
                <c:pt idx="2">
                  <c:v>above</c:v>
                </c:pt>
              </c:strCache>
            </c:strRef>
          </c:cat>
          <c:val>
            <c:numRef>
              <c:f>Sheet1!$B$2:$B$4</c:f>
              <c:numCache>
                <c:formatCode>#,##0</c:formatCode>
                <c:ptCount val="3"/>
                <c:pt idx="0">
                  <c:v>313913</c:v>
                </c:pt>
                <c:pt idx="1">
                  <c:v>1390382</c:v>
                </c:pt>
                <c:pt idx="2">
                  <c:v>455830</c:v>
                </c:pt>
              </c:numCache>
            </c:numRef>
          </c:val>
        </c:ser>
        <c:dLbls>
          <c:showVal val="1"/>
          <c:showCatName val="1"/>
        </c:dLbls>
        <c:firstSliceAng val="0"/>
      </c:pieChart>
    </c:plotArea>
    <c:plotVisOnly val="1"/>
  </c:chart>
  <c:txPr>
    <a:bodyPr/>
    <a:lstStyle/>
    <a:p>
      <a:pPr>
        <a:defRPr sz="1800"/>
      </a:pPr>
      <a:endParaRPr lang="lv-LV"/>
    </a:p>
  </c:txPr>
  <c:externalData r:id="rId1"/>
</c:chartSpace>
</file>

<file path=ppt/charts/chart72.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smtClean="0"/>
              <a:t>Population</a:t>
            </a:r>
            <a:r>
              <a:rPr lang="lv-LV" sz="2000" dirty="0" smtClean="0"/>
              <a:t> </a:t>
            </a:r>
            <a:r>
              <a:rPr lang="en-US" sz="2000" dirty="0" smtClean="0"/>
              <a:t>by </a:t>
            </a:r>
            <a:r>
              <a:rPr lang="en-US" sz="2000" dirty="0"/>
              <a:t>Year of </a:t>
            </a:r>
            <a:r>
              <a:rPr lang="en-US" sz="2000" dirty="0" smtClean="0"/>
              <a:t>Birth</a:t>
            </a:r>
            <a:r>
              <a:rPr lang="lv-LV" sz="2000" dirty="0" smtClean="0"/>
              <a:t> </a:t>
            </a:r>
            <a:r>
              <a:rPr lang="lv-LV" sz="1600" b="0" dirty="0" smtClean="0"/>
              <a:t>(01.01.2015)</a:t>
            </a:r>
            <a:endParaRPr lang="en-US" sz="2000" b="0" dirty="0"/>
          </a:p>
        </c:rich>
      </c:tx>
    </c:title>
    <c:plotArea>
      <c:layout/>
      <c:lineChart>
        <c:grouping val="standard"/>
        <c:ser>
          <c:idx val="0"/>
          <c:order val="0"/>
          <c:tx>
            <c:strRef>
              <c:f>Sheet1!$B$1</c:f>
              <c:strCache>
                <c:ptCount val="1"/>
                <c:pt idx="0">
                  <c:v>Age Groups by Year of Birth</c:v>
                </c:pt>
              </c:strCache>
            </c:strRef>
          </c:tx>
          <c:spPr>
            <a:ln w="76200"/>
          </c:spPr>
          <c:marker>
            <c:spPr>
              <a:solidFill>
                <a:srgbClr val="0070C0"/>
              </a:solidFill>
            </c:spPr>
          </c:marker>
          <c:dLbls>
            <c:txPr>
              <a:bodyPr/>
              <a:lstStyle/>
              <a:p>
                <a:pPr>
                  <a:defRPr sz="1200"/>
                </a:pPr>
                <a:endParaRPr lang="lv-LV"/>
              </a:p>
            </c:txPr>
            <c:dLblPos val="t"/>
            <c:showVal val="1"/>
          </c:dLbls>
          <c:cat>
            <c:strRef>
              <c:f>Sheet1!$A$2:$A$12</c:f>
              <c:strCache>
                <c:ptCount val="11"/>
                <c:pt idx="0">
                  <c:v>&lt;1915</c:v>
                </c:pt>
                <c:pt idx="1">
                  <c:v>1915  1924</c:v>
                </c:pt>
                <c:pt idx="2">
                  <c:v>1925  1934</c:v>
                </c:pt>
                <c:pt idx="3">
                  <c:v>1935  1944</c:v>
                </c:pt>
                <c:pt idx="4">
                  <c:v>1945  1954</c:v>
                </c:pt>
                <c:pt idx="5">
                  <c:v>1955  1964</c:v>
                </c:pt>
                <c:pt idx="6">
                  <c:v>1965  1974</c:v>
                </c:pt>
                <c:pt idx="7">
                  <c:v>1975  1984</c:v>
                </c:pt>
                <c:pt idx="8">
                  <c:v>1985  1994</c:v>
                </c:pt>
                <c:pt idx="9">
                  <c:v>1995  2004</c:v>
                </c:pt>
                <c:pt idx="10">
                  <c:v>2005  2014</c:v>
                </c:pt>
              </c:strCache>
            </c:strRef>
          </c:cat>
          <c:val>
            <c:numRef>
              <c:f>Sheet1!$B$2:$B$12</c:f>
              <c:numCache>
                <c:formatCode>#,##0</c:formatCode>
                <c:ptCount val="11"/>
                <c:pt idx="0">
                  <c:v>400</c:v>
                </c:pt>
                <c:pt idx="1">
                  <c:v>11361</c:v>
                </c:pt>
                <c:pt idx="2">
                  <c:v>87293</c:v>
                </c:pt>
                <c:pt idx="3">
                  <c:v>187499</c:v>
                </c:pt>
                <c:pt idx="4">
                  <c:v>233471</c:v>
                </c:pt>
                <c:pt idx="5">
                  <c:v>310499</c:v>
                </c:pt>
                <c:pt idx="6">
                  <c:v>300933</c:v>
                </c:pt>
                <c:pt idx="7">
                  <c:v>309064</c:v>
                </c:pt>
                <c:pt idx="8">
                  <c:v>312145</c:v>
                </c:pt>
                <c:pt idx="9">
                  <c:v>191358</c:v>
                </c:pt>
                <c:pt idx="10">
                  <c:v>216102</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47158528"/>
        <c:axId val="147160064"/>
      </c:lineChart>
      <c:catAx>
        <c:axId val="147158528"/>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47160064"/>
        <c:crosses val="autoZero"/>
        <c:auto val="1"/>
        <c:lblAlgn val="ctr"/>
        <c:lblOffset val="100"/>
      </c:catAx>
      <c:valAx>
        <c:axId val="147160064"/>
        <c:scaling>
          <c:orientation val="minMax"/>
        </c:scaling>
        <c:delete val="1"/>
        <c:axPos val="l"/>
        <c:numFmt formatCode="#,##0" sourceLinked="1"/>
        <c:tickLblPos val="none"/>
        <c:crossAx val="147158528"/>
        <c:crosses val="autoZero"/>
        <c:crossBetween val="between"/>
      </c:valAx>
    </c:plotArea>
    <c:plotVisOnly val="1"/>
  </c:chart>
  <c:txPr>
    <a:bodyPr/>
    <a:lstStyle/>
    <a:p>
      <a:pPr>
        <a:defRPr sz="1800"/>
      </a:pPr>
      <a:endParaRPr lang="lv-LV"/>
    </a:p>
  </c:txPr>
  <c:externalData r:id="rId1"/>
</c:chartSpace>
</file>

<file path=ppt/charts/chart73.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600"/>
            </a:pPr>
            <a:r>
              <a:rPr lang="lv-LV" sz="1600" dirty="0" err="1"/>
              <a:t>Population</a:t>
            </a:r>
            <a:r>
              <a:rPr lang="lv-LV" sz="1600" dirty="0"/>
              <a:t> </a:t>
            </a:r>
            <a:r>
              <a:rPr lang="lv-LV" sz="1600" dirty="0" err="1"/>
              <a:t>by</a:t>
            </a:r>
            <a:r>
              <a:rPr lang="lv-LV" sz="1600" dirty="0"/>
              <a:t> </a:t>
            </a:r>
            <a:r>
              <a:rPr lang="lv-LV" sz="1600" dirty="0" err="1"/>
              <a:t>Year</a:t>
            </a:r>
            <a:r>
              <a:rPr lang="lv-LV" sz="1600" dirty="0"/>
              <a:t> </a:t>
            </a:r>
            <a:r>
              <a:rPr lang="lv-LV" sz="1600" dirty="0" err="1"/>
              <a:t>of</a:t>
            </a:r>
            <a:r>
              <a:rPr lang="lv-LV" sz="1600" dirty="0"/>
              <a:t> </a:t>
            </a:r>
            <a:r>
              <a:rPr lang="lv-LV" sz="1600" dirty="0" err="1" smtClean="0"/>
              <a:t>Birth</a:t>
            </a:r>
            <a:r>
              <a:rPr lang="lv-LV" sz="1600" dirty="0" smtClean="0"/>
              <a:t> (</a:t>
            </a:r>
            <a:r>
              <a:rPr lang="lv-LV" sz="1600" dirty="0" err="1" smtClean="0"/>
              <a:t>Citizens</a:t>
            </a:r>
            <a:r>
              <a:rPr lang="lv-LV" sz="1600" dirty="0" smtClean="0"/>
              <a:t>)</a:t>
            </a:r>
            <a:endParaRPr lang="en-US" sz="1600" dirty="0"/>
          </a:p>
        </c:rich>
      </c:tx>
      <c:overlay val="1"/>
    </c:title>
    <c:plotArea>
      <c:layout>
        <c:manualLayout>
          <c:layoutTarget val="inner"/>
          <c:xMode val="edge"/>
          <c:yMode val="edge"/>
          <c:x val="0.21361405411712575"/>
          <c:y val="0.13708593547582118"/>
          <c:w val="0.7685982745279456"/>
          <c:h val="0.84813655258111464"/>
        </c:manualLayout>
      </c:layout>
      <c:barChart>
        <c:barDir val="bar"/>
        <c:grouping val="clustered"/>
        <c:ser>
          <c:idx val="0"/>
          <c:order val="0"/>
          <c:tx>
            <c:strRef>
              <c:f>Sheet1!$B$1</c:f>
              <c:strCache>
                <c:ptCount val="1"/>
                <c:pt idx="0">
                  <c:v>citizen</c:v>
                </c:pt>
              </c:strCache>
            </c:strRef>
          </c:tx>
          <c:dLbls>
            <c:txPr>
              <a:bodyPr/>
              <a:lstStyle/>
              <a:p>
                <a:pPr>
                  <a:defRPr sz="1200"/>
                </a:pPr>
                <a:endParaRPr lang="lv-LV"/>
              </a:p>
            </c:txPr>
            <c:showVal val="1"/>
          </c:dLbls>
          <c:cat>
            <c:strRef>
              <c:f>Sheet1!$A$2:$A$12</c:f>
              <c:strCache>
                <c:ptCount val="11"/>
                <c:pt idx="0">
                  <c:v>&lt;1915</c:v>
                </c:pt>
                <c:pt idx="1">
                  <c:v>1915  1924</c:v>
                </c:pt>
                <c:pt idx="2">
                  <c:v>1925  1934</c:v>
                </c:pt>
                <c:pt idx="3">
                  <c:v>1935  1944</c:v>
                </c:pt>
                <c:pt idx="4">
                  <c:v>1945  1954</c:v>
                </c:pt>
                <c:pt idx="5">
                  <c:v>1955  1964</c:v>
                </c:pt>
                <c:pt idx="6">
                  <c:v>1965  1974</c:v>
                </c:pt>
                <c:pt idx="7">
                  <c:v>1975  1984</c:v>
                </c:pt>
                <c:pt idx="8">
                  <c:v>1985  1994</c:v>
                </c:pt>
                <c:pt idx="9">
                  <c:v>1995  2004</c:v>
                </c:pt>
                <c:pt idx="10">
                  <c:v>2005  2014</c:v>
                </c:pt>
              </c:strCache>
            </c:strRef>
          </c:cat>
          <c:val>
            <c:numRef>
              <c:f>Sheet1!$B$2:$B$12</c:f>
              <c:numCache>
                <c:formatCode>#,##0</c:formatCode>
                <c:ptCount val="11"/>
                <c:pt idx="0">
                  <c:v>297</c:v>
                </c:pt>
                <c:pt idx="1">
                  <c:v>7929</c:v>
                </c:pt>
                <c:pt idx="2">
                  <c:v>63130</c:v>
                </c:pt>
                <c:pt idx="3">
                  <c:v>140388</c:v>
                </c:pt>
                <c:pt idx="4">
                  <c:v>167196</c:v>
                </c:pt>
                <c:pt idx="5">
                  <c:v>237420</c:v>
                </c:pt>
                <c:pt idx="6">
                  <c:v>249195</c:v>
                </c:pt>
                <c:pt idx="7">
                  <c:v>269633</c:v>
                </c:pt>
                <c:pt idx="8">
                  <c:v>288951</c:v>
                </c:pt>
                <c:pt idx="9">
                  <c:v>181066</c:v>
                </c:pt>
                <c:pt idx="10">
                  <c:v>208261</c:v>
                </c:pt>
              </c:numCache>
            </c:numRef>
          </c:val>
        </c:ser>
        <c:gapWidth val="50"/>
        <c:axId val="162707328"/>
        <c:axId val="162708864"/>
      </c:barChart>
      <c:catAx>
        <c:axId val="162707328"/>
        <c:scaling>
          <c:orientation val="minMax"/>
        </c:scaling>
        <c:axPos val="l"/>
        <c:tickLblPos val="nextTo"/>
        <c:spPr>
          <a:ln w="38100">
            <a:solidFill>
              <a:srgbClr val="0070C0"/>
            </a:solidFill>
          </a:ln>
          <a:effectLst>
            <a:outerShdw blurRad="50800" dist="38100" dir="10800000" algn="r" rotWithShape="0">
              <a:prstClr val="black">
                <a:alpha val="40000"/>
              </a:prstClr>
            </a:outerShdw>
          </a:effectLst>
        </c:spPr>
        <c:txPr>
          <a:bodyPr/>
          <a:lstStyle/>
          <a:p>
            <a:pPr>
              <a:defRPr sz="1200"/>
            </a:pPr>
            <a:endParaRPr lang="lv-LV"/>
          </a:p>
        </c:txPr>
        <c:crossAx val="162708864"/>
        <c:crosses val="autoZero"/>
        <c:auto val="1"/>
        <c:lblAlgn val="ctr"/>
        <c:lblOffset val="100"/>
      </c:catAx>
      <c:valAx>
        <c:axId val="162708864"/>
        <c:scaling>
          <c:orientation val="minMax"/>
        </c:scaling>
        <c:delete val="1"/>
        <c:axPos val="b"/>
        <c:numFmt formatCode="#,##0" sourceLinked="1"/>
        <c:tickLblPos val="none"/>
        <c:crossAx val="162707328"/>
        <c:crosses val="autoZero"/>
        <c:crossBetween val="between"/>
      </c:valAx>
    </c:plotArea>
    <c:plotVisOnly val="1"/>
  </c:chart>
  <c:txPr>
    <a:bodyPr/>
    <a:lstStyle/>
    <a:p>
      <a:pPr>
        <a:defRPr sz="1800"/>
      </a:pPr>
      <a:endParaRPr lang="lv-LV"/>
    </a:p>
  </c:txPr>
  <c:externalData r:id="rId1"/>
</c:chartSpace>
</file>

<file path=ppt/charts/chart74.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1600"/>
            </a:pPr>
            <a:r>
              <a:rPr lang="lv-LV" sz="1600"/>
              <a:t>Population by Year of Birth</a:t>
            </a:r>
          </a:p>
        </c:rich>
      </c:tx>
    </c:title>
    <c:plotArea>
      <c:layout>
        <c:manualLayout>
          <c:layoutTarget val="inner"/>
          <c:xMode val="edge"/>
          <c:yMode val="edge"/>
          <c:x val="0.16264470997605512"/>
          <c:y val="0.15156456695810913"/>
          <c:w val="0.79851017822380455"/>
          <c:h val="0.8339064232229223"/>
        </c:manualLayout>
      </c:layout>
      <c:barChart>
        <c:barDir val="bar"/>
        <c:grouping val="clustered"/>
        <c:ser>
          <c:idx val="0"/>
          <c:order val="0"/>
          <c:tx>
            <c:strRef>
              <c:f>Sheet1!$B$1</c:f>
              <c:strCache>
                <c:ptCount val="1"/>
                <c:pt idx="0">
                  <c:v>non-citizen</c:v>
                </c:pt>
              </c:strCache>
            </c:strRef>
          </c:tx>
          <c:spPr>
            <a:solidFill>
              <a:schemeClr val="accent6">
                <a:lumMod val="75000"/>
              </a:schemeClr>
            </a:solidFill>
          </c:spPr>
          <c:dLbls>
            <c:txPr>
              <a:bodyPr/>
              <a:lstStyle/>
              <a:p>
                <a:pPr>
                  <a:defRPr sz="1200"/>
                </a:pPr>
                <a:endParaRPr lang="lv-LV"/>
              </a:p>
            </c:txPr>
            <c:showVal val="1"/>
          </c:dLbls>
          <c:cat>
            <c:strRef>
              <c:f>Sheet1!$A$2:$A$12</c:f>
              <c:strCache>
                <c:ptCount val="11"/>
                <c:pt idx="0">
                  <c:v>&lt;1915</c:v>
                </c:pt>
                <c:pt idx="1">
                  <c:v>1915  1924</c:v>
                </c:pt>
                <c:pt idx="2">
                  <c:v>1925  1934</c:v>
                </c:pt>
                <c:pt idx="3">
                  <c:v>1935  1944</c:v>
                </c:pt>
                <c:pt idx="4">
                  <c:v>1945  1954</c:v>
                </c:pt>
                <c:pt idx="5">
                  <c:v>1955  1964</c:v>
                </c:pt>
                <c:pt idx="6">
                  <c:v>1965  1974</c:v>
                </c:pt>
                <c:pt idx="7">
                  <c:v>1975  1984</c:v>
                </c:pt>
                <c:pt idx="8">
                  <c:v>1985  1994</c:v>
                </c:pt>
                <c:pt idx="9">
                  <c:v>1995  2004</c:v>
                </c:pt>
                <c:pt idx="10">
                  <c:v>2005  2014</c:v>
                </c:pt>
              </c:strCache>
            </c:strRef>
          </c:cat>
          <c:val>
            <c:numRef>
              <c:f>Sheet1!$B$2:$B$12</c:f>
              <c:numCache>
                <c:formatCode>#,##0</c:formatCode>
                <c:ptCount val="11"/>
                <c:pt idx="0">
                  <c:v>97</c:v>
                </c:pt>
                <c:pt idx="1">
                  <c:v>2838</c:v>
                </c:pt>
                <c:pt idx="2">
                  <c:v>19995</c:v>
                </c:pt>
                <c:pt idx="3">
                  <c:v>37664</c:v>
                </c:pt>
                <c:pt idx="4">
                  <c:v>52739</c:v>
                </c:pt>
                <c:pt idx="5">
                  <c:v>56502</c:v>
                </c:pt>
                <c:pt idx="6">
                  <c:v>39664</c:v>
                </c:pt>
                <c:pt idx="7">
                  <c:v>29060</c:v>
                </c:pt>
                <c:pt idx="8">
                  <c:v>15011</c:v>
                </c:pt>
                <c:pt idx="9">
                  <c:v>5555</c:v>
                </c:pt>
                <c:pt idx="10">
                  <c:v>3497</c:v>
                </c:pt>
              </c:numCache>
            </c:numRef>
          </c:val>
        </c:ser>
        <c:ser>
          <c:idx val="1"/>
          <c:order val="1"/>
          <c:tx>
            <c:strRef>
              <c:f>Sheet1!$C$1</c:f>
              <c:strCache>
                <c:ptCount val="1"/>
                <c:pt idx="0">
                  <c:v>other</c:v>
                </c:pt>
              </c:strCache>
            </c:strRef>
          </c:tx>
          <c:spPr>
            <a:solidFill>
              <a:srgbClr val="0070C0"/>
            </a:solidFill>
          </c:spPr>
          <c:dLbls>
            <c:txPr>
              <a:bodyPr/>
              <a:lstStyle/>
              <a:p>
                <a:pPr>
                  <a:defRPr sz="1200"/>
                </a:pPr>
                <a:endParaRPr lang="lv-LV"/>
              </a:p>
            </c:txPr>
            <c:showVal val="1"/>
          </c:dLbls>
          <c:cat>
            <c:strRef>
              <c:f>Sheet1!$A$2:$A$12</c:f>
              <c:strCache>
                <c:ptCount val="11"/>
                <c:pt idx="0">
                  <c:v>&lt;1915</c:v>
                </c:pt>
                <c:pt idx="1">
                  <c:v>1915  1924</c:v>
                </c:pt>
                <c:pt idx="2">
                  <c:v>1925  1934</c:v>
                </c:pt>
                <c:pt idx="3">
                  <c:v>1935  1944</c:v>
                </c:pt>
                <c:pt idx="4">
                  <c:v>1945  1954</c:v>
                </c:pt>
                <c:pt idx="5">
                  <c:v>1955  1964</c:v>
                </c:pt>
                <c:pt idx="6">
                  <c:v>1965  1974</c:v>
                </c:pt>
                <c:pt idx="7">
                  <c:v>1975  1984</c:v>
                </c:pt>
                <c:pt idx="8">
                  <c:v>1985  1994</c:v>
                </c:pt>
                <c:pt idx="9">
                  <c:v>1995  2004</c:v>
                </c:pt>
                <c:pt idx="10">
                  <c:v>2005  2014</c:v>
                </c:pt>
              </c:strCache>
            </c:strRef>
          </c:cat>
          <c:val>
            <c:numRef>
              <c:f>Sheet1!$C$2:$C$12</c:f>
              <c:numCache>
                <c:formatCode>#,##0</c:formatCode>
                <c:ptCount val="11"/>
                <c:pt idx="0">
                  <c:v>6</c:v>
                </c:pt>
                <c:pt idx="1">
                  <c:v>594</c:v>
                </c:pt>
                <c:pt idx="2">
                  <c:v>4168</c:v>
                </c:pt>
                <c:pt idx="3">
                  <c:v>9447</c:v>
                </c:pt>
                <c:pt idx="4">
                  <c:v>13536</c:v>
                </c:pt>
                <c:pt idx="5">
                  <c:v>16577</c:v>
                </c:pt>
                <c:pt idx="6">
                  <c:v>12074</c:v>
                </c:pt>
                <c:pt idx="7">
                  <c:v>10371</c:v>
                </c:pt>
                <c:pt idx="8">
                  <c:v>8183</c:v>
                </c:pt>
                <c:pt idx="9">
                  <c:v>4737</c:v>
                </c:pt>
                <c:pt idx="10">
                  <c:v>4344</c:v>
                </c:pt>
              </c:numCache>
            </c:numRef>
          </c:val>
        </c:ser>
        <c:gapWidth val="55"/>
        <c:overlap val="-25"/>
        <c:axId val="162824960"/>
        <c:axId val="162826496"/>
      </c:barChart>
      <c:catAx>
        <c:axId val="162824960"/>
        <c:scaling>
          <c:orientation val="minMax"/>
        </c:scaling>
        <c:axPos val="l"/>
        <c:tickLblPos val="nextTo"/>
        <c:spPr>
          <a:ln w="38100">
            <a:solidFill>
              <a:srgbClr val="0070C0"/>
            </a:solidFill>
          </a:ln>
          <a:effectLst>
            <a:outerShdw blurRad="50800" dist="38100" dir="10800000" algn="r" rotWithShape="0">
              <a:prstClr val="black">
                <a:alpha val="40000"/>
              </a:prstClr>
            </a:outerShdw>
          </a:effectLst>
        </c:spPr>
        <c:txPr>
          <a:bodyPr/>
          <a:lstStyle/>
          <a:p>
            <a:pPr>
              <a:defRPr sz="1200"/>
            </a:pPr>
            <a:endParaRPr lang="lv-LV"/>
          </a:p>
        </c:txPr>
        <c:crossAx val="162826496"/>
        <c:crosses val="autoZero"/>
        <c:auto val="1"/>
        <c:lblAlgn val="ctr"/>
        <c:lblOffset val="100"/>
      </c:catAx>
      <c:valAx>
        <c:axId val="162826496"/>
        <c:scaling>
          <c:orientation val="minMax"/>
        </c:scaling>
        <c:delete val="1"/>
        <c:axPos val="b"/>
        <c:numFmt formatCode="#,##0" sourceLinked="1"/>
        <c:majorTickMark val="none"/>
        <c:tickLblPos val="none"/>
        <c:crossAx val="162824960"/>
        <c:crosses val="autoZero"/>
        <c:crossBetween val="between"/>
      </c:valAx>
    </c:plotArea>
    <c:legend>
      <c:legendPos val="b"/>
      <c:layout>
        <c:manualLayout>
          <c:xMode val="edge"/>
          <c:yMode val="edge"/>
          <c:x val="0.36483621729740773"/>
          <c:y val="7.3893319686233083E-2"/>
          <c:w val="0.30979653281133224"/>
          <c:h val="4.92374910327096E-2"/>
        </c:manualLayout>
      </c:layout>
      <c:txPr>
        <a:bodyPr/>
        <a:lstStyle/>
        <a:p>
          <a:pPr>
            <a:defRPr sz="1200" b="1"/>
          </a:pPr>
          <a:endParaRPr lang="lv-LV"/>
        </a:p>
      </c:txPr>
    </c:legend>
    <c:plotVisOnly val="1"/>
  </c:chart>
  <c:txPr>
    <a:bodyPr/>
    <a:lstStyle/>
    <a:p>
      <a:pPr>
        <a:defRPr sz="1800"/>
      </a:pPr>
      <a:endParaRPr lang="lv-LV"/>
    </a:p>
  </c:txPr>
  <c:externalData r:id="rId1"/>
</c:chartSpace>
</file>

<file path=ppt/charts/chart75.xml><?xml version="1.0" encoding="utf-8"?>
<c:chartSpace xmlns:c="http://schemas.openxmlformats.org/drawingml/2006/chart" xmlns:a="http://schemas.openxmlformats.org/drawingml/2006/main" xmlns:r="http://schemas.openxmlformats.org/officeDocument/2006/relationships">
  <c:date1904 val="1"/>
  <c:lang val="lv-LV"/>
  <c:style val="32"/>
  <c:chart>
    <c:title>
      <c:layout>
        <c:manualLayout>
          <c:xMode val="edge"/>
          <c:yMode val="edge"/>
          <c:x val="0.27532376235627137"/>
          <c:y val="1.7640808143478636E-2"/>
        </c:manualLayout>
      </c:layout>
      <c:txPr>
        <a:bodyPr/>
        <a:lstStyle/>
        <a:p>
          <a:pPr>
            <a:defRPr sz="2000"/>
          </a:pPr>
          <a:endParaRPr lang="lv-LV"/>
        </a:p>
      </c:txPr>
    </c:title>
    <c:plotArea>
      <c:layout/>
      <c:barChart>
        <c:barDir val="bar"/>
        <c:grouping val="clustered"/>
        <c:varyColors val="1"/>
        <c:ser>
          <c:idx val="0"/>
          <c:order val="0"/>
          <c:tx>
            <c:strRef>
              <c:f>Sheet1!$B$1</c:f>
              <c:strCache>
                <c:ptCount val="1"/>
                <c:pt idx="0">
                  <c:v>Factors in Customer Service Considered as Important</c:v>
                </c:pt>
              </c:strCache>
            </c:strRef>
          </c:tx>
          <c:dLbls>
            <c:txPr>
              <a:bodyPr/>
              <a:lstStyle/>
              <a:p>
                <a:pPr>
                  <a:defRPr sz="1200"/>
                </a:pPr>
                <a:endParaRPr lang="lv-LV"/>
              </a:p>
            </c:txPr>
            <c:showVal val="1"/>
          </c:dLbls>
          <c:cat>
            <c:strRef>
              <c:f>Sheet1!$A$2:$A$10</c:f>
              <c:strCache>
                <c:ptCount val="9"/>
                <c:pt idx="0">
                  <c:v>Employee attitude</c:v>
                </c:pt>
                <c:pt idx="1">
                  <c:v>Organisation culture</c:v>
                </c:pt>
                <c:pt idx="2">
                  <c:v>Premises</c:v>
                </c:pt>
                <c:pt idx="3">
                  <c:v>Availability and comprehensibility of information</c:v>
                </c:pt>
                <c:pt idx="4">
                  <c:v>The quality of the service</c:v>
                </c:pt>
                <c:pt idx="5">
                  <c:v>Operational response</c:v>
                </c:pt>
                <c:pt idx="6">
                  <c:v>Competence and professionalism</c:v>
                </c:pt>
                <c:pt idx="7">
                  <c:v>Personal attitude</c:v>
                </c:pt>
                <c:pt idx="8">
                  <c:v>Mutual cooperation</c:v>
                </c:pt>
              </c:strCache>
            </c:strRef>
          </c:cat>
          <c:val>
            <c:numRef>
              <c:f>Sheet1!$B$2:$B$10</c:f>
              <c:numCache>
                <c:formatCode>0.0%</c:formatCode>
                <c:ptCount val="9"/>
                <c:pt idx="0">
                  <c:v>0.86200000000000065</c:v>
                </c:pt>
                <c:pt idx="1">
                  <c:v>0.30300000000000032</c:v>
                </c:pt>
                <c:pt idx="2">
                  <c:v>0.191</c:v>
                </c:pt>
                <c:pt idx="3">
                  <c:v>0.50800000000000001</c:v>
                </c:pt>
                <c:pt idx="4">
                  <c:v>0.51900000000000002</c:v>
                </c:pt>
                <c:pt idx="5">
                  <c:v>0.41800000000000032</c:v>
                </c:pt>
                <c:pt idx="6">
                  <c:v>0.49200000000000038</c:v>
                </c:pt>
                <c:pt idx="7">
                  <c:v>0.31500000000000095</c:v>
                </c:pt>
                <c:pt idx="8">
                  <c:v>0.16500000000000001</c:v>
                </c:pt>
              </c:numCache>
            </c:numRef>
          </c:val>
        </c:ser>
        <c:gapWidth val="58"/>
        <c:axId val="148144896"/>
        <c:axId val="148146432"/>
      </c:barChart>
      <c:catAx>
        <c:axId val="148144896"/>
        <c:scaling>
          <c:orientation val="minMax"/>
        </c:scaling>
        <c:axPos val="l"/>
        <c:tickLblPos val="nextTo"/>
        <c:spPr>
          <a:ln w="38100">
            <a:solidFill>
              <a:srgbClr val="0070C0"/>
            </a:solidFill>
          </a:ln>
          <a:effectLst>
            <a:outerShdw blurRad="50800" dist="38100" dir="10800000" algn="r" rotWithShape="0">
              <a:prstClr val="black">
                <a:alpha val="40000"/>
              </a:prstClr>
            </a:outerShdw>
          </a:effectLst>
        </c:spPr>
        <c:txPr>
          <a:bodyPr/>
          <a:lstStyle/>
          <a:p>
            <a:pPr>
              <a:defRPr sz="1200"/>
            </a:pPr>
            <a:endParaRPr lang="lv-LV"/>
          </a:p>
        </c:txPr>
        <c:crossAx val="148146432"/>
        <c:crosses val="autoZero"/>
        <c:auto val="1"/>
        <c:lblAlgn val="ctr"/>
        <c:lblOffset val="100"/>
      </c:catAx>
      <c:valAx>
        <c:axId val="148146432"/>
        <c:scaling>
          <c:orientation val="minMax"/>
        </c:scaling>
        <c:delete val="1"/>
        <c:axPos val="b"/>
        <c:numFmt formatCode="0.0%" sourceLinked="1"/>
        <c:tickLblPos val="none"/>
        <c:crossAx val="148144896"/>
        <c:crosses val="autoZero"/>
        <c:crossBetween val="between"/>
      </c:valAx>
    </c:plotArea>
    <c:plotVisOnly val="1"/>
  </c:chart>
  <c:txPr>
    <a:bodyPr/>
    <a:lstStyle/>
    <a:p>
      <a:pPr>
        <a:defRPr sz="1800"/>
      </a:pPr>
      <a:endParaRPr lang="lv-LV"/>
    </a:p>
  </c:txPr>
  <c:externalData r:id="rId1"/>
</c:chartSpace>
</file>

<file path=ppt/charts/chart76.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en-US" sz="2000" dirty="0"/>
              <a:t>Level of Confidence about </a:t>
            </a:r>
            <a:r>
              <a:rPr lang="en-US" sz="2000" dirty="0" smtClean="0"/>
              <a:t>Person</a:t>
            </a:r>
            <a:r>
              <a:rPr lang="lv-LV" sz="2000" dirty="0" err="1" smtClean="0"/>
              <a:t>al</a:t>
            </a:r>
            <a:r>
              <a:rPr lang="en-US" sz="2000" dirty="0" smtClean="0"/>
              <a:t> </a:t>
            </a:r>
            <a:r>
              <a:rPr lang="en-US" sz="2000" dirty="0"/>
              <a:t>Data </a:t>
            </a:r>
            <a:r>
              <a:rPr lang="en-US" sz="2000" dirty="0" smtClean="0"/>
              <a:t>Security</a:t>
            </a:r>
            <a:endParaRPr lang="en-US" sz="2000" dirty="0"/>
          </a:p>
        </c:rich>
      </c:tx>
      <c:layout>
        <c:manualLayout>
          <c:xMode val="edge"/>
          <c:yMode val="edge"/>
          <c:x val="0.15598376591814911"/>
          <c:y val="1.282051282051282E-2"/>
        </c:manualLayout>
      </c:layout>
    </c:title>
    <c:plotArea>
      <c:layout>
        <c:manualLayout>
          <c:layoutTarget val="inner"/>
          <c:xMode val="edge"/>
          <c:yMode val="edge"/>
          <c:x val="9.5786403273857262E-2"/>
          <c:y val="0.21000666058754094"/>
          <c:w val="0.47275064922663901"/>
          <c:h val="0.76541004797857826"/>
        </c:manualLayout>
      </c:layout>
      <c:pieChart>
        <c:varyColors val="1"/>
        <c:ser>
          <c:idx val="0"/>
          <c:order val="0"/>
          <c:tx>
            <c:strRef>
              <c:f>Sheet1!$B$1</c:f>
              <c:strCache>
                <c:ptCount val="1"/>
                <c:pt idx="0">
                  <c:v>Level of Confidence about Persons' Data Security (2013)</c:v>
                </c:pt>
              </c:strCache>
            </c:strRef>
          </c:tx>
          <c:explosion val="20"/>
          <c:dPt>
            <c:idx val="1"/>
            <c:spPr>
              <a:solidFill>
                <a:schemeClr val="accent6">
                  <a:lumMod val="75000"/>
                </a:schemeClr>
              </a:solidFill>
            </c:spPr>
          </c:dPt>
          <c:dPt>
            <c:idx val="2"/>
            <c:spPr>
              <a:solidFill>
                <a:srgbClr val="0070C0"/>
              </a:solidFill>
            </c:spPr>
          </c:dPt>
          <c:dLbls>
            <c:dLbl>
              <c:idx val="0"/>
              <c:layout>
                <c:manualLayout>
                  <c:x val="-3.6427533152845151E-2"/>
                  <c:y val="-0.21104485487284425"/>
                </c:manualLayout>
              </c:layout>
              <c:showPercent val="1"/>
            </c:dLbl>
            <c:dLbl>
              <c:idx val="1"/>
              <c:layout>
                <c:manualLayout>
                  <c:x val="3.9151842130844799E-2"/>
                  <c:y val="9.6971330506763598E-2"/>
                </c:manualLayout>
              </c:layout>
              <c:showPercent val="1"/>
            </c:dLbl>
            <c:dLbl>
              <c:idx val="2"/>
              <c:layout>
                <c:manualLayout>
                  <c:x val="7.4217094390979024E-2"/>
                  <c:y val="-2.4034524530587523E-2"/>
                </c:manualLayout>
              </c:layout>
              <c:showPercent val="1"/>
            </c:dLbl>
            <c:dLbl>
              <c:idx val="3"/>
              <c:layout>
                <c:manualLayout>
                  <c:x val="0.10220241567026343"/>
                  <c:y val="6.1965475469412466E-2"/>
                </c:manualLayout>
              </c:layout>
              <c:showPercent val="1"/>
            </c:dLbl>
            <c:dLbl>
              <c:idx val="4"/>
              <c:layout>
                <c:manualLayout>
                  <c:x val="3.2414698162730252E-3"/>
                  <c:y val="1.8798505955986269E-2"/>
                </c:manualLayout>
              </c:layout>
              <c:showPercent val="1"/>
            </c:dLbl>
            <c:txPr>
              <a:bodyPr/>
              <a:lstStyle/>
              <a:p>
                <a:pPr>
                  <a:defRPr sz="1200"/>
                </a:pPr>
                <a:endParaRPr lang="lv-LV"/>
              </a:p>
            </c:txPr>
            <c:showPercent val="1"/>
            <c:showLeaderLines val="1"/>
          </c:dLbls>
          <c:cat>
            <c:strRef>
              <c:f>Sheet1!$A$2:$A$4</c:f>
              <c:strCache>
                <c:ptCount val="3"/>
                <c:pt idx="0">
                  <c:v>I completely trust, my personal data is safe</c:v>
                </c:pt>
                <c:pt idx="1">
                  <c:v>I trust, but I'm not fully informed about the further use of data</c:v>
                </c:pt>
                <c:pt idx="2">
                  <c:v>I tend not to trust, because I'm not sure about the security of the system</c:v>
                </c:pt>
              </c:strCache>
            </c:strRef>
          </c:cat>
          <c:val>
            <c:numRef>
              <c:f>Sheet1!$B$2:$B$4</c:f>
              <c:numCache>
                <c:formatCode>General</c:formatCode>
                <c:ptCount val="3"/>
                <c:pt idx="0">
                  <c:v>599</c:v>
                </c:pt>
                <c:pt idx="1">
                  <c:v>350</c:v>
                </c:pt>
                <c:pt idx="2">
                  <c:v>50</c:v>
                </c:pt>
              </c:numCache>
            </c:numRef>
          </c:val>
        </c:ser>
        <c:firstSliceAng val="164"/>
      </c:pieChart>
    </c:plotArea>
    <c:legend>
      <c:legendPos val="r"/>
      <c:layout>
        <c:manualLayout>
          <c:xMode val="edge"/>
          <c:yMode val="edge"/>
          <c:x val="0.65432097803194267"/>
          <c:y val="0.18841125806087569"/>
          <c:w val="0.33796296296297268"/>
          <c:h val="0.80521191986397067"/>
        </c:manualLayout>
      </c:layout>
      <c:txPr>
        <a:bodyPr/>
        <a:lstStyle/>
        <a:p>
          <a:pPr>
            <a:defRPr sz="1200"/>
          </a:pPr>
          <a:endParaRPr lang="lv-LV"/>
        </a:p>
      </c:txPr>
    </c:legend>
    <c:plotVisOnly val="1"/>
  </c:chart>
  <c:txPr>
    <a:bodyPr/>
    <a:lstStyle/>
    <a:p>
      <a:pPr>
        <a:defRPr sz="1800"/>
      </a:pPr>
      <a:endParaRPr lang="lv-LV"/>
    </a:p>
  </c:txPr>
  <c:externalData r:id="rId1"/>
</c:chartSpace>
</file>

<file path=ppt/charts/chart77.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en-US" sz="2000" dirty="0" smtClean="0"/>
              <a:t>Service Quality Asses</a:t>
            </a:r>
            <a:r>
              <a:rPr lang="lv-LV" sz="2000" dirty="0" smtClean="0"/>
              <a:t>s</a:t>
            </a:r>
            <a:r>
              <a:rPr lang="en-US" sz="2000" dirty="0" err="1" smtClean="0"/>
              <a:t>ment</a:t>
            </a:r>
            <a:endParaRPr lang="en-US" sz="2000" dirty="0"/>
          </a:p>
        </c:rich>
      </c:tx>
    </c:title>
    <c:plotArea>
      <c:layout>
        <c:manualLayout>
          <c:layoutTarget val="inner"/>
          <c:xMode val="edge"/>
          <c:yMode val="edge"/>
          <c:x val="0.46094355384424363"/>
          <c:y val="0.1668260098461487"/>
          <c:w val="0.52519848912415368"/>
          <c:h val="0.80058212752773317"/>
        </c:manualLayout>
      </c:layout>
      <c:barChart>
        <c:barDir val="bar"/>
        <c:grouping val="clustered"/>
        <c:varyColors val="1"/>
        <c:ser>
          <c:idx val="0"/>
          <c:order val="0"/>
          <c:tx>
            <c:strRef>
              <c:f>Sheet1!$B$1</c:f>
              <c:strCache>
                <c:ptCount val="1"/>
                <c:pt idx="0">
                  <c:v>Service Quality Assesment (2014)</c:v>
                </c:pt>
              </c:strCache>
            </c:strRef>
          </c:tx>
          <c:dLbls>
            <c:numFmt formatCode="#,##0.00" sourceLinked="0"/>
            <c:txPr>
              <a:bodyPr/>
              <a:lstStyle/>
              <a:p>
                <a:pPr>
                  <a:defRPr sz="1600"/>
                </a:pPr>
                <a:endParaRPr lang="lv-LV"/>
              </a:p>
            </c:txPr>
            <c:showVal val="1"/>
          </c:dLbls>
          <c:cat>
            <c:strRef>
              <c:f>Sheet1!$A$2:$A$8</c:f>
              <c:strCache>
                <c:ptCount val="7"/>
                <c:pt idx="0">
                  <c:v>Identity documents</c:v>
                </c:pt>
                <c:pt idx="1">
                  <c:v>Visas and related services</c:v>
                </c:pt>
                <c:pt idx="2">
                  <c:v>Declaration of residence</c:v>
                </c:pt>
                <c:pt idx="3">
                  <c:v>Work permits</c:v>
                </c:pt>
                <c:pt idx="4">
                  <c:v>Information from Population Register</c:v>
                </c:pt>
                <c:pt idx="5">
                  <c:v>Residence permits and related services</c:v>
                </c:pt>
                <c:pt idx="6">
                  <c:v>Citizenship</c:v>
                </c:pt>
              </c:strCache>
            </c:strRef>
          </c:cat>
          <c:val>
            <c:numRef>
              <c:f>Sheet1!$B$2:$B$8</c:f>
              <c:numCache>
                <c:formatCode>General</c:formatCode>
                <c:ptCount val="7"/>
                <c:pt idx="0">
                  <c:v>5.48</c:v>
                </c:pt>
                <c:pt idx="1">
                  <c:v>5.31</c:v>
                </c:pt>
                <c:pt idx="2">
                  <c:v>5.6099999999999985</c:v>
                </c:pt>
                <c:pt idx="3">
                  <c:v>5.2</c:v>
                </c:pt>
                <c:pt idx="4">
                  <c:v>5</c:v>
                </c:pt>
                <c:pt idx="5">
                  <c:v>5.31</c:v>
                </c:pt>
                <c:pt idx="6">
                  <c:v>5.3599999999999985</c:v>
                </c:pt>
              </c:numCache>
            </c:numRef>
          </c:val>
        </c:ser>
        <c:gapWidth val="100"/>
        <c:axId val="163240576"/>
        <c:axId val="163239040"/>
      </c:barChart>
      <c:valAx>
        <c:axId val="163239040"/>
        <c:scaling>
          <c:orientation val="minMax"/>
        </c:scaling>
        <c:delete val="1"/>
        <c:axPos val="t"/>
        <c:numFmt formatCode="General" sourceLinked="1"/>
        <c:tickLblPos val="nextTo"/>
        <c:crossAx val="163240576"/>
        <c:crosses val="autoZero"/>
        <c:crossBetween val="between"/>
      </c:valAx>
      <c:catAx>
        <c:axId val="163240576"/>
        <c:scaling>
          <c:orientation val="maxMin"/>
        </c:scaling>
        <c:axPos val="l"/>
        <c:tickLblPos val="nextTo"/>
        <c:spPr>
          <a:ln w="38100">
            <a:solidFill>
              <a:srgbClr val="0070C0"/>
            </a:solidFill>
          </a:ln>
          <a:effectLst>
            <a:outerShdw blurRad="50800" dist="38100" dir="10800000" algn="r" rotWithShape="0">
              <a:prstClr val="black">
                <a:alpha val="40000"/>
              </a:prstClr>
            </a:outerShdw>
          </a:effectLst>
        </c:spPr>
        <c:txPr>
          <a:bodyPr anchor="ctr" anchorCtr="1"/>
          <a:lstStyle/>
          <a:p>
            <a:pPr algn="r">
              <a:defRPr sz="1400"/>
            </a:pPr>
            <a:endParaRPr lang="lv-LV"/>
          </a:p>
        </c:txPr>
        <c:crossAx val="163239040"/>
        <c:crosses val="autoZero"/>
        <c:auto val="1"/>
        <c:lblAlgn val="ctr"/>
        <c:lblOffset val="100"/>
      </c:catAx>
    </c:plotArea>
    <c:plotVisOnly val="1"/>
  </c:chart>
  <c:txPr>
    <a:bodyPr/>
    <a:lstStyle/>
    <a:p>
      <a:pPr algn="just">
        <a:defRPr sz="1800"/>
      </a:pPr>
      <a:endParaRPr lang="lv-LV"/>
    </a:p>
  </c:txPr>
  <c:externalData r:id="rId1"/>
</c:chartSpace>
</file>

<file path=ppt/charts/chart78.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en-US" sz="2000" dirty="0" err="1" smtClean="0"/>
              <a:t>Servic</a:t>
            </a:r>
            <a:r>
              <a:rPr lang="lv-LV" sz="2000" dirty="0" smtClean="0"/>
              <a:t>e-</a:t>
            </a:r>
            <a:r>
              <a:rPr lang="lv-LV" sz="2000" dirty="0" err="1" smtClean="0"/>
              <a:t>Related</a:t>
            </a:r>
            <a:r>
              <a:rPr lang="lv-LV" sz="2000" baseline="0" dirty="0" smtClean="0"/>
              <a:t> </a:t>
            </a:r>
            <a:r>
              <a:rPr lang="lv-LV" sz="2000" baseline="0" dirty="0" err="1" smtClean="0"/>
              <a:t>Aspects</a:t>
            </a:r>
            <a:r>
              <a:rPr lang="lv-LV" sz="2000" baseline="0" dirty="0" smtClean="0"/>
              <a:t> </a:t>
            </a:r>
            <a:r>
              <a:rPr lang="lv-LV" sz="2000" baseline="0" dirty="0" err="1" smtClean="0"/>
              <a:t>Considered</a:t>
            </a:r>
            <a:r>
              <a:rPr lang="lv-LV" sz="2000" baseline="0" dirty="0" smtClean="0"/>
              <a:t> </a:t>
            </a:r>
            <a:r>
              <a:rPr lang="lv-LV" sz="2000" baseline="0" dirty="0" err="1" smtClean="0"/>
              <a:t>as</a:t>
            </a:r>
            <a:r>
              <a:rPr lang="lv-LV" sz="2000" baseline="0" dirty="0" smtClean="0"/>
              <a:t> </a:t>
            </a:r>
            <a:r>
              <a:rPr lang="lv-LV" sz="2000" baseline="0" dirty="0" err="1" smtClean="0"/>
              <a:t>Important</a:t>
            </a:r>
            <a:endParaRPr lang="en-US" sz="2000" dirty="0"/>
          </a:p>
        </c:rich>
      </c:tx>
    </c:title>
    <c:plotArea>
      <c:layout>
        <c:manualLayout>
          <c:layoutTarget val="inner"/>
          <c:xMode val="edge"/>
          <c:yMode val="edge"/>
          <c:x val="0.46094355384424385"/>
          <c:y val="0.21436321628693061"/>
          <c:w val="0.52519848912415368"/>
          <c:h val="0.75304500316291201"/>
        </c:manualLayout>
      </c:layout>
      <c:barChart>
        <c:barDir val="bar"/>
        <c:grouping val="clustered"/>
        <c:varyColors val="1"/>
        <c:ser>
          <c:idx val="0"/>
          <c:order val="0"/>
          <c:tx>
            <c:strRef>
              <c:f>Sheet1!$B$1</c:f>
              <c:strCache>
                <c:ptCount val="1"/>
                <c:pt idx="0">
                  <c:v>Service- related aspects</c:v>
                </c:pt>
              </c:strCache>
            </c:strRef>
          </c:tx>
          <c:dLbls>
            <c:numFmt formatCode="#,##0.00" sourceLinked="0"/>
            <c:txPr>
              <a:bodyPr/>
              <a:lstStyle/>
              <a:p>
                <a:pPr>
                  <a:defRPr sz="1600"/>
                </a:pPr>
                <a:endParaRPr lang="lv-LV"/>
              </a:p>
            </c:txPr>
            <c:showVal val="1"/>
          </c:dLbls>
          <c:cat>
            <c:strRef>
              <c:f>Sheet1!$A$2:$A$8</c:f>
              <c:strCache>
                <c:ptCount val="7"/>
                <c:pt idx="0">
                  <c:v>working hours</c:v>
                </c:pt>
                <c:pt idx="1">
                  <c:v>number of divisions, their accessibility</c:v>
                </c:pt>
                <c:pt idx="2">
                  <c:v>waiting time</c:v>
                </c:pt>
                <c:pt idx="3">
                  <c:v>deadline to get the service</c:v>
                </c:pt>
                <c:pt idx="4">
                  <c:v>provision of information and its accuracy</c:v>
                </c:pt>
                <c:pt idx="5">
                  <c:v>it is easy to reach and get information</c:v>
                </c:pt>
                <c:pt idx="6">
                  <c:v>premises are well arranged</c:v>
                </c:pt>
              </c:strCache>
            </c:strRef>
          </c:cat>
          <c:val>
            <c:numRef>
              <c:f>Sheet1!$B$2:$B$8</c:f>
              <c:numCache>
                <c:formatCode>General</c:formatCode>
                <c:ptCount val="7"/>
                <c:pt idx="0">
                  <c:v>5.3199999999999985</c:v>
                </c:pt>
                <c:pt idx="1">
                  <c:v>5.2700000000000014</c:v>
                </c:pt>
                <c:pt idx="2">
                  <c:v>5.04</c:v>
                </c:pt>
                <c:pt idx="3">
                  <c:v>5.0999999999999996</c:v>
                </c:pt>
                <c:pt idx="4">
                  <c:v>5.38</c:v>
                </c:pt>
                <c:pt idx="5">
                  <c:v>5.09</c:v>
                </c:pt>
                <c:pt idx="6">
                  <c:v>5.31</c:v>
                </c:pt>
              </c:numCache>
            </c:numRef>
          </c:val>
        </c:ser>
        <c:gapWidth val="100"/>
        <c:axId val="163447168"/>
        <c:axId val="163314304"/>
      </c:barChart>
      <c:valAx>
        <c:axId val="163314304"/>
        <c:scaling>
          <c:orientation val="minMax"/>
        </c:scaling>
        <c:delete val="1"/>
        <c:axPos val="t"/>
        <c:numFmt formatCode="General" sourceLinked="1"/>
        <c:tickLblPos val="nextTo"/>
        <c:crossAx val="163447168"/>
        <c:crosses val="autoZero"/>
        <c:crossBetween val="between"/>
      </c:valAx>
      <c:catAx>
        <c:axId val="163447168"/>
        <c:scaling>
          <c:orientation val="maxMin"/>
        </c:scaling>
        <c:axPos val="l"/>
        <c:tickLblPos val="nextTo"/>
        <c:spPr>
          <a:ln w="38100">
            <a:solidFill>
              <a:srgbClr val="0070C0"/>
            </a:solidFill>
          </a:ln>
          <a:effectLst>
            <a:outerShdw blurRad="50800" dist="38100" dir="10800000" algn="r" rotWithShape="0">
              <a:prstClr val="black">
                <a:alpha val="40000"/>
              </a:prstClr>
            </a:outerShdw>
          </a:effectLst>
        </c:spPr>
        <c:txPr>
          <a:bodyPr anchor="ctr" anchorCtr="1"/>
          <a:lstStyle/>
          <a:p>
            <a:pPr algn="r">
              <a:defRPr sz="1400"/>
            </a:pPr>
            <a:endParaRPr lang="lv-LV"/>
          </a:p>
        </c:txPr>
        <c:crossAx val="163314304"/>
        <c:crosses val="autoZero"/>
        <c:auto val="1"/>
        <c:lblAlgn val="ctr"/>
        <c:lblOffset val="100"/>
      </c:catAx>
    </c:plotArea>
    <c:plotVisOnly val="1"/>
  </c:chart>
  <c:txPr>
    <a:bodyPr/>
    <a:lstStyle/>
    <a:p>
      <a:pPr algn="just">
        <a:defRPr sz="1800"/>
      </a:pPr>
      <a:endParaRPr lang="lv-LV"/>
    </a:p>
  </c:txPr>
  <c:externalData r:id="rId1"/>
</c:chartSpace>
</file>

<file path=ppt/charts/chart79.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smtClean="0"/>
              <a:t>Factors</a:t>
            </a:r>
            <a:r>
              <a:rPr lang="lv-LV" sz="2000" dirty="0" smtClean="0"/>
              <a:t> </a:t>
            </a:r>
            <a:r>
              <a:rPr lang="lv-LV" sz="2000" dirty="0" err="1" smtClean="0"/>
              <a:t>that</a:t>
            </a:r>
            <a:r>
              <a:rPr lang="lv-LV" sz="2000" dirty="0" smtClean="0"/>
              <a:t> </a:t>
            </a:r>
            <a:r>
              <a:rPr lang="lv-LV" sz="2000" dirty="0" err="1" smtClean="0"/>
              <a:t>Influenced</a:t>
            </a:r>
            <a:r>
              <a:rPr lang="lv-LV" sz="2000" baseline="0" dirty="0" smtClean="0"/>
              <a:t> </a:t>
            </a:r>
            <a:r>
              <a:rPr lang="lv-LV" sz="2000" baseline="0" dirty="0" err="1" smtClean="0"/>
              <a:t>Opinion</a:t>
            </a:r>
            <a:r>
              <a:rPr lang="lv-LV" sz="2000" baseline="0" dirty="0" smtClean="0"/>
              <a:t> </a:t>
            </a:r>
            <a:r>
              <a:rPr lang="lv-LV" sz="2000" baseline="0" dirty="0" err="1" smtClean="0"/>
              <a:t>about</a:t>
            </a:r>
            <a:r>
              <a:rPr lang="lv-LV" sz="2000" baseline="0" dirty="0" smtClean="0"/>
              <a:t> </a:t>
            </a:r>
            <a:r>
              <a:rPr lang="lv-LV" sz="2000" baseline="0" dirty="0" err="1" smtClean="0"/>
              <a:t>Service</a:t>
            </a:r>
            <a:r>
              <a:rPr lang="lv-LV" sz="2000" baseline="0" dirty="0" smtClean="0"/>
              <a:t> </a:t>
            </a:r>
            <a:r>
              <a:rPr lang="lv-LV" sz="2000" baseline="0" dirty="0" err="1" smtClean="0"/>
              <a:t>Quality</a:t>
            </a:r>
            <a:endParaRPr lang="en-US" sz="2000" dirty="0"/>
          </a:p>
        </c:rich>
      </c:tx>
      <c:layout>
        <c:manualLayout>
          <c:xMode val="edge"/>
          <c:yMode val="edge"/>
          <c:x val="0.17761567998444638"/>
          <c:y val="3.8461538461538464E-2"/>
        </c:manualLayout>
      </c:layout>
    </c:title>
    <c:plotArea>
      <c:layout>
        <c:manualLayout>
          <c:layoutTarget val="inner"/>
          <c:xMode val="edge"/>
          <c:yMode val="edge"/>
          <c:x val="0.3082904253775744"/>
          <c:y val="0.23032041187159299"/>
          <c:w val="0.62458694936545256"/>
          <c:h val="0.75494891984655765"/>
        </c:manualLayout>
      </c:layout>
      <c:barChart>
        <c:barDir val="bar"/>
        <c:grouping val="clustered"/>
        <c:varyColors val="1"/>
        <c:ser>
          <c:idx val="0"/>
          <c:order val="0"/>
          <c:tx>
            <c:strRef>
              <c:f>Sheet1!$B$1</c:f>
              <c:strCache>
                <c:ptCount val="1"/>
                <c:pt idx="0">
                  <c:v>Factors influenced Opinion about Service Quality</c:v>
                </c:pt>
              </c:strCache>
            </c:strRef>
          </c:tx>
          <c:dLbls>
            <c:txPr>
              <a:bodyPr/>
              <a:lstStyle/>
              <a:p>
                <a:pPr>
                  <a:defRPr sz="1600"/>
                </a:pPr>
                <a:endParaRPr lang="lv-LV"/>
              </a:p>
            </c:txPr>
            <c:showVal val="1"/>
          </c:dLbls>
          <c:cat>
            <c:strRef>
              <c:f>Sheet1!$A$2:$A$8</c:f>
              <c:strCache>
                <c:ptCount val="7"/>
                <c:pt idx="0">
                  <c:v>duration of waiting</c:v>
                </c:pt>
                <c:pt idx="1">
                  <c:v>employee attitude</c:v>
                </c:pt>
                <c:pt idx="2">
                  <c:v>price of the service</c:v>
                </c:pt>
                <c:pt idx="3">
                  <c:v>service culture</c:v>
                </c:pt>
                <c:pt idx="4">
                  <c:v>formalities, bureaucracy</c:v>
                </c:pt>
                <c:pt idx="5">
                  <c:v>lack of information</c:v>
                </c:pt>
                <c:pt idx="6">
                  <c:v>other</c:v>
                </c:pt>
              </c:strCache>
            </c:strRef>
          </c:cat>
          <c:val>
            <c:numRef>
              <c:f>Sheet1!$B$2:$B$8</c:f>
              <c:numCache>
                <c:formatCode>0.00%</c:formatCode>
                <c:ptCount val="7"/>
                <c:pt idx="0">
                  <c:v>0.42200000000000032</c:v>
                </c:pt>
                <c:pt idx="1">
                  <c:v>0.56299999999999994</c:v>
                </c:pt>
                <c:pt idx="2" formatCode="0%">
                  <c:v>0.17</c:v>
                </c:pt>
                <c:pt idx="3">
                  <c:v>0.40400000000000008</c:v>
                </c:pt>
                <c:pt idx="4">
                  <c:v>9.5000000000000043E-2</c:v>
                </c:pt>
                <c:pt idx="5">
                  <c:v>4.2000000000000023E-2</c:v>
                </c:pt>
                <c:pt idx="6">
                  <c:v>2.1000000000000012E-2</c:v>
                </c:pt>
              </c:numCache>
            </c:numRef>
          </c:val>
        </c:ser>
        <c:gapWidth val="100"/>
        <c:axId val="163490048"/>
        <c:axId val="163488512"/>
      </c:barChart>
      <c:valAx>
        <c:axId val="163488512"/>
        <c:scaling>
          <c:orientation val="minMax"/>
        </c:scaling>
        <c:delete val="1"/>
        <c:axPos val="t"/>
        <c:numFmt formatCode="0.00%" sourceLinked="1"/>
        <c:tickLblPos val="nextTo"/>
        <c:crossAx val="163490048"/>
        <c:crosses val="autoZero"/>
        <c:crossBetween val="between"/>
      </c:valAx>
      <c:catAx>
        <c:axId val="163490048"/>
        <c:scaling>
          <c:orientation val="maxMin"/>
        </c:scaling>
        <c:axPos val="l"/>
        <c:tickLblPos val="nextTo"/>
        <c:spPr>
          <a:ln w="38100">
            <a:solidFill>
              <a:srgbClr val="0070C0"/>
            </a:solidFill>
          </a:ln>
          <a:effectLst>
            <a:outerShdw blurRad="50800" dist="38100" dir="10800000" algn="r" rotWithShape="0">
              <a:prstClr val="black">
                <a:alpha val="40000"/>
              </a:prstClr>
            </a:outerShdw>
          </a:effectLst>
        </c:spPr>
        <c:txPr>
          <a:bodyPr/>
          <a:lstStyle/>
          <a:p>
            <a:pPr>
              <a:defRPr sz="1400"/>
            </a:pPr>
            <a:endParaRPr lang="lv-LV"/>
          </a:p>
        </c:txPr>
        <c:crossAx val="163488512"/>
        <c:crosses val="autoZero"/>
        <c:auto val="1"/>
        <c:lblAlgn val="ctr"/>
        <c:lblOffset val="100"/>
      </c:catAx>
    </c:plotArea>
    <c:plotVisOnly val="1"/>
  </c:chart>
  <c:txPr>
    <a:bodyPr/>
    <a:lstStyle/>
    <a:p>
      <a:pPr>
        <a:defRPr sz="1800"/>
      </a:pPr>
      <a:endParaRPr lang="lv-LV"/>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lv-LV"/>
  <c:style val="32"/>
  <c:chart>
    <c:title>
      <c:tx>
        <c:rich>
          <a:bodyPr/>
          <a:lstStyle/>
          <a:p>
            <a:pPr>
              <a:defRPr sz="2000"/>
            </a:pPr>
            <a:r>
              <a:rPr lang="lv-LV" sz="2000" dirty="0" err="1" smtClean="0"/>
              <a:t>Persons</a:t>
            </a:r>
            <a:r>
              <a:rPr lang="lv-LV" sz="2000" dirty="0" smtClean="0"/>
              <a:t> </a:t>
            </a:r>
            <a:r>
              <a:rPr lang="lv-LV" sz="2000" dirty="0" err="1" smtClean="0"/>
              <a:t>Invited</a:t>
            </a:r>
            <a:endParaRPr lang="en-US" sz="2000" dirty="0"/>
          </a:p>
        </c:rich>
      </c:tx>
      <c:layout/>
    </c:title>
    <c:plotArea>
      <c:layout>
        <c:manualLayout>
          <c:layoutTarget val="inner"/>
          <c:xMode val="edge"/>
          <c:yMode val="edge"/>
          <c:x val="1.6975308641975571E-2"/>
          <c:y val="0.15523076923076923"/>
          <c:w val="0.96604938271604934"/>
          <c:h val="0.72380335150414365"/>
        </c:manualLayout>
      </c:layout>
      <c:barChart>
        <c:barDir val="col"/>
        <c:grouping val="clustered"/>
        <c:varyColors val="1"/>
        <c:ser>
          <c:idx val="0"/>
          <c:order val="0"/>
          <c:tx>
            <c:strRef>
              <c:f>Sheet1!$A$2</c:f>
              <c:strCache>
                <c:ptCount val="1"/>
                <c:pt idx="0">
                  <c:v>Approved letters of Invitation</c:v>
                </c:pt>
              </c:strCache>
            </c:strRef>
          </c:tx>
          <c:dLbls>
            <c:txPr>
              <a:bodyPr/>
              <a:lstStyle/>
              <a:p>
                <a:pPr>
                  <a:defRPr sz="1200"/>
                </a:pPr>
                <a:endParaRPr lang="lv-LV"/>
              </a:p>
            </c:txPr>
            <c:showVal val="1"/>
          </c:dLbls>
          <c:cat>
            <c:strRef>
              <c:f>Sheet1!$B$1:$K$1</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Sheet1!$B$2:$K$2</c:f>
              <c:numCache>
                <c:formatCode>#,##0</c:formatCode>
                <c:ptCount val="10"/>
                <c:pt idx="0">
                  <c:v>131062</c:v>
                </c:pt>
                <c:pt idx="1">
                  <c:v>158187</c:v>
                </c:pt>
                <c:pt idx="2">
                  <c:v>176429</c:v>
                </c:pt>
                <c:pt idx="3">
                  <c:v>153358</c:v>
                </c:pt>
                <c:pt idx="4">
                  <c:v>108538</c:v>
                </c:pt>
                <c:pt idx="5">
                  <c:v>100770</c:v>
                </c:pt>
                <c:pt idx="6">
                  <c:v>109579</c:v>
                </c:pt>
                <c:pt idx="7">
                  <c:v>110058</c:v>
                </c:pt>
                <c:pt idx="8">
                  <c:v>112282</c:v>
                </c:pt>
                <c:pt idx="9">
                  <c:v>104449</c:v>
                </c:pt>
              </c:numCache>
            </c:numRef>
          </c:val>
        </c:ser>
        <c:gapWidth val="55"/>
        <c:overlap val="-25"/>
        <c:axId val="137878144"/>
        <c:axId val="130892928"/>
      </c:barChart>
      <c:catAx>
        <c:axId val="137878144"/>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30892928"/>
        <c:crosses val="autoZero"/>
        <c:auto val="1"/>
        <c:lblAlgn val="ctr"/>
        <c:lblOffset val="100"/>
      </c:catAx>
      <c:valAx>
        <c:axId val="130892928"/>
        <c:scaling>
          <c:orientation val="minMax"/>
        </c:scaling>
        <c:delete val="1"/>
        <c:axPos val="l"/>
        <c:numFmt formatCode="#,##0" sourceLinked="1"/>
        <c:majorTickMark val="none"/>
        <c:tickLblPos val="none"/>
        <c:crossAx val="137878144"/>
        <c:crosses val="autoZero"/>
        <c:crossBetween val="between"/>
      </c:valAx>
    </c:plotArea>
    <c:plotVisOnly val="1"/>
  </c:chart>
  <c:txPr>
    <a:bodyPr/>
    <a:lstStyle/>
    <a:p>
      <a:pPr>
        <a:defRPr sz="1800"/>
      </a:pPr>
      <a:endParaRPr lang="lv-LV"/>
    </a:p>
  </c:txPr>
  <c:externalData r:id="rId1"/>
</c:chartSpace>
</file>

<file path=ppt/charts/chart80.xml><?xml version="1.0" encoding="utf-8"?>
<c:chartSpace xmlns:c="http://schemas.openxmlformats.org/drawingml/2006/chart" xmlns:a="http://schemas.openxmlformats.org/drawingml/2006/main" xmlns:r="http://schemas.openxmlformats.org/officeDocument/2006/relationships">
  <c:date1904 val="1"/>
  <c:lang val="lv-LV"/>
  <c:style val="32"/>
  <c:chart>
    <c:title>
      <c:txPr>
        <a:bodyPr/>
        <a:lstStyle/>
        <a:p>
          <a:pPr>
            <a:defRPr sz="2000"/>
          </a:pPr>
          <a:endParaRPr lang="lv-LV"/>
        </a:p>
      </c:txPr>
    </c:title>
    <c:plotArea>
      <c:layout>
        <c:manualLayout>
          <c:layoutTarget val="inner"/>
          <c:xMode val="edge"/>
          <c:yMode val="edge"/>
          <c:x val="0.15553234665111523"/>
          <c:y val="0.16365374520492632"/>
          <c:w val="0.49294765237678617"/>
          <c:h val="0.81905148394912164"/>
        </c:manualLayout>
      </c:layout>
      <c:pieChart>
        <c:varyColors val="1"/>
        <c:ser>
          <c:idx val="0"/>
          <c:order val="0"/>
          <c:tx>
            <c:strRef>
              <c:f>Sheet1!$B$1</c:f>
              <c:strCache>
                <c:ptCount val="1"/>
                <c:pt idx="0">
                  <c:v>What is the Level of Quality of Service?</c:v>
                </c:pt>
              </c:strCache>
            </c:strRef>
          </c:tx>
          <c:explosion val="11"/>
          <c:dPt>
            <c:idx val="0"/>
            <c:spPr>
              <a:solidFill>
                <a:srgbClr val="F79646">
                  <a:lumMod val="75000"/>
                </a:srgbClr>
              </a:solidFill>
            </c:spPr>
          </c:dPt>
          <c:dPt>
            <c:idx val="1"/>
            <c:explosion val="16"/>
          </c:dPt>
          <c:dPt>
            <c:idx val="2"/>
            <c:explosion val="14"/>
          </c:dPt>
          <c:dPt>
            <c:idx val="3"/>
            <c:explosion val="24"/>
            <c:spPr>
              <a:solidFill>
                <a:srgbClr val="0070C0"/>
              </a:solidFill>
            </c:spPr>
          </c:dPt>
          <c:dPt>
            <c:idx val="4"/>
            <c:explosion val="15"/>
          </c:dPt>
          <c:dLbls>
            <c:dLbl>
              <c:idx val="0"/>
              <c:layout>
                <c:manualLayout>
                  <c:x val="0.15185549722951297"/>
                  <c:y val="4.7820512820512834E-2"/>
                </c:manualLayout>
              </c:layout>
              <c:showCatName val="1"/>
              <c:showPercent val="1"/>
            </c:dLbl>
            <c:dLbl>
              <c:idx val="1"/>
              <c:layout>
                <c:manualLayout>
                  <c:x val="8.1568970545348746E-3"/>
                  <c:y val="-4.9660609731475874E-2"/>
                </c:manualLayout>
              </c:layout>
              <c:showCatName val="1"/>
              <c:showPercent val="1"/>
            </c:dLbl>
            <c:dLbl>
              <c:idx val="2"/>
              <c:layout>
                <c:manualLayout>
                  <c:x val="7.5076552930883722E-2"/>
                  <c:y val="-0.1697492428831042"/>
                </c:manualLayout>
              </c:layout>
              <c:showCatName val="1"/>
              <c:showPercent val="1"/>
            </c:dLbl>
            <c:dLbl>
              <c:idx val="3"/>
              <c:layout>
                <c:manualLayout>
                  <c:x val="5.0340356760960256E-2"/>
                  <c:y val="-1.5770240258429234E-2"/>
                </c:manualLayout>
              </c:layout>
              <c:showCatName val="1"/>
              <c:showPercent val="1"/>
            </c:dLbl>
            <c:dLbl>
              <c:idx val="4"/>
              <c:layout>
                <c:manualLayout>
                  <c:x val="0.1060730776708467"/>
                  <c:y val="0.18759802140117349"/>
                </c:manualLayout>
              </c:layout>
              <c:showCatName val="1"/>
              <c:showPercent val="1"/>
            </c:dLbl>
            <c:numFmt formatCode="0.0%" sourceLinked="0"/>
            <c:txPr>
              <a:bodyPr/>
              <a:lstStyle/>
              <a:p>
                <a:pPr>
                  <a:defRPr sz="1200"/>
                </a:pPr>
                <a:endParaRPr lang="lv-LV"/>
              </a:p>
            </c:txPr>
            <c:showCatName val="1"/>
            <c:showPercent val="1"/>
            <c:showLeaderLines val="1"/>
          </c:dLbls>
          <c:cat>
            <c:strRef>
              <c:f>Sheet1!$A$2:$A$6</c:f>
              <c:strCache>
                <c:ptCount val="5"/>
                <c:pt idx="0">
                  <c:v>high, exceeding expectations</c:v>
                </c:pt>
                <c:pt idx="1">
                  <c:v>good, meets expectations</c:v>
                </c:pt>
                <c:pt idx="2">
                  <c:v>satisfactory, often does not match the expected</c:v>
                </c:pt>
                <c:pt idx="3">
                  <c:v>services are unsatisfactory, poor quality</c:v>
                </c:pt>
                <c:pt idx="4">
                  <c:v>another answer</c:v>
                </c:pt>
              </c:strCache>
            </c:strRef>
          </c:cat>
          <c:val>
            <c:numRef>
              <c:f>Sheet1!$B$2:$B$6</c:f>
              <c:numCache>
                <c:formatCode>General</c:formatCode>
                <c:ptCount val="5"/>
                <c:pt idx="0">
                  <c:v>230</c:v>
                </c:pt>
                <c:pt idx="1">
                  <c:v>720</c:v>
                </c:pt>
                <c:pt idx="2">
                  <c:v>42</c:v>
                </c:pt>
                <c:pt idx="3">
                  <c:v>6</c:v>
                </c:pt>
                <c:pt idx="4">
                  <c:v>2</c:v>
                </c:pt>
              </c:numCache>
            </c:numRef>
          </c:val>
        </c:ser>
        <c:dLbls>
          <c:showCatName val="1"/>
          <c:showPercent val="1"/>
        </c:dLbls>
        <c:firstSliceAng val="88"/>
      </c:pieChart>
    </c:plotArea>
    <c:plotVisOnly val="1"/>
  </c:chart>
  <c:txPr>
    <a:bodyPr/>
    <a:lstStyle/>
    <a:p>
      <a:pPr>
        <a:defRPr sz="1800"/>
      </a:pPr>
      <a:endParaRPr lang="lv-LV"/>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lv-LV"/>
  <c:style val="32"/>
  <c:chart>
    <c:title>
      <c:layout/>
      <c:txPr>
        <a:bodyPr/>
        <a:lstStyle/>
        <a:p>
          <a:pPr>
            <a:defRPr sz="2000"/>
          </a:pPr>
          <a:endParaRPr lang="lv-LV"/>
        </a:p>
      </c:txPr>
    </c:title>
    <c:plotArea>
      <c:layout/>
      <c:lineChart>
        <c:grouping val="standard"/>
        <c:ser>
          <c:idx val="0"/>
          <c:order val="0"/>
          <c:tx>
            <c:strRef>
              <c:f>Sheet1!$A$2</c:f>
              <c:strCache>
                <c:ptCount val="1"/>
                <c:pt idx="0">
                  <c:v>Visas Issued by LR Institutions in Total</c:v>
                </c:pt>
              </c:strCache>
            </c:strRef>
          </c:tx>
          <c:spPr>
            <a:ln w="76200"/>
          </c:spPr>
          <c:marker>
            <c:spPr>
              <a:solidFill>
                <a:srgbClr val="0070C0"/>
              </a:solidFill>
            </c:spPr>
          </c:marker>
          <c:dLbls>
            <c:txPr>
              <a:bodyPr/>
              <a:lstStyle/>
              <a:p>
                <a:pPr>
                  <a:defRPr sz="1400"/>
                </a:pPr>
                <a:endParaRPr lang="lv-LV"/>
              </a:p>
            </c:txPr>
            <c:dLblPos val="t"/>
            <c:showVal val="1"/>
          </c:dLbls>
          <c:cat>
            <c:strRef>
              <c:f>Sheet1!$B$1:$H$1</c:f>
              <c:strCache>
                <c:ptCount val="7"/>
                <c:pt idx="0">
                  <c:v>2008</c:v>
                </c:pt>
                <c:pt idx="1">
                  <c:v>2009</c:v>
                </c:pt>
                <c:pt idx="2">
                  <c:v>2010</c:v>
                </c:pt>
                <c:pt idx="3">
                  <c:v>2011</c:v>
                </c:pt>
                <c:pt idx="4">
                  <c:v>2012</c:v>
                </c:pt>
                <c:pt idx="5">
                  <c:v>2013</c:v>
                </c:pt>
                <c:pt idx="6">
                  <c:v>2014</c:v>
                </c:pt>
              </c:strCache>
            </c:strRef>
          </c:cat>
          <c:val>
            <c:numRef>
              <c:f>Sheet1!$B$2:$H$2</c:f>
              <c:numCache>
                <c:formatCode>#,##0</c:formatCode>
                <c:ptCount val="7"/>
                <c:pt idx="0">
                  <c:v>135793</c:v>
                </c:pt>
                <c:pt idx="1">
                  <c:v>126285</c:v>
                </c:pt>
                <c:pt idx="2">
                  <c:v>141879</c:v>
                </c:pt>
                <c:pt idx="3">
                  <c:v>169287</c:v>
                </c:pt>
                <c:pt idx="4">
                  <c:v>188082</c:v>
                </c:pt>
                <c:pt idx="5">
                  <c:v>210130</c:v>
                </c:pt>
                <c:pt idx="6">
                  <c:v>213462</c:v>
                </c:pt>
              </c:numCache>
            </c:numRef>
          </c:val>
          <c:smooth val="1"/>
        </c:ser>
        <c:drop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dash"/>
            </a:ln>
          </c:spPr>
        </c:dropLines>
        <c:marker val="1"/>
        <c:axId val="137476736"/>
        <c:axId val="137482624"/>
      </c:lineChart>
      <c:catAx>
        <c:axId val="137476736"/>
        <c:scaling>
          <c:orientation val="minMax"/>
        </c:scaling>
        <c:axPos val="b"/>
        <c:tickLblPos val="nextTo"/>
        <c:spPr>
          <a:ln w="38100">
            <a:solidFill>
              <a:srgbClr val="0070C0"/>
            </a:solidFill>
          </a:ln>
          <a:effectLst>
            <a:outerShdw blurRad="50800" dist="50800" dir="5400000" algn="ctr" rotWithShape="0">
              <a:schemeClr val="bg1">
                <a:lumMod val="75000"/>
              </a:schemeClr>
            </a:outerShdw>
          </a:effectLst>
        </c:spPr>
        <c:txPr>
          <a:bodyPr/>
          <a:lstStyle/>
          <a:p>
            <a:pPr>
              <a:defRPr sz="1400"/>
            </a:pPr>
            <a:endParaRPr lang="lv-LV"/>
          </a:p>
        </c:txPr>
        <c:crossAx val="137482624"/>
        <c:crosses val="autoZero"/>
        <c:auto val="1"/>
        <c:lblAlgn val="ctr"/>
        <c:lblOffset val="100"/>
      </c:catAx>
      <c:valAx>
        <c:axId val="137482624"/>
        <c:scaling>
          <c:orientation val="minMax"/>
        </c:scaling>
        <c:delete val="1"/>
        <c:axPos val="l"/>
        <c:numFmt formatCode="#,##0" sourceLinked="1"/>
        <c:tickLblPos val="none"/>
        <c:crossAx val="137476736"/>
        <c:crosses val="autoZero"/>
        <c:crossBetween val="between"/>
      </c:valAx>
    </c:plotArea>
    <c:plotVisOnly val="1"/>
  </c:chart>
  <c:txPr>
    <a:bodyPr/>
    <a:lstStyle/>
    <a:p>
      <a:pPr>
        <a:defRPr sz="1800"/>
      </a:pPr>
      <a:endParaRPr lang="lv-LV"/>
    </a:p>
  </c:txPr>
  <c:externalData r:id="rId1"/>
</c:chartSpace>
</file>

<file path=ppt/diagrams/_rels/data12.xml.rels><?xml version="1.0" encoding="UTF-8" standalone="yes"?>
<Relationships xmlns="http://schemas.openxmlformats.org/package/2006/relationships"><Relationship Id="rId3" Type="http://schemas.openxmlformats.org/officeDocument/2006/relationships/slide" Target="../slides/slide88.xml"/><Relationship Id="rId2" Type="http://schemas.openxmlformats.org/officeDocument/2006/relationships/slide" Target="../slides/slide86.xml"/><Relationship Id="rId1" Type="http://schemas.openxmlformats.org/officeDocument/2006/relationships/slide" Target="../slides/slide85.xml"/><Relationship Id="rId6" Type="http://schemas.openxmlformats.org/officeDocument/2006/relationships/slide" Target="../slides/slide78.xml"/><Relationship Id="rId5" Type="http://schemas.openxmlformats.org/officeDocument/2006/relationships/slide" Target="../slides/slide81.xml"/><Relationship Id="rId4" Type="http://schemas.openxmlformats.org/officeDocument/2006/relationships/slide" Target="../slides/slide89.xml"/></Relationships>
</file>

<file path=ppt/diagrams/_rels/data13.xml.rels><?xml version="1.0" encoding="UTF-8" standalone="yes"?>
<Relationships xmlns="http://schemas.openxmlformats.org/package/2006/relationships"><Relationship Id="rId3" Type="http://schemas.openxmlformats.org/officeDocument/2006/relationships/slide" Target="../slides/slide97.xml"/><Relationship Id="rId7" Type="http://schemas.openxmlformats.org/officeDocument/2006/relationships/slide" Target="../slides/slide99.xml"/><Relationship Id="rId2" Type="http://schemas.openxmlformats.org/officeDocument/2006/relationships/slide" Target="../slides/slide105.xml"/><Relationship Id="rId1" Type="http://schemas.openxmlformats.org/officeDocument/2006/relationships/slide" Target="../slides/slide95.xml"/><Relationship Id="rId6" Type="http://schemas.openxmlformats.org/officeDocument/2006/relationships/slide" Target="../slides/slide93.xml"/><Relationship Id="rId5" Type="http://schemas.openxmlformats.org/officeDocument/2006/relationships/slide" Target="../slides/slide104.xml"/><Relationship Id="rId4" Type="http://schemas.openxmlformats.org/officeDocument/2006/relationships/slide" Target="../slides/slide100.xml"/></Relationships>
</file>

<file path=ppt/diagrams/_rels/data2.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slide" Target="../slides/slide10.xml"/><Relationship Id="rId1" Type="http://schemas.openxmlformats.org/officeDocument/2006/relationships/slide" Target="../slides/slide8.xml"/><Relationship Id="rId4" Type="http://schemas.openxmlformats.org/officeDocument/2006/relationships/slide" Target="../slides/slide6.xml"/></Relationships>
</file>

<file path=ppt/diagrams/_rels/data4.xml.rels><?xml version="1.0" encoding="UTF-8" standalone="yes"?>
<Relationships xmlns="http://schemas.openxmlformats.org/package/2006/relationships"><Relationship Id="rId2" Type="http://schemas.openxmlformats.org/officeDocument/2006/relationships/hyperlink" Target="http://www.pmlp.gov.lv/" TargetMode="External"/><Relationship Id="rId1" Type="http://schemas.openxmlformats.org/officeDocument/2006/relationships/hyperlink" Target="http://www.latvija.lv/" TargetMode="External"/></Relationships>
</file>

<file path=ppt/diagrams/_rels/data6.xml.rels><?xml version="1.0" encoding="UTF-8" standalone="yes"?>
<Relationships xmlns="http://schemas.openxmlformats.org/package/2006/relationships"><Relationship Id="rId8" Type="http://schemas.openxmlformats.org/officeDocument/2006/relationships/slide" Target="../slides/slide43.xml"/><Relationship Id="rId3" Type="http://schemas.openxmlformats.org/officeDocument/2006/relationships/slide" Target="../slides/slide25.xml"/><Relationship Id="rId7" Type="http://schemas.openxmlformats.org/officeDocument/2006/relationships/slide" Target="../slides/slide49.xml"/><Relationship Id="rId2" Type="http://schemas.openxmlformats.org/officeDocument/2006/relationships/slide" Target="../slides/slide21.xml"/><Relationship Id="rId1" Type="http://schemas.openxmlformats.org/officeDocument/2006/relationships/slide" Target="../slides/slide18.xml"/><Relationship Id="rId6" Type="http://schemas.openxmlformats.org/officeDocument/2006/relationships/slide" Target="../slides/slide48.xml"/><Relationship Id="rId5" Type="http://schemas.openxmlformats.org/officeDocument/2006/relationships/slide" Target="../slides/slide46.xml"/><Relationship Id="rId4" Type="http://schemas.openxmlformats.org/officeDocument/2006/relationships/slide" Target="../slides/slide45.xml"/><Relationship Id="rId9" Type="http://schemas.openxmlformats.org/officeDocument/2006/relationships/slide" Target="../slides/slide44.xml"/></Relationships>
</file>

<file path=ppt/diagrams/_rels/data7.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slide" Target="../slides/slide54.xml"/><Relationship Id="rId1" Type="http://schemas.openxmlformats.org/officeDocument/2006/relationships/slide" Target="../slides/slide53.xml"/><Relationship Id="rId5" Type="http://schemas.openxmlformats.org/officeDocument/2006/relationships/slide" Target="../slides/slide57.xml"/><Relationship Id="rId4" Type="http://schemas.openxmlformats.org/officeDocument/2006/relationships/slide" Target="../slides/slide56.xml"/></Relationships>
</file>

<file path=ppt/diagrams/_rels/data8.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slide" Target="../slides/slide64.xml"/><Relationship Id="rId1" Type="http://schemas.openxmlformats.org/officeDocument/2006/relationships/slide" Target="../slides/slide61.xml"/><Relationship Id="rId4" Type="http://schemas.openxmlformats.org/officeDocument/2006/relationships/slide" Target="../slides/slide71.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E5D7C8-059D-4AAC-91EF-10711286D8C3}" type="doc">
      <dgm:prSet loTypeId="urn:microsoft.com/office/officeart/2005/8/layout/list1" loCatId="list" qsTypeId="urn:microsoft.com/office/officeart/2005/8/quickstyle/3d2" qsCatId="3D" csTypeId="urn:microsoft.com/office/officeart/2005/8/colors/accent6_3" csCatId="accent6" phldr="1"/>
      <dgm:spPr/>
      <dgm:t>
        <a:bodyPr/>
        <a:lstStyle/>
        <a:p>
          <a:endParaRPr lang="lv-LV"/>
        </a:p>
      </dgm:t>
    </dgm:pt>
    <dgm:pt modelId="{2FB745FF-EF66-4ABE-91E8-66570F3A7076}">
      <dgm:prSet phldrT="[Text]"/>
      <dgm:spPr/>
      <dgm:t>
        <a:bodyPr/>
        <a:lstStyle/>
        <a:p>
          <a:r>
            <a:rPr lang="lv-LV" dirty="0" err="1" smtClean="0"/>
            <a:t>General</a:t>
          </a:r>
          <a:r>
            <a:rPr lang="lv-LV" dirty="0" smtClean="0"/>
            <a:t> </a:t>
          </a:r>
          <a:r>
            <a:rPr lang="lv-LV" dirty="0" err="1" smtClean="0"/>
            <a:t>Information</a:t>
          </a:r>
          <a:endParaRPr lang="lv-LV" dirty="0"/>
        </a:p>
      </dgm:t>
    </dgm:pt>
    <dgm:pt modelId="{48A39F63-2AF6-424D-9852-95678A6897C6}" type="parTrans" cxnId="{13DE5C5F-718F-43B6-95A7-3A7498756AF6}">
      <dgm:prSet/>
      <dgm:spPr/>
      <dgm:t>
        <a:bodyPr/>
        <a:lstStyle/>
        <a:p>
          <a:endParaRPr lang="lv-LV"/>
        </a:p>
      </dgm:t>
    </dgm:pt>
    <dgm:pt modelId="{F237B00E-171A-4B2A-882B-9D37FC48BDBD}" type="sibTrans" cxnId="{13DE5C5F-718F-43B6-95A7-3A7498756AF6}">
      <dgm:prSet/>
      <dgm:spPr/>
      <dgm:t>
        <a:bodyPr/>
        <a:lstStyle/>
        <a:p>
          <a:endParaRPr lang="lv-LV"/>
        </a:p>
      </dgm:t>
    </dgm:pt>
    <dgm:pt modelId="{55D52C1E-DBDA-4E75-A834-475B8C90F816}">
      <dgm:prSet phldrT="[Text]"/>
      <dgm:spPr/>
      <dgm:t>
        <a:bodyPr/>
        <a:lstStyle/>
        <a:p>
          <a:r>
            <a:rPr lang="lv-LV" dirty="0" err="1" smtClean="0"/>
            <a:t>Main</a:t>
          </a:r>
          <a:r>
            <a:rPr lang="lv-LV" dirty="0" smtClean="0"/>
            <a:t> </a:t>
          </a:r>
          <a:r>
            <a:rPr lang="lv-LV" dirty="0" err="1" smtClean="0"/>
            <a:t>Policy</a:t>
          </a:r>
          <a:r>
            <a:rPr lang="lv-LV" dirty="0" smtClean="0"/>
            <a:t> </a:t>
          </a:r>
          <a:r>
            <a:rPr lang="lv-LV" dirty="0" err="1" smtClean="0"/>
            <a:t>Areas</a:t>
          </a:r>
          <a:r>
            <a:rPr lang="lv-LV" dirty="0" smtClean="0"/>
            <a:t> </a:t>
          </a:r>
          <a:r>
            <a:rPr lang="lv-LV" dirty="0" err="1" smtClean="0"/>
            <a:t>and</a:t>
          </a:r>
          <a:r>
            <a:rPr lang="lv-LV" dirty="0" smtClean="0"/>
            <a:t> </a:t>
          </a:r>
          <a:r>
            <a:rPr lang="lv-LV" dirty="0" err="1" smtClean="0"/>
            <a:t>Services</a:t>
          </a:r>
          <a:endParaRPr lang="lv-LV" dirty="0"/>
        </a:p>
      </dgm:t>
    </dgm:pt>
    <dgm:pt modelId="{9AFDF094-D88C-40A5-9EFB-AACC6D4EB6A3}" type="parTrans" cxnId="{CA1F5B36-62FF-4CE7-8A63-5B474D24356F}">
      <dgm:prSet/>
      <dgm:spPr/>
      <dgm:t>
        <a:bodyPr/>
        <a:lstStyle/>
        <a:p>
          <a:endParaRPr lang="lv-LV"/>
        </a:p>
      </dgm:t>
    </dgm:pt>
    <dgm:pt modelId="{3E85A44C-6590-4086-B49F-AF77C8314FA5}" type="sibTrans" cxnId="{CA1F5B36-62FF-4CE7-8A63-5B474D24356F}">
      <dgm:prSet/>
      <dgm:spPr/>
      <dgm:t>
        <a:bodyPr/>
        <a:lstStyle/>
        <a:p>
          <a:endParaRPr lang="lv-LV"/>
        </a:p>
      </dgm:t>
    </dgm:pt>
    <dgm:pt modelId="{00845116-7D29-461D-AD66-9EA24E546905}">
      <dgm:prSet phldrT="[Text]"/>
      <dgm:spPr/>
      <dgm:t>
        <a:bodyPr/>
        <a:lstStyle/>
        <a:p>
          <a:r>
            <a:rPr lang="lv-LV" dirty="0" err="1" smtClean="0"/>
            <a:t>Customer</a:t>
          </a:r>
          <a:r>
            <a:rPr lang="lv-LV" dirty="0" smtClean="0"/>
            <a:t> </a:t>
          </a:r>
          <a:r>
            <a:rPr lang="lv-LV" dirty="0" err="1" smtClean="0"/>
            <a:t>Satisfaction</a:t>
          </a:r>
          <a:r>
            <a:rPr lang="lv-LV" dirty="0" smtClean="0"/>
            <a:t> </a:t>
          </a:r>
          <a:r>
            <a:rPr lang="lv-LV" dirty="0" err="1" smtClean="0"/>
            <a:t>Survey</a:t>
          </a:r>
          <a:endParaRPr lang="lv-LV" dirty="0"/>
        </a:p>
      </dgm:t>
    </dgm:pt>
    <dgm:pt modelId="{86E269DD-2697-47BE-AE3D-A5C8C13B10AF}" type="parTrans" cxnId="{2CB065ED-158C-4490-9AA9-4F16E4FB755E}">
      <dgm:prSet/>
      <dgm:spPr/>
      <dgm:t>
        <a:bodyPr/>
        <a:lstStyle/>
        <a:p>
          <a:endParaRPr lang="lv-LV"/>
        </a:p>
      </dgm:t>
    </dgm:pt>
    <dgm:pt modelId="{DD21A658-4581-4139-887F-22518F6FD56B}" type="sibTrans" cxnId="{2CB065ED-158C-4490-9AA9-4F16E4FB755E}">
      <dgm:prSet/>
      <dgm:spPr/>
      <dgm:t>
        <a:bodyPr/>
        <a:lstStyle/>
        <a:p>
          <a:endParaRPr lang="lv-LV"/>
        </a:p>
      </dgm:t>
    </dgm:pt>
    <dgm:pt modelId="{97D23E36-DD45-4DCF-BF02-1908F4C4BB53}" type="pres">
      <dgm:prSet presAssocID="{B1E5D7C8-059D-4AAC-91EF-10711286D8C3}" presName="linear" presStyleCnt="0">
        <dgm:presLayoutVars>
          <dgm:dir/>
          <dgm:animLvl val="lvl"/>
          <dgm:resizeHandles val="exact"/>
        </dgm:presLayoutVars>
      </dgm:prSet>
      <dgm:spPr/>
      <dgm:t>
        <a:bodyPr/>
        <a:lstStyle/>
        <a:p>
          <a:endParaRPr lang="lv-LV"/>
        </a:p>
      </dgm:t>
    </dgm:pt>
    <dgm:pt modelId="{9FEBFAA8-3979-45AD-BF43-941BCA44417D}" type="pres">
      <dgm:prSet presAssocID="{2FB745FF-EF66-4ABE-91E8-66570F3A7076}" presName="parentLin" presStyleCnt="0"/>
      <dgm:spPr/>
    </dgm:pt>
    <dgm:pt modelId="{7049EE57-0C41-4F61-BCE4-8683708359B1}" type="pres">
      <dgm:prSet presAssocID="{2FB745FF-EF66-4ABE-91E8-66570F3A7076}" presName="parentLeftMargin" presStyleLbl="node1" presStyleIdx="0" presStyleCnt="3"/>
      <dgm:spPr/>
      <dgm:t>
        <a:bodyPr/>
        <a:lstStyle/>
        <a:p>
          <a:endParaRPr lang="lv-LV"/>
        </a:p>
      </dgm:t>
    </dgm:pt>
    <dgm:pt modelId="{F2F97EBA-EB6A-4FE6-AAB1-62C66E2B7EC3}" type="pres">
      <dgm:prSet presAssocID="{2FB745FF-EF66-4ABE-91E8-66570F3A7076}" presName="parentText" presStyleLbl="node1" presStyleIdx="0" presStyleCnt="3">
        <dgm:presLayoutVars>
          <dgm:chMax val="0"/>
          <dgm:bulletEnabled val="1"/>
        </dgm:presLayoutVars>
      </dgm:prSet>
      <dgm:spPr/>
      <dgm:t>
        <a:bodyPr/>
        <a:lstStyle/>
        <a:p>
          <a:endParaRPr lang="lv-LV"/>
        </a:p>
      </dgm:t>
    </dgm:pt>
    <dgm:pt modelId="{9B8B61D7-CDD3-49BB-A43F-D8968725ADC1}" type="pres">
      <dgm:prSet presAssocID="{2FB745FF-EF66-4ABE-91E8-66570F3A7076}" presName="negativeSpace" presStyleCnt="0"/>
      <dgm:spPr/>
    </dgm:pt>
    <dgm:pt modelId="{817A8BF1-C981-431B-9108-52135844023A}" type="pres">
      <dgm:prSet presAssocID="{2FB745FF-EF66-4ABE-91E8-66570F3A7076}" presName="childText" presStyleLbl="conFgAcc1" presStyleIdx="0" presStyleCnt="3">
        <dgm:presLayoutVars>
          <dgm:bulletEnabled val="1"/>
        </dgm:presLayoutVars>
      </dgm:prSet>
      <dgm:spPr/>
    </dgm:pt>
    <dgm:pt modelId="{F91FEB58-B068-4CA7-9003-38EF05C586A0}" type="pres">
      <dgm:prSet presAssocID="{F237B00E-171A-4B2A-882B-9D37FC48BDBD}" presName="spaceBetweenRectangles" presStyleCnt="0"/>
      <dgm:spPr/>
    </dgm:pt>
    <dgm:pt modelId="{353D9A17-FF9C-4945-9E9E-9593E0257A15}" type="pres">
      <dgm:prSet presAssocID="{55D52C1E-DBDA-4E75-A834-475B8C90F816}" presName="parentLin" presStyleCnt="0"/>
      <dgm:spPr/>
    </dgm:pt>
    <dgm:pt modelId="{34F32EE5-6D06-4235-BF9F-6DEFED5B5910}" type="pres">
      <dgm:prSet presAssocID="{55D52C1E-DBDA-4E75-A834-475B8C90F816}" presName="parentLeftMargin" presStyleLbl="node1" presStyleIdx="0" presStyleCnt="3"/>
      <dgm:spPr/>
      <dgm:t>
        <a:bodyPr/>
        <a:lstStyle/>
        <a:p>
          <a:endParaRPr lang="lv-LV"/>
        </a:p>
      </dgm:t>
    </dgm:pt>
    <dgm:pt modelId="{53FA8F83-792C-4A05-8F4A-549BCF9C29E5}" type="pres">
      <dgm:prSet presAssocID="{55D52C1E-DBDA-4E75-A834-475B8C90F816}" presName="parentText" presStyleLbl="node1" presStyleIdx="1" presStyleCnt="3">
        <dgm:presLayoutVars>
          <dgm:chMax val="0"/>
          <dgm:bulletEnabled val="1"/>
        </dgm:presLayoutVars>
      </dgm:prSet>
      <dgm:spPr/>
      <dgm:t>
        <a:bodyPr/>
        <a:lstStyle/>
        <a:p>
          <a:endParaRPr lang="lv-LV"/>
        </a:p>
      </dgm:t>
    </dgm:pt>
    <dgm:pt modelId="{70B94E62-D294-48B7-BFF9-A68872E86280}" type="pres">
      <dgm:prSet presAssocID="{55D52C1E-DBDA-4E75-A834-475B8C90F816}" presName="negativeSpace" presStyleCnt="0"/>
      <dgm:spPr/>
    </dgm:pt>
    <dgm:pt modelId="{73259AB3-62B4-4C49-AFF7-5DAADA11DB71}" type="pres">
      <dgm:prSet presAssocID="{55D52C1E-DBDA-4E75-A834-475B8C90F816}" presName="childText" presStyleLbl="conFgAcc1" presStyleIdx="1" presStyleCnt="3">
        <dgm:presLayoutVars>
          <dgm:bulletEnabled val="1"/>
        </dgm:presLayoutVars>
      </dgm:prSet>
      <dgm:spPr/>
    </dgm:pt>
    <dgm:pt modelId="{A6B46EA5-0987-489E-B052-A1D3601288E6}" type="pres">
      <dgm:prSet presAssocID="{3E85A44C-6590-4086-B49F-AF77C8314FA5}" presName="spaceBetweenRectangles" presStyleCnt="0"/>
      <dgm:spPr/>
    </dgm:pt>
    <dgm:pt modelId="{3F0BCD5B-9C24-4CD1-B860-C9A5BCE0BD16}" type="pres">
      <dgm:prSet presAssocID="{00845116-7D29-461D-AD66-9EA24E546905}" presName="parentLin" presStyleCnt="0"/>
      <dgm:spPr/>
    </dgm:pt>
    <dgm:pt modelId="{716FC388-22FA-45C8-B79A-76305151A587}" type="pres">
      <dgm:prSet presAssocID="{00845116-7D29-461D-AD66-9EA24E546905}" presName="parentLeftMargin" presStyleLbl="node1" presStyleIdx="1" presStyleCnt="3"/>
      <dgm:spPr/>
      <dgm:t>
        <a:bodyPr/>
        <a:lstStyle/>
        <a:p>
          <a:endParaRPr lang="lv-LV"/>
        </a:p>
      </dgm:t>
    </dgm:pt>
    <dgm:pt modelId="{3F916CCA-9E93-41E8-B95E-D7B777B060A4}" type="pres">
      <dgm:prSet presAssocID="{00845116-7D29-461D-AD66-9EA24E546905}" presName="parentText" presStyleLbl="node1" presStyleIdx="2" presStyleCnt="3">
        <dgm:presLayoutVars>
          <dgm:chMax val="0"/>
          <dgm:bulletEnabled val="1"/>
        </dgm:presLayoutVars>
      </dgm:prSet>
      <dgm:spPr/>
      <dgm:t>
        <a:bodyPr/>
        <a:lstStyle/>
        <a:p>
          <a:endParaRPr lang="lv-LV"/>
        </a:p>
      </dgm:t>
    </dgm:pt>
    <dgm:pt modelId="{E1B50713-8A49-478E-A3B0-E9225FA893FF}" type="pres">
      <dgm:prSet presAssocID="{00845116-7D29-461D-AD66-9EA24E546905}" presName="negativeSpace" presStyleCnt="0"/>
      <dgm:spPr/>
    </dgm:pt>
    <dgm:pt modelId="{8CDCCF35-B17E-4B45-8BF6-4BDB2B427BBD}" type="pres">
      <dgm:prSet presAssocID="{00845116-7D29-461D-AD66-9EA24E546905}" presName="childText" presStyleLbl="conFgAcc1" presStyleIdx="2" presStyleCnt="3">
        <dgm:presLayoutVars>
          <dgm:bulletEnabled val="1"/>
        </dgm:presLayoutVars>
      </dgm:prSet>
      <dgm:spPr/>
    </dgm:pt>
  </dgm:ptLst>
  <dgm:cxnLst>
    <dgm:cxn modelId="{B7D95422-A281-4113-AE61-84AA9DA5BE0A}" type="presOf" srcId="{2FB745FF-EF66-4ABE-91E8-66570F3A7076}" destId="{7049EE57-0C41-4F61-BCE4-8683708359B1}" srcOrd="0" destOrd="0" presId="urn:microsoft.com/office/officeart/2005/8/layout/list1"/>
    <dgm:cxn modelId="{A60D9DD7-38C3-4D76-BFA3-EBB55F23985A}" type="presOf" srcId="{B1E5D7C8-059D-4AAC-91EF-10711286D8C3}" destId="{97D23E36-DD45-4DCF-BF02-1908F4C4BB53}" srcOrd="0" destOrd="0" presId="urn:microsoft.com/office/officeart/2005/8/layout/list1"/>
    <dgm:cxn modelId="{EFCDFF46-945A-4E84-90F2-C230AC4D1265}" type="presOf" srcId="{2FB745FF-EF66-4ABE-91E8-66570F3A7076}" destId="{F2F97EBA-EB6A-4FE6-AAB1-62C66E2B7EC3}" srcOrd="1" destOrd="0" presId="urn:microsoft.com/office/officeart/2005/8/layout/list1"/>
    <dgm:cxn modelId="{2B9A04F4-BE0B-4F07-958E-990A6E1547B8}" type="presOf" srcId="{00845116-7D29-461D-AD66-9EA24E546905}" destId="{716FC388-22FA-45C8-B79A-76305151A587}" srcOrd="0" destOrd="0" presId="urn:microsoft.com/office/officeart/2005/8/layout/list1"/>
    <dgm:cxn modelId="{E3C2BED8-59B0-43A0-904C-D5E8A6E3CB02}" type="presOf" srcId="{55D52C1E-DBDA-4E75-A834-475B8C90F816}" destId="{53FA8F83-792C-4A05-8F4A-549BCF9C29E5}" srcOrd="1" destOrd="0" presId="urn:microsoft.com/office/officeart/2005/8/layout/list1"/>
    <dgm:cxn modelId="{979D8A7E-110D-445E-9EE5-12D58B8A4EA9}" type="presOf" srcId="{55D52C1E-DBDA-4E75-A834-475B8C90F816}" destId="{34F32EE5-6D06-4235-BF9F-6DEFED5B5910}" srcOrd="0" destOrd="0" presId="urn:microsoft.com/office/officeart/2005/8/layout/list1"/>
    <dgm:cxn modelId="{13DE5C5F-718F-43B6-95A7-3A7498756AF6}" srcId="{B1E5D7C8-059D-4AAC-91EF-10711286D8C3}" destId="{2FB745FF-EF66-4ABE-91E8-66570F3A7076}" srcOrd="0" destOrd="0" parTransId="{48A39F63-2AF6-424D-9852-95678A6897C6}" sibTransId="{F237B00E-171A-4B2A-882B-9D37FC48BDBD}"/>
    <dgm:cxn modelId="{2CB065ED-158C-4490-9AA9-4F16E4FB755E}" srcId="{B1E5D7C8-059D-4AAC-91EF-10711286D8C3}" destId="{00845116-7D29-461D-AD66-9EA24E546905}" srcOrd="2" destOrd="0" parTransId="{86E269DD-2697-47BE-AE3D-A5C8C13B10AF}" sibTransId="{DD21A658-4581-4139-887F-22518F6FD56B}"/>
    <dgm:cxn modelId="{6AD56B50-44E2-427B-9758-9D9A4A54D533}" type="presOf" srcId="{00845116-7D29-461D-AD66-9EA24E546905}" destId="{3F916CCA-9E93-41E8-B95E-D7B777B060A4}" srcOrd="1" destOrd="0" presId="urn:microsoft.com/office/officeart/2005/8/layout/list1"/>
    <dgm:cxn modelId="{CA1F5B36-62FF-4CE7-8A63-5B474D24356F}" srcId="{B1E5D7C8-059D-4AAC-91EF-10711286D8C3}" destId="{55D52C1E-DBDA-4E75-A834-475B8C90F816}" srcOrd="1" destOrd="0" parTransId="{9AFDF094-D88C-40A5-9EFB-AACC6D4EB6A3}" sibTransId="{3E85A44C-6590-4086-B49F-AF77C8314FA5}"/>
    <dgm:cxn modelId="{176C893C-24D9-41FE-A1C2-99D82BAE5CB1}" type="presParOf" srcId="{97D23E36-DD45-4DCF-BF02-1908F4C4BB53}" destId="{9FEBFAA8-3979-45AD-BF43-941BCA44417D}" srcOrd="0" destOrd="0" presId="urn:microsoft.com/office/officeart/2005/8/layout/list1"/>
    <dgm:cxn modelId="{CF7A6230-60C9-41D9-911F-3B0956C98D6F}" type="presParOf" srcId="{9FEBFAA8-3979-45AD-BF43-941BCA44417D}" destId="{7049EE57-0C41-4F61-BCE4-8683708359B1}" srcOrd="0" destOrd="0" presId="urn:microsoft.com/office/officeart/2005/8/layout/list1"/>
    <dgm:cxn modelId="{476ECAAB-BF43-480F-A89A-7D58DDB4B286}" type="presParOf" srcId="{9FEBFAA8-3979-45AD-BF43-941BCA44417D}" destId="{F2F97EBA-EB6A-4FE6-AAB1-62C66E2B7EC3}" srcOrd="1" destOrd="0" presId="urn:microsoft.com/office/officeart/2005/8/layout/list1"/>
    <dgm:cxn modelId="{64645C6A-923F-4779-9DE9-2AA7905A1998}" type="presParOf" srcId="{97D23E36-DD45-4DCF-BF02-1908F4C4BB53}" destId="{9B8B61D7-CDD3-49BB-A43F-D8968725ADC1}" srcOrd="1" destOrd="0" presId="urn:microsoft.com/office/officeart/2005/8/layout/list1"/>
    <dgm:cxn modelId="{33552C02-5987-4F39-AD47-8CAAFAE6E7AE}" type="presParOf" srcId="{97D23E36-DD45-4DCF-BF02-1908F4C4BB53}" destId="{817A8BF1-C981-431B-9108-52135844023A}" srcOrd="2" destOrd="0" presId="urn:microsoft.com/office/officeart/2005/8/layout/list1"/>
    <dgm:cxn modelId="{C42A64FA-0605-4A7F-A8E0-815B2FC0071A}" type="presParOf" srcId="{97D23E36-DD45-4DCF-BF02-1908F4C4BB53}" destId="{F91FEB58-B068-4CA7-9003-38EF05C586A0}" srcOrd="3" destOrd="0" presId="urn:microsoft.com/office/officeart/2005/8/layout/list1"/>
    <dgm:cxn modelId="{CF269EE0-DE94-47A1-8E73-E154F450581E}" type="presParOf" srcId="{97D23E36-DD45-4DCF-BF02-1908F4C4BB53}" destId="{353D9A17-FF9C-4945-9E9E-9593E0257A15}" srcOrd="4" destOrd="0" presId="urn:microsoft.com/office/officeart/2005/8/layout/list1"/>
    <dgm:cxn modelId="{AB4B3111-A3E5-4785-84F9-39D52E392D48}" type="presParOf" srcId="{353D9A17-FF9C-4945-9E9E-9593E0257A15}" destId="{34F32EE5-6D06-4235-BF9F-6DEFED5B5910}" srcOrd="0" destOrd="0" presId="urn:microsoft.com/office/officeart/2005/8/layout/list1"/>
    <dgm:cxn modelId="{159E3E7A-4F9B-4C05-9A24-72F4A380D8B3}" type="presParOf" srcId="{353D9A17-FF9C-4945-9E9E-9593E0257A15}" destId="{53FA8F83-792C-4A05-8F4A-549BCF9C29E5}" srcOrd="1" destOrd="0" presId="urn:microsoft.com/office/officeart/2005/8/layout/list1"/>
    <dgm:cxn modelId="{F1D1BF22-B776-4ECD-B137-6112075929D1}" type="presParOf" srcId="{97D23E36-DD45-4DCF-BF02-1908F4C4BB53}" destId="{70B94E62-D294-48B7-BFF9-A68872E86280}" srcOrd="5" destOrd="0" presId="urn:microsoft.com/office/officeart/2005/8/layout/list1"/>
    <dgm:cxn modelId="{560AAEBE-1CAD-49A3-A3B1-E5130B2854B6}" type="presParOf" srcId="{97D23E36-DD45-4DCF-BF02-1908F4C4BB53}" destId="{73259AB3-62B4-4C49-AFF7-5DAADA11DB71}" srcOrd="6" destOrd="0" presId="urn:microsoft.com/office/officeart/2005/8/layout/list1"/>
    <dgm:cxn modelId="{EF69AB99-C4A6-427F-88A1-D7CDF35B8E2E}" type="presParOf" srcId="{97D23E36-DD45-4DCF-BF02-1908F4C4BB53}" destId="{A6B46EA5-0987-489E-B052-A1D3601288E6}" srcOrd="7" destOrd="0" presId="urn:microsoft.com/office/officeart/2005/8/layout/list1"/>
    <dgm:cxn modelId="{06B4B06E-8399-4866-B4FA-698E5FA8E90B}" type="presParOf" srcId="{97D23E36-DD45-4DCF-BF02-1908F4C4BB53}" destId="{3F0BCD5B-9C24-4CD1-B860-C9A5BCE0BD16}" srcOrd="8" destOrd="0" presId="urn:microsoft.com/office/officeart/2005/8/layout/list1"/>
    <dgm:cxn modelId="{FB7BB0E9-884A-4E38-B897-0204A841C18F}" type="presParOf" srcId="{3F0BCD5B-9C24-4CD1-B860-C9A5BCE0BD16}" destId="{716FC388-22FA-45C8-B79A-76305151A587}" srcOrd="0" destOrd="0" presId="urn:microsoft.com/office/officeart/2005/8/layout/list1"/>
    <dgm:cxn modelId="{5C72556F-6022-4E0B-8367-11AAADBCF646}" type="presParOf" srcId="{3F0BCD5B-9C24-4CD1-B860-C9A5BCE0BD16}" destId="{3F916CCA-9E93-41E8-B95E-D7B777B060A4}" srcOrd="1" destOrd="0" presId="urn:microsoft.com/office/officeart/2005/8/layout/list1"/>
    <dgm:cxn modelId="{FE0F03B9-BDD3-4A80-BE1E-01703CD8EDB9}" type="presParOf" srcId="{97D23E36-DD45-4DCF-BF02-1908F4C4BB53}" destId="{E1B50713-8A49-478E-A3B0-E9225FA893FF}" srcOrd="9" destOrd="0" presId="urn:microsoft.com/office/officeart/2005/8/layout/list1"/>
    <dgm:cxn modelId="{E877D13C-E842-421C-A3E8-C16463E86028}" type="presParOf" srcId="{97D23E36-DD45-4DCF-BF02-1908F4C4BB53}" destId="{8CDCCF35-B17E-4B45-8BF6-4BDB2B427BBD}" srcOrd="10" destOrd="0" presId="urn:microsoft.com/office/officeart/2005/8/layout/list1"/>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5C445A0-CD38-4B89-A292-62DC11A4E8DC}" type="doc">
      <dgm:prSet loTypeId="urn:microsoft.com/office/officeart/2005/8/layout/lProcess2" loCatId="list" qsTypeId="urn:microsoft.com/office/officeart/2005/8/quickstyle/simple3" qsCatId="simple" csTypeId="urn:microsoft.com/office/officeart/2005/8/colors/accent6_2" csCatId="accent6" phldr="1"/>
      <dgm:spPr/>
      <dgm:t>
        <a:bodyPr/>
        <a:lstStyle/>
        <a:p>
          <a:endParaRPr lang="lv-LV"/>
        </a:p>
      </dgm:t>
    </dgm:pt>
    <dgm:pt modelId="{E52C4449-8072-4653-BBF3-75BF8FC7381F}">
      <dgm:prSet phldrT="[Text]" custT="1"/>
      <dgm:spPr>
        <a:effectLst>
          <a:outerShdw blurRad="50800" dist="38100" algn="l" rotWithShape="0">
            <a:prstClr val="black">
              <a:alpha val="40000"/>
            </a:prstClr>
          </a:outerShdw>
        </a:effectLst>
      </dgm:spPr>
      <dgm:t>
        <a:bodyPr/>
        <a:lstStyle/>
        <a:p>
          <a:r>
            <a:rPr lang="en-GB" sz="1200" b="1" dirty="0" smtClean="0"/>
            <a:t>Renunciation of </a:t>
          </a:r>
          <a:r>
            <a:rPr lang="lv-LV" sz="1200" b="1" dirty="0" smtClean="0"/>
            <a:t>N</a:t>
          </a:r>
          <a:r>
            <a:rPr lang="en-GB" sz="1200" b="1" dirty="0" smtClean="0"/>
            <a:t>on-</a:t>
          </a:r>
          <a:r>
            <a:rPr lang="lv-LV" sz="1200" b="1" dirty="0" smtClean="0"/>
            <a:t>c</a:t>
          </a:r>
          <a:r>
            <a:rPr lang="en-GB" sz="1200" b="1" dirty="0" err="1" smtClean="0"/>
            <a:t>itizen</a:t>
          </a:r>
          <a:r>
            <a:rPr lang="en-GB" sz="1200" b="1" dirty="0" smtClean="0"/>
            <a:t> </a:t>
          </a:r>
          <a:r>
            <a:rPr lang="lv-LV" sz="1200" b="1" dirty="0" smtClean="0"/>
            <a:t>S</a:t>
          </a:r>
          <a:r>
            <a:rPr lang="en-GB" sz="1200" b="1" dirty="0" err="1" smtClean="0"/>
            <a:t>tatus</a:t>
          </a:r>
          <a:endParaRPr lang="lv-LV" sz="1200" dirty="0"/>
        </a:p>
      </dgm:t>
    </dgm:pt>
    <dgm:pt modelId="{EFF74809-155F-4DE4-BE88-326D259B50C0}" type="parTrans" cxnId="{29C33A0C-BEAA-4BE6-9D54-34DC43C171AE}">
      <dgm:prSet/>
      <dgm:spPr/>
      <dgm:t>
        <a:bodyPr/>
        <a:lstStyle/>
        <a:p>
          <a:endParaRPr lang="lv-LV" sz="1200"/>
        </a:p>
      </dgm:t>
    </dgm:pt>
    <dgm:pt modelId="{B47788B4-1A7B-498A-9547-B1CDD302D6C9}" type="sibTrans" cxnId="{29C33A0C-BEAA-4BE6-9D54-34DC43C171AE}">
      <dgm:prSet/>
      <dgm:spPr/>
      <dgm:t>
        <a:bodyPr/>
        <a:lstStyle/>
        <a:p>
          <a:endParaRPr lang="lv-LV" sz="1200"/>
        </a:p>
      </dgm:t>
    </dgm:pt>
    <dgm:pt modelId="{08AEE466-2B17-48A8-8044-2550BE1D9CD3}">
      <dgm:prSet phldrT="[Text]" custT="1"/>
      <dgm:spPr/>
      <dgm:t>
        <a:bodyPr/>
        <a:lstStyle/>
        <a:p>
          <a:pPr>
            <a:lnSpc>
              <a:spcPct val="100000"/>
            </a:lnSpc>
          </a:pPr>
          <a:r>
            <a:rPr lang="en-GB" sz="1100" dirty="0" smtClean="0"/>
            <a:t>Any person who has acquired the citizenship (nationality) of another state has a duty to renounce the non-citizen status within 30 days after acquiring such citizenship.</a:t>
          </a:r>
          <a:endParaRPr lang="lv-LV" sz="1100" dirty="0" smtClean="0"/>
        </a:p>
        <a:p>
          <a:pPr>
            <a:lnSpc>
              <a:spcPct val="100000"/>
            </a:lnSpc>
          </a:pPr>
          <a:r>
            <a:rPr lang="en-GB" sz="1100" dirty="0" smtClean="0"/>
            <a:t>Any person who is granted the citizenship (nationality) of any state or who has been issued a travelling document of any foreign state has the right to renounce the status of a non-citizen.</a:t>
          </a:r>
          <a:endParaRPr lang="lv-LV" sz="1100" dirty="0"/>
        </a:p>
      </dgm:t>
    </dgm:pt>
    <dgm:pt modelId="{AC54090D-A40A-465E-BFD5-BFFAF5A2EF72}" type="parTrans" cxnId="{554A3F40-A22E-4CBB-85A6-F0E309C7A7ED}">
      <dgm:prSet/>
      <dgm:spPr/>
      <dgm:t>
        <a:bodyPr/>
        <a:lstStyle/>
        <a:p>
          <a:endParaRPr lang="lv-LV" sz="1200"/>
        </a:p>
      </dgm:t>
    </dgm:pt>
    <dgm:pt modelId="{56505924-9EC6-4EBF-AB90-4D2CBA5D8947}" type="sibTrans" cxnId="{554A3F40-A22E-4CBB-85A6-F0E309C7A7ED}">
      <dgm:prSet/>
      <dgm:spPr/>
      <dgm:t>
        <a:bodyPr/>
        <a:lstStyle/>
        <a:p>
          <a:endParaRPr lang="lv-LV" sz="1200"/>
        </a:p>
      </dgm:t>
    </dgm:pt>
    <dgm:pt modelId="{E887FF4D-1908-47B2-B146-A4310E189686}">
      <dgm:prSet phldrT="[Text]" custT="1"/>
      <dgm:spPr>
        <a:effectLst>
          <a:outerShdw blurRad="50800" dist="38100" algn="l" rotWithShape="0">
            <a:prstClr val="black">
              <a:alpha val="40000"/>
            </a:prstClr>
          </a:outerShdw>
        </a:effectLst>
      </dgm:spPr>
      <dgm:t>
        <a:bodyPr/>
        <a:lstStyle/>
        <a:p>
          <a:r>
            <a:rPr lang="en-GB" sz="1200" b="1" dirty="0" smtClean="0"/>
            <a:t>The </a:t>
          </a:r>
          <a:r>
            <a:rPr lang="lv-LV" sz="1200" b="1" dirty="0" smtClean="0"/>
            <a:t>N</a:t>
          </a:r>
          <a:r>
            <a:rPr lang="en-GB" sz="1200" b="1" dirty="0" smtClean="0"/>
            <a:t>on-</a:t>
          </a:r>
          <a:r>
            <a:rPr lang="lv-LV" sz="1200" b="1" dirty="0" smtClean="0"/>
            <a:t>c</a:t>
          </a:r>
          <a:r>
            <a:rPr lang="en-GB" sz="1200" b="1" dirty="0" err="1" smtClean="0"/>
            <a:t>itizen</a:t>
          </a:r>
          <a:r>
            <a:rPr lang="en-GB" sz="1200" b="1" dirty="0" smtClean="0"/>
            <a:t> </a:t>
          </a:r>
          <a:r>
            <a:rPr lang="lv-LV" sz="1200" b="1" dirty="0" smtClean="0"/>
            <a:t>S</a:t>
          </a:r>
          <a:r>
            <a:rPr lang="en-GB" sz="1200" b="1" dirty="0" err="1" smtClean="0"/>
            <a:t>tatus</a:t>
          </a:r>
          <a:r>
            <a:rPr lang="en-GB" sz="1200" b="1" dirty="0" smtClean="0"/>
            <a:t> of a </a:t>
          </a:r>
          <a:r>
            <a:rPr lang="lv-LV" sz="1200" b="1" dirty="0" smtClean="0"/>
            <a:t>P</a:t>
          </a:r>
          <a:r>
            <a:rPr lang="en-GB" sz="1200" b="1" dirty="0" err="1" smtClean="0"/>
            <a:t>erson</a:t>
          </a:r>
          <a:r>
            <a:rPr lang="en-GB" sz="1200" b="1" dirty="0" smtClean="0"/>
            <a:t> shall be </a:t>
          </a:r>
          <a:r>
            <a:rPr lang="lv-LV" sz="1200" b="1" dirty="0" smtClean="0"/>
            <a:t>R</a:t>
          </a:r>
          <a:r>
            <a:rPr lang="en-GB" sz="1200" b="1" dirty="0" smtClean="0"/>
            <a:t>evoked if he</a:t>
          </a:r>
          <a:r>
            <a:rPr lang="lv-LV" sz="1200" b="1" dirty="0" smtClean="0"/>
            <a:t> </a:t>
          </a:r>
          <a:r>
            <a:rPr lang="lv-LV" sz="1200" b="1" dirty="0" err="1" smtClean="0"/>
            <a:t>or</a:t>
          </a:r>
          <a:r>
            <a:rPr lang="en-GB" sz="1200" b="1" dirty="0" smtClean="0"/>
            <a:t> she</a:t>
          </a:r>
          <a:r>
            <a:rPr lang="lv-LV" sz="1200" b="1" dirty="0" smtClean="0"/>
            <a:t>:</a:t>
          </a:r>
          <a:endParaRPr lang="lv-LV" sz="1200" b="1" dirty="0"/>
        </a:p>
      </dgm:t>
    </dgm:pt>
    <dgm:pt modelId="{0031EFF7-9BE4-47D8-8084-B8511EBD1CE7}" type="parTrans" cxnId="{320905C6-0213-47B5-A971-FC6A3369D5D9}">
      <dgm:prSet/>
      <dgm:spPr/>
      <dgm:t>
        <a:bodyPr/>
        <a:lstStyle/>
        <a:p>
          <a:endParaRPr lang="lv-LV" sz="1200"/>
        </a:p>
      </dgm:t>
    </dgm:pt>
    <dgm:pt modelId="{B06399CE-63B3-4BFC-80AB-657A758C3B88}" type="sibTrans" cxnId="{320905C6-0213-47B5-A971-FC6A3369D5D9}">
      <dgm:prSet/>
      <dgm:spPr/>
      <dgm:t>
        <a:bodyPr/>
        <a:lstStyle/>
        <a:p>
          <a:endParaRPr lang="lv-LV" sz="1200"/>
        </a:p>
      </dgm:t>
    </dgm:pt>
    <dgm:pt modelId="{83C889D5-329C-485B-9640-B800649B942A}">
      <dgm:prSet phldrT="[Text]" custT="1"/>
      <dgm:spPr/>
      <dgm:t>
        <a:bodyPr/>
        <a:lstStyle/>
        <a:p>
          <a:pPr>
            <a:lnSpc>
              <a:spcPct val="100000"/>
            </a:lnSpc>
          </a:pPr>
          <a:r>
            <a:rPr lang="lv-LV" sz="1100" dirty="0" smtClean="0"/>
            <a:t>-</a:t>
          </a:r>
          <a:r>
            <a:rPr lang="en-GB" sz="1100" dirty="0" smtClean="0"/>
            <a:t>has acquired the citizenship of another state without presenting a submission regarding the renunciation of the non-citizen status within 30 days after acquiring such citizenship;</a:t>
          </a:r>
          <a:endParaRPr lang="lv-LV" sz="1100" dirty="0" smtClean="0"/>
        </a:p>
        <a:p>
          <a:pPr>
            <a:lnSpc>
              <a:spcPct val="100000"/>
            </a:lnSpc>
          </a:pPr>
          <a:r>
            <a:rPr lang="lv-LV" sz="1100" dirty="0" smtClean="0"/>
            <a:t>-</a:t>
          </a:r>
          <a:r>
            <a:rPr lang="en-GB" sz="1100" dirty="0" smtClean="0"/>
            <a:t>serves in the armed forces, internal security force, security service, police of any foreign state, or is in the service of judicial institutions without permission of the Cabinet</a:t>
          </a:r>
          <a:r>
            <a:rPr lang="lv-LV" sz="1100" dirty="0" smtClean="0"/>
            <a:t> </a:t>
          </a:r>
          <a:r>
            <a:rPr lang="lv-LV" sz="1100" dirty="0" err="1" smtClean="0"/>
            <a:t>of</a:t>
          </a:r>
          <a:r>
            <a:rPr lang="lv-LV" sz="1100" dirty="0" smtClean="0"/>
            <a:t> </a:t>
          </a:r>
          <a:r>
            <a:rPr lang="lv-LV" sz="1100" dirty="0" err="1" smtClean="0"/>
            <a:t>Ministers</a:t>
          </a:r>
          <a:r>
            <a:rPr lang="lv-LV" sz="1100" dirty="0" smtClean="0"/>
            <a:t>;</a:t>
          </a:r>
        </a:p>
        <a:p>
          <a:pPr>
            <a:lnSpc>
              <a:spcPct val="100000"/>
            </a:lnSpc>
          </a:pPr>
          <a:r>
            <a:rPr lang="lv-LV" sz="1100" dirty="0" smtClean="0"/>
            <a:t>-</a:t>
          </a:r>
          <a:r>
            <a:rPr lang="en-GB" sz="1100" dirty="0" smtClean="0"/>
            <a:t>has knowingly provided false information regarding himself or herself in order to acquire non-citizen status</a:t>
          </a:r>
          <a:r>
            <a:rPr lang="lv-LV" sz="1100" dirty="0" smtClean="0"/>
            <a:t>.</a:t>
          </a:r>
          <a:endParaRPr lang="lv-LV" sz="1100" dirty="0"/>
        </a:p>
      </dgm:t>
    </dgm:pt>
    <dgm:pt modelId="{3FE32D33-0D80-46A3-BB84-9A0D693044DF}" type="parTrans" cxnId="{F0C0CC9F-5CA8-4B3A-AF74-81EB9C388BDE}">
      <dgm:prSet/>
      <dgm:spPr/>
      <dgm:t>
        <a:bodyPr/>
        <a:lstStyle/>
        <a:p>
          <a:endParaRPr lang="lv-LV" sz="1200"/>
        </a:p>
      </dgm:t>
    </dgm:pt>
    <dgm:pt modelId="{44AF29EE-1B25-48EB-8CBB-38575355D264}" type="sibTrans" cxnId="{F0C0CC9F-5CA8-4B3A-AF74-81EB9C388BDE}">
      <dgm:prSet/>
      <dgm:spPr/>
      <dgm:t>
        <a:bodyPr/>
        <a:lstStyle/>
        <a:p>
          <a:endParaRPr lang="lv-LV" sz="1200"/>
        </a:p>
      </dgm:t>
    </dgm:pt>
    <dgm:pt modelId="{7B8C1F44-C922-4FA2-A0B5-5B31668BE34E}" type="pres">
      <dgm:prSet presAssocID="{95C445A0-CD38-4B89-A292-62DC11A4E8DC}" presName="theList" presStyleCnt="0">
        <dgm:presLayoutVars>
          <dgm:dir/>
          <dgm:animLvl val="lvl"/>
          <dgm:resizeHandles val="exact"/>
        </dgm:presLayoutVars>
      </dgm:prSet>
      <dgm:spPr/>
      <dgm:t>
        <a:bodyPr/>
        <a:lstStyle/>
        <a:p>
          <a:endParaRPr lang="lv-LV"/>
        </a:p>
      </dgm:t>
    </dgm:pt>
    <dgm:pt modelId="{7FD38225-5134-413A-9DB2-6E6DEF2A8784}" type="pres">
      <dgm:prSet presAssocID="{E52C4449-8072-4653-BBF3-75BF8FC7381F}" presName="compNode" presStyleCnt="0"/>
      <dgm:spPr/>
    </dgm:pt>
    <dgm:pt modelId="{2B53E439-C269-4ADA-A838-D0B27B11073B}" type="pres">
      <dgm:prSet presAssocID="{E52C4449-8072-4653-BBF3-75BF8FC7381F}" presName="aNode" presStyleLbl="bgShp" presStyleIdx="0" presStyleCnt="2"/>
      <dgm:spPr/>
      <dgm:t>
        <a:bodyPr/>
        <a:lstStyle/>
        <a:p>
          <a:endParaRPr lang="lv-LV"/>
        </a:p>
      </dgm:t>
    </dgm:pt>
    <dgm:pt modelId="{7961F7CF-3086-4967-B528-4C700B0BF59D}" type="pres">
      <dgm:prSet presAssocID="{E52C4449-8072-4653-BBF3-75BF8FC7381F}" presName="textNode" presStyleLbl="bgShp" presStyleIdx="0" presStyleCnt="2"/>
      <dgm:spPr/>
      <dgm:t>
        <a:bodyPr/>
        <a:lstStyle/>
        <a:p>
          <a:endParaRPr lang="lv-LV"/>
        </a:p>
      </dgm:t>
    </dgm:pt>
    <dgm:pt modelId="{09F9428D-B79D-4566-9B66-8C0BE61A0E22}" type="pres">
      <dgm:prSet presAssocID="{E52C4449-8072-4653-BBF3-75BF8FC7381F}" presName="compChildNode" presStyleCnt="0"/>
      <dgm:spPr/>
    </dgm:pt>
    <dgm:pt modelId="{64C24A7E-9B10-44E0-9706-3240BCF7AC21}" type="pres">
      <dgm:prSet presAssocID="{E52C4449-8072-4653-BBF3-75BF8FC7381F}" presName="theInnerList" presStyleCnt="0"/>
      <dgm:spPr/>
    </dgm:pt>
    <dgm:pt modelId="{48FFAE55-4502-498A-96F0-D63C465BB8DC}" type="pres">
      <dgm:prSet presAssocID="{08AEE466-2B17-48A8-8044-2550BE1D9CD3}" presName="childNode" presStyleLbl="node1" presStyleIdx="0" presStyleCnt="2" custScaleX="114358" custScaleY="110927">
        <dgm:presLayoutVars>
          <dgm:bulletEnabled val="1"/>
        </dgm:presLayoutVars>
      </dgm:prSet>
      <dgm:spPr/>
      <dgm:t>
        <a:bodyPr/>
        <a:lstStyle/>
        <a:p>
          <a:endParaRPr lang="lv-LV"/>
        </a:p>
      </dgm:t>
    </dgm:pt>
    <dgm:pt modelId="{10B41AB5-1531-4A5C-B552-42BF286A1A66}" type="pres">
      <dgm:prSet presAssocID="{E52C4449-8072-4653-BBF3-75BF8FC7381F}" presName="aSpace" presStyleCnt="0"/>
      <dgm:spPr/>
    </dgm:pt>
    <dgm:pt modelId="{7ACBF532-54F0-41A1-8711-8C7C62CC2158}" type="pres">
      <dgm:prSet presAssocID="{E887FF4D-1908-47B2-B146-A4310E189686}" presName="compNode" presStyleCnt="0"/>
      <dgm:spPr/>
    </dgm:pt>
    <dgm:pt modelId="{35F68335-A983-4A6E-B250-D62F47709A3B}" type="pres">
      <dgm:prSet presAssocID="{E887FF4D-1908-47B2-B146-A4310E189686}" presName="aNode" presStyleLbl="bgShp" presStyleIdx="1" presStyleCnt="2"/>
      <dgm:spPr/>
      <dgm:t>
        <a:bodyPr/>
        <a:lstStyle/>
        <a:p>
          <a:endParaRPr lang="lv-LV"/>
        </a:p>
      </dgm:t>
    </dgm:pt>
    <dgm:pt modelId="{F6507BEB-8E02-47D8-94B4-AD3DAFD2CB3C}" type="pres">
      <dgm:prSet presAssocID="{E887FF4D-1908-47B2-B146-A4310E189686}" presName="textNode" presStyleLbl="bgShp" presStyleIdx="1" presStyleCnt="2"/>
      <dgm:spPr/>
      <dgm:t>
        <a:bodyPr/>
        <a:lstStyle/>
        <a:p>
          <a:endParaRPr lang="lv-LV"/>
        </a:p>
      </dgm:t>
    </dgm:pt>
    <dgm:pt modelId="{1A14A124-CCBE-42BF-8ADB-2FBCF8549911}" type="pres">
      <dgm:prSet presAssocID="{E887FF4D-1908-47B2-B146-A4310E189686}" presName="compChildNode" presStyleCnt="0"/>
      <dgm:spPr/>
    </dgm:pt>
    <dgm:pt modelId="{CB7697EB-154B-49FC-ACBE-38A430176EBD}" type="pres">
      <dgm:prSet presAssocID="{E887FF4D-1908-47B2-B146-A4310E189686}" presName="theInnerList" presStyleCnt="0"/>
      <dgm:spPr/>
    </dgm:pt>
    <dgm:pt modelId="{0B30E818-2208-4CCB-905C-4BA67B968456}" type="pres">
      <dgm:prSet presAssocID="{83C889D5-329C-485B-9640-B800649B942A}" presName="childNode" presStyleLbl="node1" presStyleIdx="1" presStyleCnt="2" custScaleX="114074">
        <dgm:presLayoutVars>
          <dgm:bulletEnabled val="1"/>
        </dgm:presLayoutVars>
      </dgm:prSet>
      <dgm:spPr/>
      <dgm:t>
        <a:bodyPr/>
        <a:lstStyle/>
        <a:p>
          <a:endParaRPr lang="lv-LV"/>
        </a:p>
      </dgm:t>
    </dgm:pt>
  </dgm:ptLst>
  <dgm:cxnLst>
    <dgm:cxn modelId="{B3CC8837-989F-4947-8AB7-057407B0B4F5}" type="presOf" srcId="{83C889D5-329C-485B-9640-B800649B942A}" destId="{0B30E818-2208-4CCB-905C-4BA67B968456}" srcOrd="0" destOrd="0" presId="urn:microsoft.com/office/officeart/2005/8/layout/lProcess2"/>
    <dgm:cxn modelId="{DCBB8C6A-8863-487C-A006-A6C5B7262E93}" type="presOf" srcId="{E887FF4D-1908-47B2-B146-A4310E189686}" destId="{35F68335-A983-4A6E-B250-D62F47709A3B}" srcOrd="0" destOrd="0" presId="urn:microsoft.com/office/officeart/2005/8/layout/lProcess2"/>
    <dgm:cxn modelId="{F0C0CC9F-5CA8-4B3A-AF74-81EB9C388BDE}" srcId="{E887FF4D-1908-47B2-B146-A4310E189686}" destId="{83C889D5-329C-485B-9640-B800649B942A}" srcOrd="0" destOrd="0" parTransId="{3FE32D33-0D80-46A3-BB84-9A0D693044DF}" sibTransId="{44AF29EE-1B25-48EB-8CBB-38575355D264}"/>
    <dgm:cxn modelId="{320905C6-0213-47B5-A971-FC6A3369D5D9}" srcId="{95C445A0-CD38-4B89-A292-62DC11A4E8DC}" destId="{E887FF4D-1908-47B2-B146-A4310E189686}" srcOrd="1" destOrd="0" parTransId="{0031EFF7-9BE4-47D8-8084-B8511EBD1CE7}" sibTransId="{B06399CE-63B3-4BFC-80AB-657A758C3B88}"/>
    <dgm:cxn modelId="{29C33A0C-BEAA-4BE6-9D54-34DC43C171AE}" srcId="{95C445A0-CD38-4B89-A292-62DC11A4E8DC}" destId="{E52C4449-8072-4653-BBF3-75BF8FC7381F}" srcOrd="0" destOrd="0" parTransId="{EFF74809-155F-4DE4-BE88-326D259B50C0}" sibTransId="{B47788B4-1A7B-498A-9547-B1CDD302D6C9}"/>
    <dgm:cxn modelId="{510CB9C7-3EC8-458C-AD99-2E04B39EC49A}" type="presOf" srcId="{E52C4449-8072-4653-BBF3-75BF8FC7381F}" destId="{2B53E439-C269-4ADA-A838-D0B27B11073B}" srcOrd="0" destOrd="0" presId="urn:microsoft.com/office/officeart/2005/8/layout/lProcess2"/>
    <dgm:cxn modelId="{381DED3C-6CA4-4260-89C7-29A074554F24}" type="presOf" srcId="{E887FF4D-1908-47B2-B146-A4310E189686}" destId="{F6507BEB-8E02-47D8-94B4-AD3DAFD2CB3C}" srcOrd="1" destOrd="0" presId="urn:microsoft.com/office/officeart/2005/8/layout/lProcess2"/>
    <dgm:cxn modelId="{554A3F40-A22E-4CBB-85A6-F0E309C7A7ED}" srcId="{E52C4449-8072-4653-BBF3-75BF8FC7381F}" destId="{08AEE466-2B17-48A8-8044-2550BE1D9CD3}" srcOrd="0" destOrd="0" parTransId="{AC54090D-A40A-465E-BFD5-BFFAF5A2EF72}" sibTransId="{56505924-9EC6-4EBF-AB90-4D2CBA5D8947}"/>
    <dgm:cxn modelId="{DB634883-0533-4466-82C2-59A1D8E0DD21}" type="presOf" srcId="{E52C4449-8072-4653-BBF3-75BF8FC7381F}" destId="{7961F7CF-3086-4967-B528-4C700B0BF59D}" srcOrd="1" destOrd="0" presId="urn:microsoft.com/office/officeart/2005/8/layout/lProcess2"/>
    <dgm:cxn modelId="{0A0E61BA-E666-4B3F-A3E8-94AC9C08822C}" type="presOf" srcId="{95C445A0-CD38-4B89-A292-62DC11A4E8DC}" destId="{7B8C1F44-C922-4FA2-A0B5-5B31668BE34E}" srcOrd="0" destOrd="0" presId="urn:microsoft.com/office/officeart/2005/8/layout/lProcess2"/>
    <dgm:cxn modelId="{B7BA8881-E305-4642-8407-FA6FEA637743}" type="presOf" srcId="{08AEE466-2B17-48A8-8044-2550BE1D9CD3}" destId="{48FFAE55-4502-498A-96F0-D63C465BB8DC}" srcOrd="0" destOrd="0" presId="urn:microsoft.com/office/officeart/2005/8/layout/lProcess2"/>
    <dgm:cxn modelId="{DAE5B7ED-E78B-404B-9B3A-77FCEAF5E9CD}" type="presParOf" srcId="{7B8C1F44-C922-4FA2-A0B5-5B31668BE34E}" destId="{7FD38225-5134-413A-9DB2-6E6DEF2A8784}" srcOrd="0" destOrd="0" presId="urn:microsoft.com/office/officeart/2005/8/layout/lProcess2"/>
    <dgm:cxn modelId="{F2DE67C1-576A-4514-A368-CE6A723005F4}" type="presParOf" srcId="{7FD38225-5134-413A-9DB2-6E6DEF2A8784}" destId="{2B53E439-C269-4ADA-A838-D0B27B11073B}" srcOrd="0" destOrd="0" presId="urn:microsoft.com/office/officeart/2005/8/layout/lProcess2"/>
    <dgm:cxn modelId="{04EA5EEE-68D0-43B9-97A3-E2B239CAF88E}" type="presParOf" srcId="{7FD38225-5134-413A-9DB2-6E6DEF2A8784}" destId="{7961F7CF-3086-4967-B528-4C700B0BF59D}" srcOrd="1" destOrd="0" presId="urn:microsoft.com/office/officeart/2005/8/layout/lProcess2"/>
    <dgm:cxn modelId="{3B6179E5-7ACF-4824-ABD8-6DDED86F0D78}" type="presParOf" srcId="{7FD38225-5134-413A-9DB2-6E6DEF2A8784}" destId="{09F9428D-B79D-4566-9B66-8C0BE61A0E22}" srcOrd="2" destOrd="0" presId="urn:microsoft.com/office/officeart/2005/8/layout/lProcess2"/>
    <dgm:cxn modelId="{1AC82CB2-41D5-4F1E-BF9C-443AACC26777}" type="presParOf" srcId="{09F9428D-B79D-4566-9B66-8C0BE61A0E22}" destId="{64C24A7E-9B10-44E0-9706-3240BCF7AC21}" srcOrd="0" destOrd="0" presId="urn:microsoft.com/office/officeart/2005/8/layout/lProcess2"/>
    <dgm:cxn modelId="{EBAC5678-3061-4A8E-9A01-2843489DFF8C}" type="presParOf" srcId="{64C24A7E-9B10-44E0-9706-3240BCF7AC21}" destId="{48FFAE55-4502-498A-96F0-D63C465BB8DC}" srcOrd="0" destOrd="0" presId="urn:microsoft.com/office/officeart/2005/8/layout/lProcess2"/>
    <dgm:cxn modelId="{9BCB1167-E946-45BA-9943-C334398E59E1}" type="presParOf" srcId="{7B8C1F44-C922-4FA2-A0B5-5B31668BE34E}" destId="{10B41AB5-1531-4A5C-B552-42BF286A1A66}" srcOrd="1" destOrd="0" presId="urn:microsoft.com/office/officeart/2005/8/layout/lProcess2"/>
    <dgm:cxn modelId="{AAE9B917-4A44-4A27-8A8E-451541AD1EE9}" type="presParOf" srcId="{7B8C1F44-C922-4FA2-A0B5-5B31668BE34E}" destId="{7ACBF532-54F0-41A1-8711-8C7C62CC2158}" srcOrd="2" destOrd="0" presId="urn:microsoft.com/office/officeart/2005/8/layout/lProcess2"/>
    <dgm:cxn modelId="{B4D11C16-4432-44AB-96B2-17ED2170F397}" type="presParOf" srcId="{7ACBF532-54F0-41A1-8711-8C7C62CC2158}" destId="{35F68335-A983-4A6E-B250-D62F47709A3B}" srcOrd="0" destOrd="0" presId="urn:microsoft.com/office/officeart/2005/8/layout/lProcess2"/>
    <dgm:cxn modelId="{381F566C-3C72-409E-B7AA-435EB95A8818}" type="presParOf" srcId="{7ACBF532-54F0-41A1-8711-8C7C62CC2158}" destId="{F6507BEB-8E02-47D8-94B4-AD3DAFD2CB3C}" srcOrd="1" destOrd="0" presId="urn:microsoft.com/office/officeart/2005/8/layout/lProcess2"/>
    <dgm:cxn modelId="{D0700796-0D7C-4483-9ED5-0EEE5BB082C6}" type="presParOf" srcId="{7ACBF532-54F0-41A1-8711-8C7C62CC2158}" destId="{1A14A124-CCBE-42BF-8ADB-2FBCF8549911}" srcOrd="2" destOrd="0" presId="urn:microsoft.com/office/officeart/2005/8/layout/lProcess2"/>
    <dgm:cxn modelId="{9800C263-B057-4B4B-B9B2-705C18D84336}" type="presParOf" srcId="{1A14A124-CCBE-42BF-8ADB-2FBCF8549911}" destId="{CB7697EB-154B-49FC-ACBE-38A430176EBD}" srcOrd="0" destOrd="0" presId="urn:microsoft.com/office/officeart/2005/8/layout/lProcess2"/>
    <dgm:cxn modelId="{D2910C61-DDE8-4EC6-8B2A-95FE5CBBA675}" type="presParOf" srcId="{CB7697EB-154B-49FC-ACBE-38A430176EBD}" destId="{0B30E818-2208-4CCB-905C-4BA67B968456}" srcOrd="0" destOrd="0" presId="urn:microsoft.com/office/officeart/2005/8/layout/lProcess2"/>
  </dgm:cxnLst>
  <dgm:bg/>
  <dgm:whole/>
</dgm:dataModel>
</file>

<file path=ppt/diagrams/data11.xml><?xml version="1.0" encoding="utf-8"?>
<dgm:dataModel xmlns:dgm="http://schemas.openxmlformats.org/drawingml/2006/diagram" xmlns:a="http://schemas.openxmlformats.org/drawingml/2006/main">
  <dgm:ptLst>
    <dgm:pt modelId="{F3D48D9D-2A10-46EF-A5C7-AE2D94C44D4D}" type="doc">
      <dgm:prSet loTypeId="urn:microsoft.com/office/officeart/2005/8/layout/vList2" loCatId="list" qsTypeId="urn:microsoft.com/office/officeart/2005/8/quickstyle/simple4" qsCatId="simple" csTypeId="urn:microsoft.com/office/officeart/2005/8/colors/accent6_2" csCatId="accent6" phldr="1"/>
      <dgm:spPr/>
      <dgm:t>
        <a:bodyPr/>
        <a:lstStyle/>
        <a:p>
          <a:endParaRPr lang="lv-LV"/>
        </a:p>
      </dgm:t>
    </dgm:pt>
    <dgm:pt modelId="{A5224CD7-98DB-4778-94B5-D86F33F538AD}">
      <dgm:prSet phldrT="[Text]" custT="1"/>
      <dgm:spPr/>
      <dgm:t>
        <a:bodyPr/>
        <a:lstStyle/>
        <a:p>
          <a:r>
            <a:rPr lang="en-GB" sz="1500" dirty="0" smtClean="0"/>
            <a:t>The OCMA also deals with cases of losing the status of </a:t>
          </a:r>
          <a:r>
            <a:rPr lang="lv-LV" sz="1500" dirty="0" smtClean="0"/>
            <a:t>n</a:t>
          </a:r>
          <a:r>
            <a:rPr lang="en-GB" sz="1500" dirty="0" smtClean="0"/>
            <a:t>on-citizen</a:t>
          </a:r>
          <a:r>
            <a:rPr lang="lv-LV" sz="1500" dirty="0" smtClean="0"/>
            <a:t>. </a:t>
          </a:r>
          <a:r>
            <a:rPr lang="en-GB" sz="1500" dirty="0" smtClean="0"/>
            <a:t>A reason for the loss of non-citizen status </a:t>
          </a:r>
          <a:r>
            <a:rPr lang="lv-LV" sz="1500" dirty="0" err="1" smtClean="0"/>
            <a:t>may</a:t>
          </a:r>
          <a:r>
            <a:rPr lang="lv-LV" sz="1500" dirty="0" smtClean="0"/>
            <a:t> </a:t>
          </a:r>
          <a:r>
            <a:rPr lang="lv-LV" sz="1500" dirty="0" err="1" smtClean="0"/>
            <a:t>be</a:t>
          </a:r>
          <a:r>
            <a:rPr lang="lv-LV" sz="1500" dirty="0" smtClean="0"/>
            <a:t> </a:t>
          </a:r>
          <a:r>
            <a:rPr lang="en-GB" sz="1500" dirty="0" smtClean="0"/>
            <a:t>re</a:t>
          </a:r>
          <a:r>
            <a:rPr lang="lv-LV" sz="1500" dirty="0" err="1" smtClean="0"/>
            <a:t>nunciation</a:t>
          </a:r>
          <a:r>
            <a:rPr lang="en-GB" sz="1500" dirty="0" smtClean="0"/>
            <a:t> </a:t>
          </a:r>
          <a:r>
            <a:rPr lang="lv-LV" sz="1500" dirty="0" err="1" smtClean="0"/>
            <a:t>of</a:t>
          </a:r>
          <a:r>
            <a:rPr lang="en-GB" sz="1500" dirty="0" smtClean="0"/>
            <a:t> the non-citizen status</a:t>
          </a:r>
          <a:r>
            <a:rPr lang="lv-LV" sz="1500" dirty="0" smtClean="0"/>
            <a:t>, </a:t>
          </a:r>
          <a:r>
            <a:rPr lang="lv-LV" sz="1500" dirty="0" err="1" smtClean="0"/>
            <a:t>revocation</a:t>
          </a:r>
          <a:r>
            <a:rPr lang="lv-LV" sz="1500" dirty="0" smtClean="0"/>
            <a:t> </a:t>
          </a:r>
          <a:r>
            <a:rPr lang="lv-LV" sz="1500" dirty="0" err="1" smtClean="0"/>
            <a:t>of</a:t>
          </a:r>
          <a:r>
            <a:rPr lang="en-GB" sz="1500" dirty="0" smtClean="0"/>
            <a:t> the non-citizen status</a:t>
          </a:r>
          <a:r>
            <a:rPr lang="lv-LV" sz="1500" dirty="0" smtClean="0"/>
            <a:t> </a:t>
          </a:r>
          <a:r>
            <a:rPr lang="lv-LV" sz="1500" dirty="0" err="1" smtClean="0"/>
            <a:t>or</a:t>
          </a:r>
          <a:r>
            <a:rPr lang="lv-LV" sz="1500" dirty="0" smtClean="0"/>
            <a:t> </a:t>
          </a:r>
          <a:r>
            <a:rPr lang="en-GB" sz="1500" dirty="0" smtClean="0"/>
            <a:t>acquisition of </a:t>
          </a:r>
          <a:r>
            <a:rPr lang="lv-LV" sz="1500" dirty="0" err="1" smtClean="0"/>
            <a:t>the</a:t>
          </a:r>
          <a:r>
            <a:rPr lang="lv-LV" sz="1500" dirty="0" smtClean="0"/>
            <a:t> </a:t>
          </a:r>
          <a:r>
            <a:rPr lang="lv-LV" sz="1500" dirty="0" err="1" smtClean="0"/>
            <a:t>citizenship</a:t>
          </a:r>
          <a:r>
            <a:rPr lang="lv-LV" sz="1500" dirty="0" smtClean="0"/>
            <a:t> </a:t>
          </a:r>
          <a:r>
            <a:rPr lang="lv-LV" sz="1500" dirty="0" err="1" smtClean="0"/>
            <a:t>of</a:t>
          </a:r>
          <a:r>
            <a:rPr lang="lv-LV" sz="1500" dirty="0" smtClean="0"/>
            <a:t> </a:t>
          </a:r>
          <a:r>
            <a:rPr lang="lv-LV" sz="1500" dirty="0" err="1" smtClean="0"/>
            <a:t>Latvia</a:t>
          </a:r>
          <a:r>
            <a:rPr lang="lv-LV" sz="1500" dirty="0" smtClean="0"/>
            <a:t>.</a:t>
          </a:r>
          <a:endParaRPr lang="lv-LV" sz="1500" dirty="0"/>
        </a:p>
      </dgm:t>
    </dgm:pt>
    <dgm:pt modelId="{B1E89879-FB18-46E0-9A6F-F0971430BB88}" type="parTrans" cxnId="{8B6B311C-7137-40A7-92FB-66D5789C9887}">
      <dgm:prSet/>
      <dgm:spPr/>
      <dgm:t>
        <a:bodyPr/>
        <a:lstStyle/>
        <a:p>
          <a:endParaRPr lang="lv-LV" sz="1500"/>
        </a:p>
      </dgm:t>
    </dgm:pt>
    <dgm:pt modelId="{FEEE92FA-4C24-4EA9-8100-23D1306E212A}" type="sibTrans" cxnId="{8B6B311C-7137-40A7-92FB-66D5789C9887}">
      <dgm:prSet/>
      <dgm:spPr/>
      <dgm:t>
        <a:bodyPr/>
        <a:lstStyle/>
        <a:p>
          <a:endParaRPr lang="lv-LV" sz="1500"/>
        </a:p>
      </dgm:t>
    </dgm:pt>
    <dgm:pt modelId="{13F9A247-CA20-439C-B347-6EB926C99A84}" type="pres">
      <dgm:prSet presAssocID="{F3D48D9D-2A10-46EF-A5C7-AE2D94C44D4D}" presName="linear" presStyleCnt="0">
        <dgm:presLayoutVars>
          <dgm:animLvl val="lvl"/>
          <dgm:resizeHandles val="exact"/>
        </dgm:presLayoutVars>
      </dgm:prSet>
      <dgm:spPr/>
      <dgm:t>
        <a:bodyPr/>
        <a:lstStyle/>
        <a:p>
          <a:endParaRPr lang="lv-LV"/>
        </a:p>
      </dgm:t>
    </dgm:pt>
    <dgm:pt modelId="{02281077-E682-497B-B202-CA2800DF835A}" type="pres">
      <dgm:prSet presAssocID="{A5224CD7-98DB-4778-94B5-D86F33F538AD}" presName="parentText" presStyleLbl="node1" presStyleIdx="0" presStyleCnt="1">
        <dgm:presLayoutVars>
          <dgm:chMax val="0"/>
          <dgm:bulletEnabled val="1"/>
        </dgm:presLayoutVars>
      </dgm:prSet>
      <dgm:spPr/>
      <dgm:t>
        <a:bodyPr/>
        <a:lstStyle/>
        <a:p>
          <a:endParaRPr lang="lv-LV"/>
        </a:p>
      </dgm:t>
    </dgm:pt>
  </dgm:ptLst>
  <dgm:cxnLst>
    <dgm:cxn modelId="{3ABF57A5-2026-401B-A24F-E0BEECEF20B9}" type="presOf" srcId="{F3D48D9D-2A10-46EF-A5C7-AE2D94C44D4D}" destId="{13F9A247-CA20-439C-B347-6EB926C99A84}" srcOrd="0" destOrd="0" presId="urn:microsoft.com/office/officeart/2005/8/layout/vList2"/>
    <dgm:cxn modelId="{15825BE8-F770-4A44-A2B9-A7F671B0010B}" type="presOf" srcId="{A5224CD7-98DB-4778-94B5-D86F33F538AD}" destId="{02281077-E682-497B-B202-CA2800DF835A}" srcOrd="0" destOrd="0" presId="urn:microsoft.com/office/officeart/2005/8/layout/vList2"/>
    <dgm:cxn modelId="{8B6B311C-7137-40A7-92FB-66D5789C9887}" srcId="{F3D48D9D-2A10-46EF-A5C7-AE2D94C44D4D}" destId="{A5224CD7-98DB-4778-94B5-D86F33F538AD}" srcOrd="0" destOrd="0" parTransId="{B1E89879-FB18-46E0-9A6F-F0971430BB88}" sibTransId="{FEEE92FA-4C24-4EA9-8100-23D1306E212A}"/>
    <dgm:cxn modelId="{010A4764-4E7D-44E7-876B-C35456B3BD25}" type="presParOf" srcId="{13F9A247-CA20-439C-B347-6EB926C99A84}" destId="{02281077-E682-497B-B202-CA2800DF835A}" srcOrd="0" destOrd="0" presId="urn:microsoft.com/office/officeart/2005/8/layout/vList2"/>
  </dgm:cxnLst>
  <dgm:bg/>
  <dgm:whole/>
</dgm:dataModel>
</file>

<file path=ppt/diagrams/data12.xml><?xml version="1.0" encoding="utf-8"?>
<dgm:dataModel xmlns:dgm="http://schemas.openxmlformats.org/drawingml/2006/diagram" xmlns:a="http://schemas.openxmlformats.org/drawingml/2006/main">
  <dgm:ptLst>
    <dgm:pt modelId="{EC3BFE9A-77FA-4B79-92EE-A368E0934908}" type="doc">
      <dgm:prSet loTypeId="urn:microsoft.com/office/officeart/2005/8/layout/chevron2" loCatId="list" qsTypeId="urn:microsoft.com/office/officeart/2005/8/quickstyle/3d2" qsCatId="3D" csTypeId="urn:microsoft.com/office/officeart/2005/8/colors/accent6_3" csCatId="accent6" phldr="1"/>
      <dgm:spPr/>
      <dgm:t>
        <a:bodyPr/>
        <a:lstStyle/>
        <a:p>
          <a:endParaRPr lang="lv-LV"/>
        </a:p>
      </dgm:t>
    </dgm:pt>
    <dgm:pt modelId="{69568808-5268-4109-947B-259B446C41D4}">
      <dgm:prSet phldrT="[Text]"/>
      <dgm:spPr/>
      <dgm:t>
        <a:bodyPr/>
        <a:lstStyle/>
        <a:p>
          <a:r>
            <a:rPr lang="lv-LV" dirty="0" smtClean="0"/>
            <a:t>ID </a:t>
          </a:r>
          <a:r>
            <a:rPr lang="lv-LV" dirty="0" err="1" smtClean="0"/>
            <a:t>Documents</a:t>
          </a:r>
          <a:endParaRPr lang="lv-LV" dirty="0"/>
        </a:p>
      </dgm:t>
    </dgm:pt>
    <dgm:pt modelId="{EB2EC81D-A1B2-4D57-94F5-E1292A28315A}" type="parTrans" cxnId="{08E635CB-B08A-43BD-8FDD-EF55D16E49A4}">
      <dgm:prSet/>
      <dgm:spPr/>
      <dgm:t>
        <a:bodyPr/>
        <a:lstStyle/>
        <a:p>
          <a:endParaRPr lang="lv-LV"/>
        </a:p>
      </dgm:t>
    </dgm:pt>
    <dgm:pt modelId="{5029FC12-4B6A-440B-BA0E-04CA288E9A3E}" type="sibTrans" cxnId="{08E635CB-B08A-43BD-8FDD-EF55D16E49A4}">
      <dgm:prSet/>
      <dgm:spPr/>
      <dgm:t>
        <a:bodyPr/>
        <a:lstStyle/>
        <a:p>
          <a:endParaRPr lang="lv-LV"/>
        </a:p>
      </dgm:t>
    </dgm:pt>
    <dgm:pt modelId="{5715B2A7-A92A-4865-AC33-F8E8773A1D27}">
      <dgm:prSet phldrT="[Text]"/>
      <dgm:spPr/>
      <dgm:t>
        <a:bodyPr/>
        <a:lstStyle/>
        <a:p>
          <a:r>
            <a:rPr lang="lv-LV" dirty="0" smtClean="0"/>
            <a:t>ID </a:t>
          </a:r>
          <a:r>
            <a:rPr lang="lv-LV" dirty="0" err="1" smtClean="0"/>
            <a:t>Documents</a:t>
          </a:r>
          <a:endParaRPr lang="lv-LV" dirty="0"/>
        </a:p>
      </dgm:t>
    </dgm:pt>
    <dgm:pt modelId="{87C065EE-DE7F-4C96-99A6-CE35F9FDC164}" type="parTrans" cxnId="{4347E851-1EFD-467E-B24A-2AC551497FAC}">
      <dgm:prSet/>
      <dgm:spPr/>
      <dgm:t>
        <a:bodyPr/>
        <a:lstStyle/>
        <a:p>
          <a:endParaRPr lang="lv-LV"/>
        </a:p>
      </dgm:t>
    </dgm:pt>
    <dgm:pt modelId="{9A3A7A57-E52E-4AD2-83DB-F7E7F8692715}" type="sibTrans" cxnId="{4347E851-1EFD-467E-B24A-2AC551497FAC}">
      <dgm:prSet/>
      <dgm:spPr/>
      <dgm:t>
        <a:bodyPr/>
        <a:lstStyle/>
        <a:p>
          <a:endParaRPr lang="lv-LV"/>
        </a:p>
      </dgm:t>
    </dgm:pt>
    <dgm:pt modelId="{99AAE8FF-0A39-4027-A8BC-4578B0143A75}">
      <dgm:prSet phldrT="[Text]"/>
      <dgm:spPr/>
      <dgm:t>
        <a:bodyPr/>
        <a:lstStyle/>
        <a:p>
          <a:r>
            <a:rPr lang="lv-LV" dirty="0" smtClean="0">
              <a:hlinkClick xmlns:r="http://schemas.openxmlformats.org/officeDocument/2006/relationships" r:id="rId1" action="ppaction://hlinksldjump"/>
            </a:rPr>
            <a:t>ID </a:t>
          </a:r>
          <a:r>
            <a:rPr lang="lv-LV" dirty="0" err="1" smtClean="0">
              <a:hlinkClick xmlns:r="http://schemas.openxmlformats.org/officeDocument/2006/relationships" r:id="rId1" action="ppaction://hlinksldjump"/>
            </a:rPr>
            <a:t>Documents</a:t>
          </a:r>
          <a:r>
            <a:rPr lang="lv-LV" dirty="0" smtClean="0">
              <a:hlinkClick xmlns:r="http://schemas.openxmlformats.org/officeDocument/2006/relationships" r:id="rId1" action="ppaction://hlinksldjump"/>
            </a:rPr>
            <a:t> </a:t>
          </a:r>
          <a:r>
            <a:rPr lang="lv-LV" dirty="0" err="1" smtClean="0">
              <a:hlinkClick xmlns:r="http://schemas.openxmlformats.org/officeDocument/2006/relationships" r:id="rId1" action="ppaction://hlinksldjump"/>
            </a:rPr>
            <a:t>for</a:t>
          </a:r>
          <a:r>
            <a:rPr lang="lv-LV" dirty="0" smtClean="0">
              <a:hlinkClick xmlns:r="http://schemas.openxmlformats.org/officeDocument/2006/relationships" r:id="rId1" action="ppaction://hlinksldjump"/>
            </a:rPr>
            <a:t> </a:t>
          </a:r>
          <a:r>
            <a:rPr lang="lv-LV" dirty="0" err="1" smtClean="0">
              <a:hlinkClick xmlns:r="http://schemas.openxmlformats.org/officeDocument/2006/relationships" r:id="rId1" action="ppaction://hlinksldjump"/>
            </a:rPr>
            <a:t>Citizens</a:t>
          </a:r>
          <a:endParaRPr lang="lv-LV" dirty="0"/>
        </a:p>
      </dgm:t>
    </dgm:pt>
    <dgm:pt modelId="{BC63A7C6-5603-4A2A-9B39-D87F9FAF0D47}" type="parTrans" cxnId="{929A384E-5DE7-43E0-A6CC-9C7DC99838A9}">
      <dgm:prSet/>
      <dgm:spPr/>
      <dgm:t>
        <a:bodyPr/>
        <a:lstStyle/>
        <a:p>
          <a:endParaRPr lang="lv-LV"/>
        </a:p>
      </dgm:t>
    </dgm:pt>
    <dgm:pt modelId="{4CC2D7E6-3AEA-407D-B2DB-13A6214A5A73}" type="sibTrans" cxnId="{929A384E-5DE7-43E0-A6CC-9C7DC99838A9}">
      <dgm:prSet/>
      <dgm:spPr/>
      <dgm:t>
        <a:bodyPr/>
        <a:lstStyle/>
        <a:p>
          <a:endParaRPr lang="lv-LV"/>
        </a:p>
      </dgm:t>
    </dgm:pt>
    <dgm:pt modelId="{8A701557-91D5-4135-BF19-A06163FF538D}">
      <dgm:prSet phldrT="[Text]"/>
      <dgm:spPr/>
      <dgm:t>
        <a:bodyPr/>
        <a:lstStyle/>
        <a:p>
          <a:r>
            <a:rPr lang="lv-LV" dirty="0" smtClean="0">
              <a:hlinkClick xmlns:r="http://schemas.openxmlformats.org/officeDocument/2006/relationships" r:id="rId2" action="ppaction://hlinksldjump"/>
            </a:rPr>
            <a:t>ID </a:t>
          </a:r>
          <a:r>
            <a:rPr lang="lv-LV" dirty="0" err="1" smtClean="0">
              <a:hlinkClick xmlns:r="http://schemas.openxmlformats.org/officeDocument/2006/relationships" r:id="rId2" action="ppaction://hlinksldjump"/>
            </a:rPr>
            <a:t>Documents</a:t>
          </a:r>
          <a:r>
            <a:rPr lang="lv-LV" dirty="0" smtClean="0">
              <a:hlinkClick xmlns:r="http://schemas.openxmlformats.org/officeDocument/2006/relationships" r:id="rId2" action="ppaction://hlinksldjump"/>
            </a:rPr>
            <a:t> </a:t>
          </a:r>
          <a:r>
            <a:rPr lang="lv-LV" dirty="0" err="1" smtClean="0">
              <a:hlinkClick xmlns:r="http://schemas.openxmlformats.org/officeDocument/2006/relationships" r:id="rId2" action="ppaction://hlinksldjump"/>
            </a:rPr>
            <a:t>for</a:t>
          </a:r>
          <a:r>
            <a:rPr lang="lv-LV" dirty="0" smtClean="0">
              <a:hlinkClick xmlns:r="http://schemas.openxmlformats.org/officeDocument/2006/relationships" r:id="rId2" action="ppaction://hlinksldjump"/>
            </a:rPr>
            <a:t> </a:t>
          </a:r>
          <a:r>
            <a:rPr lang="lv-LV" dirty="0" err="1" smtClean="0">
              <a:hlinkClick xmlns:r="http://schemas.openxmlformats.org/officeDocument/2006/relationships" r:id="rId2" action="ppaction://hlinksldjump"/>
            </a:rPr>
            <a:t>Non-citizens</a:t>
          </a:r>
          <a:endParaRPr lang="lv-LV" dirty="0"/>
        </a:p>
      </dgm:t>
    </dgm:pt>
    <dgm:pt modelId="{2BE253C3-E2EE-4791-A525-7366D594CE19}" type="parTrans" cxnId="{2890D1BC-D4CC-47E4-B9C3-8A9F91A0090F}">
      <dgm:prSet/>
      <dgm:spPr/>
      <dgm:t>
        <a:bodyPr/>
        <a:lstStyle/>
        <a:p>
          <a:endParaRPr lang="lv-LV"/>
        </a:p>
      </dgm:t>
    </dgm:pt>
    <dgm:pt modelId="{0F1C858D-712A-499E-8E88-732274E28D4C}" type="sibTrans" cxnId="{2890D1BC-D4CC-47E4-B9C3-8A9F91A0090F}">
      <dgm:prSet/>
      <dgm:spPr/>
      <dgm:t>
        <a:bodyPr/>
        <a:lstStyle/>
        <a:p>
          <a:endParaRPr lang="lv-LV"/>
        </a:p>
      </dgm:t>
    </dgm:pt>
    <dgm:pt modelId="{99098B68-EB21-4C63-AF4C-38704A1C0909}">
      <dgm:prSet phldrT="[Text]"/>
      <dgm:spPr/>
      <dgm:t>
        <a:bodyPr/>
        <a:lstStyle/>
        <a:p>
          <a:r>
            <a:rPr lang="lv-LV" dirty="0" smtClean="0"/>
            <a:t>ID </a:t>
          </a:r>
          <a:r>
            <a:rPr lang="lv-LV" dirty="0" err="1" smtClean="0"/>
            <a:t>Documents</a:t>
          </a:r>
          <a:endParaRPr lang="lv-LV" dirty="0"/>
        </a:p>
      </dgm:t>
    </dgm:pt>
    <dgm:pt modelId="{22F39A81-679D-49E3-BDAA-1D65F227F1A6}" type="parTrans" cxnId="{F4A4CA7E-1DC2-4DDE-AD21-D00F5144B24A}">
      <dgm:prSet/>
      <dgm:spPr/>
      <dgm:t>
        <a:bodyPr/>
        <a:lstStyle/>
        <a:p>
          <a:endParaRPr lang="lv-LV"/>
        </a:p>
      </dgm:t>
    </dgm:pt>
    <dgm:pt modelId="{B6EC3030-B523-4B59-B372-7880B15DBD9D}" type="sibTrans" cxnId="{F4A4CA7E-1DC2-4DDE-AD21-D00F5144B24A}">
      <dgm:prSet/>
      <dgm:spPr/>
      <dgm:t>
        <a:bodyPr/>
        <a:lstStyle/>
        <a:p>
          <a:endParaRPr lang="lv-LV"/>
        </a:p>
      </dgm:t>
    </dgm:pt>
    <dgm:pt modelId="{5148A4E5-F73F-4E67-847C-D78D8ADA5A26}">
      <dgm:prSet phldrT="[Text]"/>
      <dgm:spPr/>
      <dgm:t>
        <a:bodyPr/>
        <a:lstStyle/>
        <a:p>
          <a:r>
            <a:rPr lang="lv-LV" dirty="0" smtClean="0">
              <a:hlinkClick xmlns:r="http://schemas.openxmlformats.org/officeDocument/2006/relationships" r:id="rId3" action="ppaction://hlinksldjump"/>
            </a:rPr>
            <a:t>ID </a:t>
          </a:r>
          <a:r>
            <a:rPr lang="lv-LV" dirty="0" err="1" smtClean="0">
              <a:hlinkClick xmlns:r="http://schemas.openxmlformats.org/officeDocument/2006/relationships" r:id="rId3" action="ppaction://hlinksldjump"/>
            </a:rPr>
            <a:t>Documents</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for</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Stateless</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Persons</a:t>
          </a:r>
          <a:endParaRPr lang="lv-LV" dirty="0"/>
        </a:p>
      </dgm:t>
    </dgm:pt>
    <dgm:pt modelId="{D7415A1E-0E16-4A4D-A4D6-E28F62B49235}" type="parTrans" cxnId="{B66F0B6C-32DB-46F9-9BA4-9A01F80E8661}">
      <dgm:prSet/>
      <dgm:spPr/>
      <dgm:t>
        <a:bodyPr/>
        <a:lstStyle/>
        <a:p>
          <a:endParaRPr lang="lv-LV"/>
        </a:p>
      </dgm:t>
    </dgm:pt>
    <dgm:pt modelId="{2893C2ED-855D-4D81-A0F4-5C3BF87FD146}" type="sibTrans" cxnId="{B66F0B6C-32DB-46F9-9BA4-9A01F80E8661}">
      <dgm:prSet/>
      <dgm:spPr/>
      <dgm:t>
        <a:bodyPr/>
        <a:lstStyle/>
        <a:p>
          <a:endParaRPr lang="lv-LV"/>
        </a:p>
      </dgm:t>
    </dgm:pt>
    <dgm:pt modelId="{B213F5B7-D9CA-4AE7-A0FE-8A939FFEF156}">
      <dgm:prSet phldrT="[Text]"/>
      <dgm:spPr/>
      <dgm:t>
        <a:bodyPr/>
        <a:lstStyle/>
        <a:p>
          <a:r>
            <a:rPr lang="lv-LV" dirty="0" smtClean="0">
              <a:hlinkClick xmlns:r="http://schemas.openxmlformats.org/officeDocument/2006/relationships" r:id="rId4" action="ppaction://hlinksldjump"/>
            </a:rPr>
            <a:t>ID </a:t>
          </a:r>
          <a:r>
            <a:rPr lang="lv-LV" dirty="0" err="1" smtClean="0">
              <a:hlinkClick xmlns:r="http://schemas.openxmlformats.org/officeDocument/2006/relationships" r:id="rId4" action="ppaction://hlinksldjump"/>
            </a:rPr>
            <a:t>Documents</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for</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Refugees</a:t>
          </a:r>
          <a:endParaRPr lang="lv-LV" dirty="0"/>
        </a:p>
      </dgm:t>
    </dgm:pt>
    <dgm:pt modelId="{7D34F1E6-68AA-4C36-8485-DAAF1557E435}" type="parTrans" cxnId="{5027978B-0616-4457-933B-D923E0EA1B00}">
      <dgm:prSet/>
      <dgm:spPr/>
      <dgm:t>
        <a:bodyPr/>
        <a:lstStyle/>
        <a:p>
          <a:endParaRPr lang="lv-LV"/>
        </a:p>
      </dgm:t>
    </dgm:pt>
    <dgm:pt modelId="{A2CCBC7F-0481-4A83-86EB-0C1FF3920D9E}" type="sibTrans" cxnId="{5027978B-0616-4457-933B-D923E0EA1B00}">
      <dgm:prSet/>
      <dgm:spPr/>
      <dgm:t>
        <a:bodyPr/>
        <a:lstStyle/>
        <a:p>
          <a:endParaRPr lang="lv-LV"/>
        </a:p>
      </dgm:t>
    </dgm:pt>
    <dgm:pt modelId="{0D0CE5B4-6BCD-4A70-96F3-8ED0BBD7267D}">
      <dgm:prSet phldrT="[Text]"/>
      <dgm:spPr/>
      <dgm:t>
        <a:bodyPr/>
        <a:lstStyle/>
        <a:p>
          <a:r>
            <a:rPr lang="lv-LV" dirty="0" smtClean="0">
              <a:hlinkClick xmlns:r="http://schemas.openxmlformats.org/officeDocument/2006/relationships" r:id="rId5" action="ppaction://hlinksldjump"/>
            </a:rPr>
            <a:t>ID </a:t>
          </a:r>
          <a:r>
            <a:rPr lang="lv-LV" dirty="0" err="1" smtClean="0">
              <a:hlinkClick xmlns:r="http://schemas.openxmlformats.org/officeDocument/2006/relationships" r:id="rId5" action="ppaction://hlinksldjump"/>
            </a:rPr>
            <a:t>Documents</a:t>
          </a:r>
          <a:r>
            <a:rPr lang="lv-LV" dirty="0" smtClean="0">
              <a:hlinkClick xmlns:r="http://schemas.openxmlformats.org/officeDocument/2006/relationships" r:id="rId5" action="ppaction://hlinksldjump"/>
            </a:rPr>
            <a:t> </a:t>
          </a:r>
          <a:r>
            <a:rPr lang="lv-LV" dirty="0" err="1" smtClean="0">
              <a:hlinkClick xmlns:r="http://schemas.openxmlformats.org/officeDocument/2006/relationships" r:id="rId5" action="ppaction://hlinksldjump"/>
            </a:rPr>
            <a:t>in</a:t>
          </a:r>
          <a:r>
            <a:rPr lang="lv-LV" dirty="0" smtClean="0">
              <a:hlinkClick xmlns:r="http://schemas.openxmlformats.org/officeDocument/2006/relationships" r:id="rId5" action="ppaction://hlinksldjump"/>
            </a:rPr>
            <a:t> </a:t>
          </a:r>
          <a:r>
            <a:rPr lang="lv-LV" dirty="0" err="1" smtClean="0">
              <a:hlinkClick xmlns:r="http://schemas.openxmlformats.org/officeDocument/2006/relationships" r:id="rId5" action="ppaction://hlinksldjump"/>
            </a:rPr>
            <a:t>Total</a:t>
          </a:r>
          <a:endParaRPr lang="lv-LV" dirty="0"/>
        </a:p>
      </dgm:t>
    </dgm:pt>
    <dgm:pt modelId="{41B5DD5F-632D-4A5A-9792-20DBDEAA64A8}" type="parTrans" cxnId="{CF724FBE-1621-440F-B339-047D4A4B8F8F}">
      <dgm:prSet/>
      <dgm:spPr/>
      <dgm:t>
        <a:bodyPr/>
        <a:lstStyle/>
        <a:p>
          <a:endParaRPr lang="lv-LV"/>
        </a:p>
      </dgm:t>
    </dgm:pt>
    <dgm:pt modelId="{7959194E-F9A5-40B1-83CC-BE8050EFE906}" type="sibTrans" cxnId="{CF724FBE-1621-440F-B339-047D4A4B8F8F}">
      <dgm:prSet/>
      <dgm:spPr/>
      <dgm:t>
        <a:bodyPr/>
        <a:lstStyle/>
        <a:p>
          <a:endParaRPr lang="lv-LV"/>
        </a:p>
      </dgm:t>
    </dgm:pt>
    <dgm:pt modelId="{7E4A2021-3683-4D56-B24F-CE6DE3595DF5}">
      <dgm:prSet phldrT="[Text]"/>
      <dgm:spPr/>
      <dgm:t>
        <a:bodyPr/>
        <a:lstStyle/>
        <a:p>
          <a:r>
            <a:rPr lang="lv-LV" dirty="0" err="1" smtClean="0">
              <a:hlinkClick xmlns:r="http://schemas.openxmlformats.org/officeDocument/2006/relationships" r:id="rId6" action="ppaction://hlinksldjump"/>
            </a:rPr>
            <a:t>General</a:t>
          </a:r>
          <a:r>
            <a:rPr lang="lv-LV" dirty="0" smtClean="0">
              <a:hlinkClick xmlns:r="http://schemas.openxmlformats.org/officeDocument/2006/relationships" r:id="rId6" action="ppaction://hlinksldjump"/>
            </a:rPr>
            <a:t> </a:t>
          </a:r>
          <a:r>
            <a:rPr lang="lv-LV" dirty="0" err="1" smtClean="0">
              <a:hlinkClick xmlns:r="http://schemas.openxmlformats.org/officeDocument/2006/relationships" r:id="rId6" action="ppaction://hlinksldjump"/>
            </a:rPr>
            <a:t>Information</a:t>
          </a:r>
          <a:endParaRPr lang="lv-LV" dirty="0"/>
        </a:p>
      </dgm:t>
    </dgm:pt>
    <dgm:pt modelId="{D83C45EF-7AA1-451F-95CD-F7663A8DD494}" type="parTrans" cxnId="{44B11910-EC17-4B43-AFAB-E1E19FDD6A00}">
      <dgm:prSet/>
      <dgm:spPr/>
      <dgm:t>
        <a:bodyPr/>
        <a:lstStyle/>
        <a:p>
          <a:endParaRPr lang="lv-LV"/>
        </a:p>
      </dgm:t>
    </dgm:pt>
    <dgm:pt modelId="{6CEFCEFE-C0B9-4AD1-B1E0-E0C3E0597F00}" type="sibTrans" cxnId="{44B11910-EC17-4B43-AFAB-E1E19FDD6A00}">
      <dgm:prSet/>
      <dgm:spPr/>
      <dgm:t>
        <a:bodyPr/>
        <a:lstStyle/>
        <a:p>
          <a:endParaRPr lang="lv-LV"/>
        </a:p>
      </dgm:t>
    </dgm:pt>
    <dgm:pt modelId="{98BA7E28-0158-456D-A427-3BFFE1B91E07}" type="pres">
      <dgm:prSet presAssocID="{EC3BFE9A-77FA-4B79-92EE-A368E0934908}" presName="linearFlow" presStyleCnt="0">
        <dgm:presLayoutVars>
          <dgm:dir/>
          <dgm:animLvl val="lvl"/>
          <dgm:resizeHandles val="exact"/>
        </dgm:presLayoutVars>
      </dgm:prSet>
      <dgm:spPr/>
      <dgm:t>
        <a:bodyPr/>
        <a:lstStyle/>
        <a:p>
          <a:endParaRPr lang="lv-LV"/>
        </a:p>
      </dgm:t>
    </dgm:pt>
    <dgm:pt modelId="{36B66DD4-10DA-472D-BEF4-4C1231970256}" type="pres">
      <dgm:prSet presAssocID="{69568808-5268-4109-947B-259B446C41D4}" presName="composite" presStyleCnt="0"/>
      <dgm:spPr/>
    </dgm:pt>
    <dgm:pt modelId="{41CA0386-E698-4EC2-9233-A46F3E9CFC93}" type="pres">
      <dgm:prSet presAssocID="{69568808-5268-4109-947B-259B446C41D4}" presName="parentText" presStyleLbl="alignNode1" presStyleIdx="0" presStyleCnt="3">
        <dgm:presLayoutVars>
          <dgm:chMax val="1"/>
          <dgm:bulletEnabled val="1"/>
        </dgm:presLayoutVars>
      </dgm:prSet>
      <dgm:spPr/>
      <dgm:t>
        <a:bodyPr/>
        <a:lstStyle/>
        <a:p>
          <a:endParaRPr lang="lv-LV"/>
        </a:p>
      </dgm:t>
    </dgm:pt>
    <dgm:pt modelId="{E564A6CB-2DB8-4FDD-B637-48D251BDD659}" type="pres">
      <dgm:prSet presAssocID="{69568808-5268-4109-947B-259B446C41D4}" presName="descendantText" presStyleLbl="alignAcc1" presStyleIdx="0" presStyleCnt="3">
        <dgm:presLayoutVars>
          <dgm:bulletEnabled val="1"/>
        </dgm:presLayoutVars>
      </dgm:prSet>
      <dgm:spPr/>
      <dgm:t>
        <a:bodyPr/>
        <a:lstStyle/>
        <a:p>
          <a:endParaRPr lang="lv-LV"/>
        </a:p>
      </dgm:t>
    </dgm:pt>
    <dgm:pt modelId="{CD92CA2F-4023-4B01-9329-49C1E832A8AF}" type="pres">
      <dgm:prSet presAssocID="{5029FC12-4B6A-440B-BA0E-04CA288E9A3E}" presName="sp" presStyleCnt="0"/>
      <dgm:spPr/>
    </dgm:pt>
    <dgm:pt modelId="{D703050D-DBCB-460D-855A-CB13BFCB335D}" type="pres">
      <dgm:prSet presAssocID="{5715B2A7-A92A-4865-AC33-F8E8773A1D27}" presName="composite" presStyleCnt="0"/>
      <dgm:spPr/>
    </dgm:pt>
    <dgm:pt modelId="{893E5CA2-5FFE-42FD-9512-93137E649D89}" type="pres">
      <dgm:prSet presAssocID="{5715B2A7-A92A-4865-AC33-F8E8773A1D27}" presName="parentText" presStyleLbl="alignNode1" presStyleIdx="1" presStyleCnt="3">
        <dgm:presLayoutVars>
          <dgm:chMax val="1"/>
          <dgm:bulletEnabled val="1"/>
        </dgm:presLayoutVars>
      </dgm:prSet>
      <dgm:spPr/>
      <dgm:t>
        <a:bodyPr/>
        <a:lstStyle/>
        <a:p>
          <a:endParaRPr lang="lv-LV"/>
        </a:p>
      </dgm:t>
    </dgm:pt>
    <dgm:pt modelId="{4E7451D4-F5AB-4DB6-9DDF-6BA3E2A3953C}" type="pres">
      <dgm:prSet presAssocID="{5715B2A7-A92A-4865-AC33-F8E8773A1D27}" presName="descendantText" presStyleLbl="alignAcc1" presStyleIdx="1" presStyleCnt="3">
        <dgm:presLayoutVars>
          <dgm:bulletEnabled val="1"/>
        </dgm:presLayoutVars>
      </dgm:prSet>
      <dgm:spPr/>
      <dgm:t>
        <a:bodyPr/>
        <a:lstStyle/>
        <a:p>
          <a:endParaRPr lang="lv-LV"/>
        </a:p>
      </dgm:t>
    </dgm:pt>
    <dgm:pt modelId="{76421733-1693-4175-B1C6-A197C7A150F3}" type="pres">
      <dgm:prSet presAssocID="{9A3A7A57-E52E-4AD2-83DB-F7E7F8692715}" presName="sp" presStyleCnt="0"/>
      <dgm:spPr/>
    </dgm:pt>
    <dgm:pt modelId="{FACB6B01-F7A1-451F-9AE4-0E32352F0A38}" type="pres">
      <dgm:prSet presAssocID="{99098B68-EB21-4C63-AF4C-38704A1C0909}" presName="composite" presStyleCnt="0"/>
      <dgm:spPr/>
    </dgm:pt>
    <dgm:pt modelId="{31CDA06B-D25C-4ED6-9F4F-CD154F54FCAA}" type="pres">
      <dgm:prSet presAssocID="{99098B68-EB21-4C63-AF4C-38704A1C0909}" presName="parentText" presStyleLbl="alignNode1" presStyleIdx="2" presStyleCnt="3">
        <dgm:presLayoutVars>
          <dgm:chMax val="1"/>
          <dgm:bulletEnabled val="1"/>
        </dgm:presLayoutVars>
      </dgm:prSet>
      <dgm:spPr/>
      <dgm:t>
        <a:bodyPr/>
        <a:lstStyle/>
        <a:p>
          <a:endParaRPr lang="lv-LV"/>
        </a:p>
      </dgm:t>
    </dgm:pt>
    <dgm:pt modelId="{4450EBB4-9C01-4EC0-B054-5D3F56919484}" type="pres">
      <dgm:prSet presAssocID="{99098B68-EB21-4C63-AF4C-38704A1C0909}" presName="descendantText" presStyleLbl="alignAcc1" presStyleIdx="2" presStyleCnt="3">
        <dgm:presLayoutVars>
          <dgm:bulletEnabled val="1"/>
        </dgm:presLayoutVars>
      </dgm:prSet>
      <dgm:spPr/>
      <dgm:t>
        <a:bodyPr/>
        <a:lstStyle/>
        <a:p>
          <a:endParaRPr lang="lv-LV"/>
        </a:p>
      </dgm:t>
    </dgm:pt>
  </dgm:ptLst>
  <dgm:cxnLst>
    <dgm:cxn modelId="{D659B467-97B9-4F6C-A846-80EEA543D2FE}" type="presOf" srcId="{5148A4E5-F73F-4E67-847C-D78D8ADA5A26}" destId="{4450EBB4-9C01-4EC0-B054-5D3F56919484}" srcOrd="0" destOrd="0" presId="urn:microsoft.com/office/officeart/2005/8/layout/chevron2"/>
    <dgm:cxn modelId="{B66F0B6C-32DB-46F9-9BA4-9A01F80E8661}" srcId="{99098B68-EB21-4C63-AF4C-38704A1C0909}" destId="{5148A4E5-F73F-4E67-847C-D78D8ADA5A26}" srcOrd="0" destOrd="0" parTransId="{D7415A1E-0E16-4A4D-A4D6-E28F62B49235}" sibTransId="{2893C2ED-855D-4D81-A0F4-5C3BF87FD146}"/>
    <dgm:cxn modelId="{929A384E-5DE7-43E0-A6CC-9C7DC99838A9}" srcId="{5715B2A7-A92A-4865-AC33-F8E8773A1D27}" destId="{99AAE8FF-0A39-4027-A8BC-4578B0143A75}" srcOrd="0" destOrd="0" parTransId="{BC63A7C6-5603-4A2A-9B39-D87F9FAF0D47}" sibTransId="{4CC2D7E6-3AEA-407D-B2DB-13A6214A5A73}"/>
    <dgm:cxn modelId="{F4FD920A-E6BB-4605-9F60-D06DFC92FD40}" type="presOf" srcId="{B213F5B7-D9CA-4AE7-A0FE-8A939FFEF156}" destId="{4450EBB4-9C01-4EC0-B054-5D3F56919484}" srcOrd="0" destOrd="1" presId="urn:microsoft.com/office/officeart/2005/8/layout/chevron2"/>
    <dgm:cxn modelId="{B5137CAB-181F-4297-9F94-1F117F1E2837}" type="presOf" srcId="{EC3BFE9A-77FA-4B79-92EE-A368E0934908}" destId="{98BA7E28-0158-456D-A427-3BFFE1B91E07}" srcOrd="0" destOrd="0" presId="urn:microsoft.com/office/officeart/2005/8/layout/chevron2"/>
    <dgm:cxn modelId="{2890D1BC-D4CC-47E4-B9C3-8A9F91A0090F}" srcId="{5715B2A7-A92A-4865-AC33-F8E8773A1D27}" destId="{8A701557-91D5-4135-BF19-A06163FF538D}" srcOrd="1" destOrd="0" parTransId="{2BE253C3-E2EE-4791-A525-7366D594CE19}" sibTransId="{0F1C858D-712A-499E-8E88-732274E28D4C}"/>
    <dgm:cxn modelId="{EBB6163B-4922-42EB-86C4-BE0E6E10B626}" type="presOf" srcId="{69568808-5268-4109-947B-259B446C41D4}" destId="{41CA0386-E698-4EC2-9233-A46F3E9CFC93}" srcOrd="0" destOrd="0" presId="urn:microsoft.com/office/officeart/2005/8/layout/chevron2"/>
    <dgm:cxn modelId="{07EA3EC7-9F32-495B-A172-673C863287E1}" type="presOf" srcId="{0D0CE5B4-6BCD-4A70-96F3-8ED0BBD7267D}" destId="{E564A6CB-2DB8-4FDD-B637-48D251BDD659}" srcOrd="0" destOrd="1" presId="urn:microsoft.com/office/officeart/2005/8/layout/chevron2"/>
    <dgm:cxn modelId="{B0BFBB62-553B-45F1-97B4-72B0FB5A87DC}" type="presOf" srcId="{99AAE8FF-0A39-4027-A8BC-4578B0143A75}" destId="{4E7451D4-F5AB-4DB6-9DDF-6BA3E2A3953C}" srcOrd="0" destOrd="0" presId="urn:microsoft.com/office/officeart/2005/8/layout/chevron2"/>
    <dgm:cxn modelId="{F4A4CA7E-1DC2-4DDE-AD21-D00F5144B24A}" srcId="{EC3BFE9A-77FA-4B79-92EE-A368E0934908}" destId="{99098B68-EB21-4C63-AF4C-38704A1C0909}" srcOrd="2" destOrd="0" parTransId="{22F39A81-679D-49E3-BDAA-1D65F227F1A6}" sibTransId="{B6EC3030-B523-4B59-B372-7880B15DBD9D}"/>
    <dgm:cxn modelId="{5027978B-0616-4457-933B-D923E0EA1B00}" srcId="{99098B68-EB21-4C63-AF4C-38704A1C0909}" destId="{B213F5B7-D9CA-4AE7-A0FE-8A939FFEF156}" srcOrd="1" destOrd="0" parTransId="{7D34F1E6-68AA-4C36-8485-DAAF1557E435}" sibTransId="{A2CCBC7F-0481-4A83-86EB-0C1FF3920D9E}"/>
    <dgm:cxn modelId="{3FA2278A-10CE-4F59-B799-A36743C38539}" type="presOf" srcId="{5715B2A7-A92A-4865-AC33-F8E8773A1D27}" destId="{893E5CA2-5FFE-42FD-9512-93137E649D89}" srcOrd="0" destOrd="0" presId="urn:microsoft.com/office/officeart/2005/8/layout/chevron2"/>
    <dgm:cxn modelId="{44B11910-EC17-4B43-AFAB-E1E19FDD6A00}" srcId="{69568808-5268-4109-947B-259B446C41D4}" destId="{7E4A2021-3683-4D56-B24F-CE6DE3595DF5}" srcOrd="0" destOrd="0" parTransId="{D83C45EF-7AA1-451F-95CD-F7663A8DD494}" sibTransId="{6CEFCEFE-C0B9-4AD1-B1E0-E0C3E0597F00}"/>
    <dgm:cxn modelId="{CF724FBE-1621-440F-B339-047D4A4B8F8F}" srcId="{69568808-5268-4109-947B-259B446C41D4}" destId="{0D0CE5B4-6BCD-4A70-96F3-8ED0BBD7267D}" srcOrd="1" destOrd="0" parTransId="{41B5DD5F-632D-4A5A-9792-20DBDEAA64A8}" sibTransId="{7959194E-F9A5-40B1-83CC-BE8050EFE906}"/>
    <dgm:cxn modelId="{FE555518-FD8D-475A-9924-3BD420B46F24}" type="presOf" srcId="{7E4A2021-3683-4D56-B24F-CE6DE3595DF5}" destId="{E564A6CB-2DB8-4FDD-B637-48D251BDD659}" srcOrd="0" destOrd="0" presId="urn:microsoft.com/office/officeart/2005/8/layout/chevron2"/>
    <dgm:cxn modelId="{E51094DA-D984-477D-9B9C-ABF4290B314F}" type="presOf" srcId="{99098B68-EB21-4C63-AF4C-38704A1C0909}" destId="{31CDA06B-D25C-4ED6-9F4F-CD154F54FCAA}" srcOrd="0" destOrd="0" presId="urn:microsoft.com/office/officeart/2005/8/layout/chevron2"/>
    <dgm:cxn modelId="{4347E851-1EFD-467E-B24A-2AC551497FAC}" srcId="{EC3BFE9A-77FA-4B79-92EE-A368E0934908}" destId="{5715B2A7-A92A-4865-AC33-F8E8773A1D27}" srcOrd="1" destOrd="0" parTransId="{87C065EE-DE7F-4C96-99A6-CE35F9FDC164}" sibTransId="{9A3A7A57-E52E-4AD2-83DB-F7E7F8692715}"/>
    <dgm:cxn modelId="{3A4FED1F-3AAB-4A5C-9A0B-0CE3B8BA606E}" type="presOf" srcId="{8A701557-91D5-4135-BF19-A06163FF538D}" destId="{4E7451D4-F5AB-4DB6-9DDF-6BA3E2A3953C}" srcOrd="0" destOrd="1" presId="urn:microsoft.com/office/officeart/2005/8/layout/chevron2"/>
    <dgm:cxn modelId="{08E635CB-B08A-43BD-8FDD-EF55D16E49A4}" srcId="{EC3BFE9A-77FA-4B79-92EE-A368E0934908}" destId="{69568808-5268-4109-947B-259B446C41D4}" srcOrd="0" destOrd="0" parTransId="{EB2EC81D-A1B2-4D57-94F5-E1292A28315A}" sibTransId="{5029FC12-4B6A-440B-BA0E-04CA288E9A3E}"/>
    <dgm:cxn modelId="{DE04C8C2-90BB-40D5-B0A6-EB8808B1F811}" type="presParOf" srcId="{98BA7E28-0158-456D-A427-3BFFE1B91E07}" destId="{36B66DD4-10DA-472D-BEF4-4C1231970256}" srcOrd="0" destOrd="0" presId="urn:microsoft.com/office/officeart/2005/8/layout/chevron2"/>
    <dgm:cxn modelId="{00C22A61-A7E1-4BC3-BD32-BB29C5F9810B}" type="presParOf" srcId="{36B66DD4-10DA-472D-BEF4-4C1231970256}" destId="{41CA0386-E698-4EC2-9233-A46F3E9CFC93}" srcOrd="0" destOrd="0" presId="urn:microsoft.com/office/officeart/2005/8/layout/chevron2"/>
    <dgm:cxn modelId="{485C3909-3B7C-47BD-B444-18A96A586473}" type="presParOf" srcId="{36B66DD4-10DA-472D-BEF4-4C1231970256}" destId="{E564A6CB-2DB8-4FDD-B637-48D251BDD659}" srcOrd="1" destOrd="0" presId="urn:microsoft.com/office/officeart/2005/8/layout/chevron2"/>
    <dgm:cxn modelId="{42F4D77B-7946-4929-A7BC-070C4721E077}" type="presParOf" srcId="{98BA7E28-0158-456D-A427-3BFFE1B91E07}" destId="{CD92CA2F-4023-4B01-9329-49C1E832A8AF}" srcOrd="1" destOrd="0" presId="urn:microsoft.com/office/officeart/2005/8/layout/chevron2"/>
    <dgm:cxn modelId="{09CFF42F-B288-4B7F-A7FC-EC4FD40C768B}" type="presParOf" srcId="{98BA7E28-0158-456D-A427-3BFFE1B91E07}" destId="{D703050D-DBCB-460D-855A-CB13BFCB335D}" srcOrd="2" destOrd="0" presId="urn:microsoft.com/office/officeart/2005/8/layout/chevron2"/>
    <dgm:cxn modelId="{D2A5F317-3414-46A8-8327-6EF957CC3EDB}" type="presParOf" srcId="{D703050D-DBCB-460D-855A-CB13BFCB335D}" destId="{893E5CA2-5FFE-42FD-9512-93137E649D89}" srcOrd="0" destOrd="0" presId="urn:microsoft.com/office/officeart/2005/8/layout/chevron2"/>
    <dgm:cxn modelId="{A34D81BE-1F9B-4FAA-873A-A423058FEF02}" type="presParOf" srcId="{D703050D-DBCB-460D-855A-CB13BFCB335D}" destId="{4E7451D4-F5AB-4DB6-9DDF-6BA3E2A3953C}" srcOrd="1" destOrd="0" presId="urn:microsoft.com/office/officeart/2005/8/layout/chevron2"/>
    <dgm:cxn modelId="{F6F1D475-6F06-4AE5-884C-B9E2CE0D3D80}" type="presParOf" srcId="{98BA7E28-0158-456D-A427-3BFFE1B91E07}" destId="{76421733-1693-4175-B1C6-A197C7A150F3}" srcOrd="3" destOrd="0" presId="urn:microsoft.com/office/officeart/2005/8/layout/chevron2"/>
    <dgm:cxn modelId="{21F23D83-30A9-40DB-8635-F0AD7E3CB1B0}" type="presParOf" srcId="{98BA7E28-0158-456D-A427-3BFFE1B91E07}" destId="{FACB6B01-F7A1-451F-9AE4-0E32352F0A38}" srcOrd="4" destOrd="0" presId="urn:microsoft.com/office/officeart/2005/8/layout/chevron2"/>
    <dgm:cxn modelId="{199D2E88-A564-4614-A0B4-30EDD91ACD01}" type="presParOf" srcId="{FACB6B01-F7A1-451F-9AE4-0E32352F0A38}" destId="{31CDA06B-D25C-4ED6-9F4F-CD154F54FCAA}" srcOrd="0" destOrd="0" presId="urn:microsoft.com/office/officeart/2005/8/layout/chevron2"/>
    <dgm:cxn modelId="{338EB3E6-1D78-4F91-91F0-8F78F39CA999}" type="presParOf" srcId="{FACB6B01-F7A1-451F-9AE4-0E32352F0A38}" destId="{4450EBB4-9C01-4EC0-B054-5D3F56919484}"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4F300F5-5D93-4282-82E9-F1A13DAD3725}" type="doc">
      <dgm:prSet loTypeId="urn:microsoft.com/office/officeart/2005/8/layout/chevron2" loCatId="list" qsTypeId="urn:microsoft.com/office/officeart/2005/8/quickstyle/3d2" qsCatId="3D" csTypeId="urn:microsoft.com/office/officeart/2005/8/colors/accent6_3" csCatId="accent6" phldr="1"/>
      <dgm:spPr/>
      <dgm:t>
        <a:bodyPr/>
        <a:lstStyle/>
        <a:p>
          <a:endParaRPr lang="lv-LV"/>
        </a:p>
      </dgm:t>
    </dgm:pt>
    <dgm:pt modelId="{98531195-76DC-4BD9-B40E-51137604F8DD}">
      <dgm:prSet phldrT="[Text]"/>
      <dgm:spPr/>
      <dgm:t>
        <a:bodyPr/>
        <a:lstStyle/>
        <a:p>
          <a:r>
            <a:rPr lang="lv-LV" dirty="0" err="1" smtClean="0"/>
            <a:t>Population</a:t>
          </a:r>
          <a:r>
            <a:rPr lang="lv-LV" dirty="0" smtClean="0"/>
            <a:t> </a:t>
          </a:r>
          <a:r>
            <a:rPr lang="lv-LV" dirty="0" err="1" smtClean="0"/>
            <a:t>Register</a:t>
          </a:r>
          <a:endParaRPr lang="lv-LV" dirty="0"/>
        </a:p>
      </dgm:t>
    </dgm:pt>
    <dgm:pt modelId="{484365EB-4EC5-45A2-B0BF-95058235B369}" type="parTrans" cxnId="{1B0CBFB1-8BFB-4D77-9430-6065B0E96717}">
      <dgm:prSet/>
      <dgm:spPr/>
      <dgm:t>
        <a:bodyPr/>
        <a:lstStyle/>
        <a:p>
          <a:endParaRPr lang="lv-LV"/>
        </a:p>
      </dgm:t>
    </dgm:pt>
    <dgm:pt modelId="{3435F283-87CD-4144-ABB6-ADBC05C238D1}" type="sibTrans" cxnId="{1B0CBFB1-8BFB-4D77-9430-6065B0E96717}">
      <dgm:prSet/>
      <dgm:spPr/>
      <dgm:t>
        <a:bodyPr/>
        <a:lstStyle/>
        <a:p>
          <a:endParaRPr lang="lv-LV"/>
        </a:p>
      </dgm:t>
    </dgm:pt>
    <dgm:pt modelId="{F553C576-7642-4CE6-93A9-7B2D408BD732}">
      <dgm:prSet phldrT="[Text]"/>
      <dgm:spPr/>
      <dgm:t>
        <a:bodyPr/>
        <a:lstStyle/>
        <a:p>
          <a:r>
            <a:rPr lang="lv-LV" dirty="0" err="1" smtClean="0">
              <a:hlinkClick xmlns:r="http://schemas.openxmlformats.org/officeDocument/2006/relationships" r:id="rId1" action="ppaction://hlinksldjump"/>
            </a:rPr>
            <a:t>Declaration</a:t>
          </a:r>
          <a:r>
            <a:rPr lang="lv-LV" dirty="0" smtClean="0">
              <a:hlinkClick xmlns:r="http://schemas.openxmlformats.org/officeDocument/2006/relationships" r:id="rId1" action="ppaction://hlinksldjump"/>
            </a:rPr>
            <a:t> </a:t>
          </a:r>
          <a:r>
            <a:rPr lang="lv-LV" dirty="0" err="1" smtClean="0">
              <a:hlinkClick xmlns:r="http://schemas.openxmlformats.org/officeDocument/2006/relationships" r:id="rId1" action="ppaction://hlinksldjump"/>
            </a:rPr>
            <a:t>of</a:t>
          </a:r>
          <a:r>
            <a:rPr lang="lv-LV" dirty="0" smtClean="0">
              <a:hlinkClick xmlns:r="http://schemas.openxmlformats.org/officeDocument/2006/relationships" r:id="rId1" action="ppaction://hlinksldjump"/>
            </a:rPr>
            <a:t> </a:t>
          </a:r>
          <a:r>
            <a:rPr lang="lv-LV" dirty="0" err="1" smtClean="0">
              <a:hlinkClick xmlns:r="http://schemas.openxmlformats.org/officeDocument/2006/relationships" r:id="rId1" action="ppaction://hlinksldjump"/>
            </a:rPr>
            <a:t>Residence</a:t>
          </a:r>
          <a:endParaRPr lang="lv-LV" dirty="0"/>
        </a:p>
      </dgm:t>
    </dgm:pt>
    <dgm:pt modelId="{06D7B536-669E-4F6E-8102-23DB11FCE701}" type="parTrans" cxnId="{835A3FC3-464C-4422-A1D6-7F4A6C4B30FE}">
      <dgm:prSet/>
      <dgm:spPr/>
      <dgm:t>
        <a:bodyPr/>
        <a:lstStyle/>
        <a:p>
          <a:endParaRPr lang="lv-LV"/>
        </a:p>
      </dgm:t>
    </dgm:pt>
    <dgm:pt modelId="{E3A1332D-E7C8-4537-80D5-23A73F23435C}" type="sibTrans" cxnId="{835A3FC3-464C-4422-A1D6-7F4A6C4B30FE}">
      <dgm:prSet/>
      <dgm:spPr/>
      <dgm:t>
        <a:bodyPr/>
        <a:lstStyle/>
        <a:p>
          <a:endParaRPr lang="lv-LV"/>
        </a:p>
      </dgm:t>
    </dgm:pt>
    <dgm:pt modelId="{F4AAE70C-21DB-4087-82BA-EF6F1B60453F}">
      <dgm:prSet phldrT="[Text]"/>
      <dgm:spPr/>
      <dgm:t>
        <a:bodyPr/>
        <a:lstStyle/>
        <a:p>
          <a:r>
            <a:rPr lang="lv-LV" dirty="0" err="1" smtClean="0"/>
            <a:t>Population</a:t>
          </a:r>
          <a:r>
            <a:rPr lang="lv-LV" dirty="0" smtClean="0"/>
            <a:t> </a:t>
          </a:r>
          <a:r>
            <a:rPr lang="lv-LV" dirty="0" err="1" smtClean="0"/>
            <a:t>Register</a:t>
          </a:r>
          <a:endParaRPr lang="lv-LV" dirty="0"/>
        </a:p>
      </dgm:t>
    </dgm:pt>
    <dgm:pt modelId="{121DC501-A7DA-4CD4-819E-657F89707E04}" type="parTrans" cxnId="{7F63CB6A-DB29-452B-A639-B8DDCBC9A7CF}">
      <dgm:prSet/>
      <dgm:spPr/>
      <dgm:t>
        <a:bodyPr/>
        <a:lstStyle/>
        <a:p>
          <a:endParaRPr lang="lv-LV"/>
        </a:p>
      </dgm:t>
    </dgm:pt>
    <dgm:pt modelId="{B3630985-89E0-4168-BF3D-B9F0E1AE102F}" type="sibTrans" cxnId="{7F63CB6A-DB29-452B-A639-B8DDCBC9A7CF}">
      <dgm:prSet/>
      <dgm:spPr/>
      <dgm:t>
        <a:bodyPr/>
        <a:lstStyle/>
        <a:p>
          <a:endParaRPr lang="lv-LV"/>
        </a:p>
      </dgm:t>
    </dgm:pt>
    <dgm:pt modelId="{184CC12F-E621-4341-AD72-05E6CCFC4984}">
      <dgm:prSet phldrT="[Text]"/>
      <dgm:spPr/>
      <dgm:t>
        <a:bodyPr/>
        <a:lstStyle/>
        <a:p>
          <a:r>
            <a:rPr lang="lv-LV" dirty="0" err="1" smtClean="0"/>
            <a:t>Population</a:t>
          </a:r>
          <a:r>
            <a:rPr lang="lv-LV" dirty="0" smtClean="0"/>
            <a:t> </a:t>
          </a:r>
          <a:r>
            <a:rPr lang="lv-LV" dirty="0" err="1" smtClean="0"/>
            <a:t>Register</a:t>
          </a:r>
          <a:endParaRPr lang="lv-LV" dirty="0"/>
        </a:p>
      </dgm:t>
    </dgm:pt>
    <dgm:pt modelId="{B9868EF1-0C7A-410F-BF55-EC5D3005B312}" type="parTrans" cxnId="{3DDB8C55-0685-445E-9D33-4239F256CD8E}">
      <dgm:prSet/>
      <dgm:spPr/>
      <dgm:t>
        <a:bodyPr/>
        <a:lstStyle/>
        <a:p>
          <a:endParaRPr lang="lv-LV"/>
        </a:p>
      </dgm:t>
    </dgm:pt>
    <dgm:pt modelId="{677FD769-AAE7-4DE8-AC2D-C35809B74184}" type="sibTrans" cxnId="{3DDB8C55-0685-445E-9D33-4239F256CD8E}">
      <dgm:prSet/>
      <dgm:spPr/>
      <dgm:t>
        <a:bodyPr/>
        <a:lstStyle/>
        <a:p>
          <a:endParaRPr lang="lv-LV"/>
        </a:p>
      </dgm:t>
    </dgm:pt>
    <dgm:pt modelId="{CE98CAA9-73AE-4397-9FD3-E27901115AF1}">
      <dgm:prSet phldrT="[Text]"/>
      <dgm:spPr/>
      <dgm:t>
        <a:bodyPr/>
        <a:lstStyle/>
        <a:p>
          <a:r>
            <a:rPr lang="lv-LV" dirty="0" err="1" smtClean="0">
              <a:hlinkClick xmlns:r="http://schemas.openxmlformats.org/officeDocument/2006/relationships" r:id="rId2" action="ppaction://hlinksldjump"/>
            </a:rPr>
            <a:t>Population</a:t>
          </a:r>
          <a:r>
            <a:rPr lang="lv-LV" dirty="0" smtClean="0">
              <a:hlinkClick xmlns:r="http://schemas.openxmlformats.org/officeDocument/2006/relationships" r:id="rId2" action="ppaction://hlinksldjump"/>
            </a:rPr>
            <a:t> </a:t>
          </a:r>
          <a:r>
            <a:rPr lang="lv-LV" dirty="0" err="1" smtClean="0">
              <a:hlinkClick xmlns:r="http://schemas.openxmlformats.org/officeDocument/2006/relationships" r:id="rId2" action="ppaction://hlinksldjump"/>
            </a:rPr>
            <a:t>Register</a:t>
          </a:r>
          <a:r>
            <a:rPr lang="lv-LV" dirty="0" smtClean="0">
              <a:hlinkClick xmlns:r="http://schemas.openxmlformats.org/officeDocument/2006/relationships" r:id="rId2" action="ppaction://hlinksldjump"/>
            </a:rPr>
            <a:t> </a:t>
          </a:r>
          <a:r>
            <a:rPr lang="lv-LV" dirty="0" err="1" smtClean="0">
              <a:hlinkClick xmlns:r="http://schemas.openxmlformats.org/officeDocument/2006/relationships" r:id="rId2" action="ppaction://hlinksldjump"/>
            </a:rPr>
            <a:t>Statistics</a:t>
          </a:r>
          <a:endParaRPr lang="lv-LV" dirty="0"/>
        </a:p>
      </dgm:t>
    </dgm:pt>
    <dgm:pt modelId="{738E0903-7E14-41E7-897C-4A3A485557F9}" type="parTrans" cxnId="{14986B63-059E-471C-94F5-B60294E1C384}">
      <dgm:prSet/>
      <dgm:spPr/>
    </dgm:pt>
    <dgm:pt modelId="{D898231A-73AA-477C-B1AD-52EAD5938BC6}" type="sibTrans" cxnId="{14986B63-059E-471C-94F5-B60294E1C384}">
      <dgm:prSet/>
      <dgm:spPr/>
    </dgm:pt>
    <dgm:pt modelId="{A5784329-2716-48AF-9253-76282C797391}">
      <dgm:prSet phldrT="[Text]"/>
      <dgm:spPr/>
      <dgm:t>
        <a:bodyPr/>
        <a:lstStyle/>
        <a:p>
          <a:r>
            <a:rPr lang="lv-LV" dirty="0" err="1" smtClean="0">
              <a:hlinkClick xmlns:r="http://schemas.openxmlformats.org/officeDocument/2006/relationships" r:id="rId3" action="ppaction://hlinksldjump"/>
            </a:rPr>
            <a:t>Information</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from</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the</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Population</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Register</a:t>
          </a:r>
          <a:endParaRPr lang="lv-LV" dirty="0"/>
        </a:p>
      </dgm:t>
    </dgm:pt>
    <dgm:pt modelId="{B4450789-E205-4519-894C-E15B4A41DFC5}" type="parTrans" cxnId="{03F58EF2-07BD-4B82-B442-6D19132261B6}">
      <dgm:prSet/>
      <dgm:spPr/>
    </dgm:pt>
    <dgm:pt modelId="{572359A4-2369-4897-BF67-B4366D6A7516}" type="sibTrans" cxnId="{03F58EF2-07BD-4B82-B442-6D19132261B6}">
      <dgm:prSet/>
      <dgm:spPr/>
    </dgm:pt>
    <dgm:pt modelId="{E433E537-C420-4A0D-8623-3C25B9CA01F4}">
      <dgm:prSet phldrT="[Text]"/>
      <dgm:spPr/>
      <dgm:t>
        <a:bodyPr/>
        <a:lstStyle/>
        <a:p>
          <a:r>
            <a:rPr lang="lv-LV" dirty="0" err="1" smtClean="0">
              <a:hlinkClick xmlns:r="http://schemas.openxmlformats.org/officeDocument/2006/relationships" r:id="rId4" action="ppaction://hlinksldjump"/>
            </a:rPr>
            <a:t>Electronic</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Services</a:t>
          </a:r>
          <a:endParaRPr lang="lv-LV" dirty="0"/>
        </a:p>
      </dgm:t>
    </dgm:pt>
    <dgm:pt modelId="{61037B04-E909-41AD-85F4-1F39E8D5C4BA}" type="parTrans" cxnId="{86E93D08-B222-44CB-9F6B-51A003B33A0D}">
      <dgm:prSet/>
      <dgm:spPr/>
    </dgm:pt>
    <dgm:pt modelId="{FBDF70EA-60E6-4813-8873-81310884E178}" type="sibTrans" cxnId="{86E93D08-B222-44CB-9F6B-51A003B33A0D}">
      <dgm:prSet/>
      <dgm:spPr/>
    </dgm:pt>
    <dgm:pt modelId="{4E4BE2AE-DD08-4E95-936E-EE6B753E98FB}">
      <dgm:prSet phldrT="[Text]"/>
      <dgm:spPr/>
      <dgm:t>
        <a:bodyPr/>
        <a:lstStyle/>
        <a:p>
          <a:r>
            <a:rPr lang="lv-LV" dirty="0" err="1" smtClean="0">
              <a:hlinkClick xmlns:r="http://schemas.openxmlformats.org/officeDocument/2006/relationships" r:id="rId5" action="ppaction://hlinksldjump"/>
            </a:rPr>
            <a:t>Data</a:t>
          </a:r>
          <a:r>
            <a:rPr lang="lv-LV" dirty="0" smtClean="0">
              <a:hlinkClick xmlns:r="http://schemas.openxmlformats.org/officeDocument/2006/relationships" r:id="rId5" action="ppaction://hlinksldjump"/>
            </a:rPr>
            <a:t> Exchange </a:t>
          </a:r>
          <a:r>
            <a:rPr lang="lv-LV" dirty="0" err="1" smtClean="0">
              <a:hlinkClick xmlns:r="http://schemas.openxmlformats.org/officeDocument/2006/relationships" r:id="rId5" action="ppaction://hlinksldjump"/>
            </a:rPr>
            <a:t>Systems</a:t>
          </a:r>
          <a:endParaRPr lang="lv-LV" dirty="0"/>
        </a:p>
      </dgm:t>
    </dgm:pt>
    <dgm:pt modelId="{6DBE1514-6ACF-408C-84AB-CC4CD10CF3EA}" type="parTrans" cxnId="{34BF8F2F-12E3-4205-A9C5-88BE202F39DE}">
      <dgm:prSet/>
      <dgm:spPr/>
    </dgm:pt>
    <dgm:pt modelId="{323E4338-FBBD-4C1D-B194-3436B0F7DCCA}" type="sibTrans" cxnId="{34BF8F2F-12E3-4205-A9C5-88BE202F39DE}">
      <dgm:prSet/>
      <dgm:spPr/>
    </dgm:pt>
    <dgm:pt modelId="{14EA6D93-D17A-4294-B87B-06C9132EE043}">
      <dgm:prSet phldrT="[Text]"/>
      <dgm:spPr/>
      <dgm:t>
        <a:bodyPr/>
        <a:lstStyle/>
        <a:p>
          <a:r>
            <a:rPr lang="lv-LV" dirty="0" err="1" smtClean="0">
              <a:hlinkClick xmlns:r="http://schemas.openxmlformats.org/officeDocument/2006/relationships" r:id="rId6" action="ppaction://hlinksldjump"/>
            </a:rPr>
            <a:t>General</a:t>
          </a:r>
          <a:r>
            <a:rPr lang="lv-LV" dirty="0" smtClean="0">
              <a:hlinkClick xmlns:r="http://schemas.openxmlformats.org/officeDocument/2006/relationships" r:id="rId6" action="ppaction://hlinksldjump"/>
            </a:rPr>
            <a:t> </a:t>
          </a:r>
          <a:r>
            <a:rPr lang="lv-LV" dirty="0" err="1" smtClean="0">
              <a:hlinkClick xmlns:r="http://schemas.openxmlformats.org/officeDocument/2006/relationships" r:id="rId6" action="ppaction://hlinksldjump"/>
            </a:rPr>
            <a:t>Information</a:t>
          </a:r>
          <a:endParaRPr lang="lv-LV" dirty="0"/>
        </a:p>
      </dgm:t>
    </dgm:pt>
    <dgm:pt modelId="{F5508712-7BAC-4CBA-B6F5-FC46E2F3A5C1}" type="parTrans" cxnId="{F60AFF6D-DAB3-4EFB-9D2D-E2CA265CC9F3}">
      <dgm:prSet/>
      <dgm:spPr/>
    </dgm:pt>
    <dgm:pt modelId="{07E7E655-A28C-4E88-88AC-4F5AAF7F3FB8}" type="sibTrans" cxnId="{F60AFF6D-DAB3-4EFB-9D2D-E2CA265CC9F3}">
      <dgm:prSet/>
      <dgm:spPr/>
    </dgm:pt>
    <dgm:pt modelId="{A44EC7C3-F13C-4428-819F-CC9137134867}">
      <dgm:prSet phldrT="[Text]"/>
      <dgm:spPr/>
      <dgm:t>
        <a:bodyPr/>
        <a:lstStyle/>
        <a:p>
          <a:r>
            <a:rPr lang="lv-LV" dirty="0" err="1" smtClean="0">
              <a:hlinkClick xmlns:r="http://schemas.openxmlformats.org/officeDocument/2006/relationships" r:id="rId7" action="ppaction://hlinksldjump"/>
            </a:rPr>
            <a:t>Transferred</a:t>
          </a:r>
          <a:r>
            <a:rPr lang="lv-LV" dirty="0" smtClean="0">
              <a:hlinkClick xmlns:r="http://schemas.openxmlformats.org/officeDocument/2006/relationships" r:id="rId7" action="ppaction://hlinksldjump"/>
            </a:rPr>
            <a:t> </a:t>
          </a:r>
          <a:r>
            <a:rPr lang="lv-LV" dirty="0" err="1" smtClean="0">
              <a:hlinkClick xmlns:r="http://schemas.openxmlformats.org/officeDocument/2006/relationships" r:id="rId7" action="ppaction://hlinksldjump"/>
            </a:rPr>
            <a:t>Letters</a:t>
          </a:r>
          <a:endParaRPr lang="lv-LV" dirty="0"/>
        </a:p>
      </dgm:t>
    </dgm:pt>
    <dgm:pt modelId="{9525465E-A749-444B-A523-343D578FF3C8}" type="parTrans" cxnId="{511897F9-477D-4841-A129-5075580678E1}">
      <dgm:prSet/>
      <dgm:spPr/>
    </dgm:pt>
    <dgm:pt modelId="{CC7B71CA-8E72-49BD-BDE0-0A29B2DE6A80}" type="sibTrans" cxnId="{511897F9-477D-4841-A129-5075580678E1}">
      <dgm:prSet/>
      <dgm:spPr/>
    </dgm:pt>
    <dgm:pt modelId="{40FCBC73-BB7C-4C9B-8A8B-089F698E5BC1}" type="pres">
      <dgm:prSet presAssocID="{F4F300F5-5D93-4282-82E9-F1A13DAD3725}" presName="linearFlow" presStyleCnt="0">
        <dgm:presLayoutVars>
          <dgm:dir/>
          <dgm:animLvl val="lvl"/>
          <dgm:resizeHandles val="exact"/>
        </dgm:presLayoutVars>
      </dgm:prSet>
      <dgm:spPr/>
      <dgm:t>
        <a:bodyPr/>
        <a:lstStyle/>
        <a:p>
          <a:endParaRPr lang="lv-LV"/>
        </a:p>
      </dgm:t>
    </dgm:pt>
    <dgm:pt modelId="{324CE51E-73C5-48B4-B774-8CF99BA3C675}" type="pres">
      <dgm:prSet presAssocID="{98531195-76DC-4BD9-B40E-51137604F8DD}" presName="composite" presStyleCnt="0"/>
      <dgm:spPr/>
    </dgm:pt>
    <dgm:pt modelId="{55A8AC29-34FC-4362-B5F6-339A2EAB06C9}" type="pres">
      <dgm:prSet presAssocID="{98531195-76DC-4BD9-B40E-51137604F8DD}" presName="parentText" presStyleLbl="alignNode1" presStyleIdx="0" presStyleCnt="3">
        <dgm:presLayoutVars>
          <dgm:chMax val="1"/>
          <dgm:bulletEnabled val="1"/>
        </dgm:presLayoutVars>
      </dgm:prSet>
      <dgm:spPr/>
      <dgm:t>
        <a:bodyPr/>
        <a:lstStyle/>
        <a:p>
          <a:endParaRPr lang="lv-LV"/>
        </a:p>
      </dgm:t>
    </dgm:pt>
    <dgm:pt modelId="{E856C6B7-8F54-40FA-90A5-418BA5C6ACEA}" type="pres">
      <dgm:prSet presAssocID="{98531195-76DC-4BD9-B40E-51137604F8DD}" presName="descendantText" presStyleLbl="alignAcc1" presStyleIdx="0" presStyleCnt="3">
        <dgm:presLayoutVars>
          <dgm:bulletEnabled val="1"/>
        </dgm:presLayoutVars>
      </dgm:prSet>
      <dgm:spPr/>
      <dgm:t>
        <a:bodyPr/>
        <a:lstStyle/>
        <a:p>
          <a:endParaRPr lang="lv-LV"/>
        </a:p>
      </dgm:t>
    </dgm:pt>
    <dgm:pt modelId="{C1651F3A-E7E3-46CE-B8EF-E58263E6DA08}" type="pres">
      <dgm:prSet presAssocID="{3435F283-87CD-4144-ABB6-ADBC05C238D1}" presName="sp" presStyleCnt="0"/>
      <dgm:spPr/>
    </dgm:pt>
    <dgm:pt modelId="{EF26DE4F-BEB7-4557-AC96-BDCC04949F2B}" type="pres">
      <dgm:prSet presAssocID="{F4AAE70C-21DB-4087-82BA-EF6F1B60453F}" presName="composite" presStyleCnt="0"/>
      <dgm:spPr/>
    </dgm:pt>
    <dgm:pt modelId="{F1C34E7F-099D-4F0C-BD8B-8F02D6A73076}" type="pres">
      <dgm:prSet presAssocID="{F4AAE70C-21DB-4087-82BA-EF6F1B60453F}" presName="parentText" presStyleLbl="alignNode1" presStyleIdx="1" presStyleCnt="3">
        <dgm:presLayoutVars>
          <dgm:chMax val="1"/>
          <dgm:bulletEnabled val="1"/>
        </dgm:presLayoutVars>
      </dgm:prSet>
      <dgm:spPr/>
      <dgm:t>
        <a:bodyPr/>
        <a:lstStyle/>
        <a:p>
          <a:endParaRPr lang="lv-LV"/>
        </a:p>
      </dgm:t>
    </dgm:pt>
    <dgm:pt modelId="{779335D9-7864-4509-9247-E8A6262F6220}" type="pres">
      <dgm:prSet presAssocID="{F4AAE70C-21DB-4087-82BA-EF6F1B60453F}" presName="descendantText" presStyleLbl="alignAcc1" presStyleIdx="1" presStyleCnt="3">
        <dgm:presLayoutVars>
          <dgm:bulletEnabled val="1"/>
        </dgm:presLayoutVars>
      </dgm:prSet>
      <dgm:spPr/>
      <dgm:t>
        <a:bodyPr/>
        <a:lstStyle/>
        <a:p>
          <a:endParaRPr lang="lv-LV"/>
        </a:p>
      </dgm:t>
    </dgm:pt>
    <dgm:pt modelId="{61CA953A-7543-4109-91EA-BA06F88D8292}" type="pres">
      <dgm:prSet presAssocID="{B3630985-89E0-4168-BF3D-B9F0E1AE102F}" presName="sp" presStyleCnt="0"/>
      <dgm:spPr/>
    </dgm:pt>
    <dgm:pt modelId="{49FF9073-9D52-4664-B17E-C54B0C3352CC}" type="pres">
      <dgm:prSet presAssocID="{184CC12F-E621-4341-AD72-05E6CCFC4984}" presName="composite" presStyleCnt="0"/>
      <dgm:spPr/>
    </dgm:pt>
    <dgm:pt modelId="{2814BEA7-8180-42F9-8484-3CA3D9C2A40B}" type="pres">
      <dgm:prSet presAssocID="{184CC12F-E621-4341-AD72-05E6CCFC4984}" presName="parentText" presStyleLbl="alignNode1" presStyleIdx="2" presStyleCnt="3">
        <dgm:presLayoutVars>
          <dgm:chMax val="1"/>
          <dgm:bulletEnabled val="1"/>
        </dgm:presLayoutVars>
      </dgm:prSet>
      <dgm:spPr/>
      <dgm:t>
        <a:bodyPr/>
        <a:lstStyle/>
        <a:p>
          <a:endParaRPr lang="lv-LV"/>
        </a:p>
      </dgm:t>
    </dgm:pt>
    <dgm:pt modelId="{6F07BEFC-9EC7-488B-B8FF-430E95EB0169}" type="pres">
      <dgm:prSet presAssocID="{184CC12F-E621-4341-AD72-05E6CCFC4984}" presName="descendantText" presStyleLbl="alignAcc1" presStyleIdx="2" presStyleCnt="3" custLinFactNeighborY="-5008">
        <dgm:presLayoutVars>
          <dgm:bulletEnabled val="1"/>
        </dgm:presLayoutVars>
      </dgm:prSet>
      <dgm:spPr/>
      <dgm:t>
        <a:bodyPr/>
        <a:lstStyle/>
        <a:p>
          <a:endParaRPr lang="lv-LV"/>
        </a:p>
      </dgm:t>
    </dgm:pt>
  </dgm:ptLst>
  <dgm:cxnLst>
    <dgm:cxn modelId="{E95CF697-3AE3-4751-8FA8-FA8F6D33FB9C}" type="presOf" srcId="{F553C576-7642-4CE6-93A9-7B2D408BD732}" destId="{E856C6B7-8F54-40FA-90A5-418BA5C6ACEA}" srcOrd="0" destOrd="1" presId="urn:microsoft.com/office/officeart/2005/8/layout/chevron2"/>
    <dgm:cxn modelId="{511897F9-477D-4841-A129-5075580678E1}" srcId="{F4AAE70C-21DB-4087-82BA-EF6F1B60453F}" destId="{A44EC7C3-F13C-4428-819F-CC9137134867}" srcOrd="0" destOrd="0" parTransId="{9525465E-A749-444B-A523-343D578FF3C8}" sibTransId="{CC7B71CA-8E72-49BD-BDE0-0A29B2DE6A80}"/>
    <dgm:cxn modelId="{14986B63-059E-471C-94F5-B60294E1C384}" srcId="{184CC12F-E621-4341-AD72-05E6CCFC4984}" destId="{CE98CAA9-73AE-4397-9FD3-E27901115AF1}" srcOrd="1" destOrd="0" parTransId="{738E0903-7E14-41E7-897C-4A3A485557F9}" sibTransId="{D898231A-73AA-477C-B1AD-52EAD5938BC6}"/>
    <dgm:cxn modelId="{986ECFF6-37C4-45A4-BC03-8E5B6299F76A}" type="presOf" srcId="{98531195-76DC-4BD9-B40E-51137604F8DD}" destId="{55A8AC29-34FC-4362-B5F6-339A2EAB06C9}" srcOrd="0" destOrd="0" presId="urn:microsoft.com/office/officeart/2005/8/layout/chevron2"/>
    <dgm:cxn modelId="{18C1B242-FB15-4BAB-B241-3EB9955747D3}" type="presOf" srcId="{184CC12F-E621-4341-AD72-05E6CCFC4984}" destId="{2814BEA7-8180-42F9-8484-3CA3D9C2A40B}" srcOrd="0" destOrd="0" presId="urn:microsoft.com/office/officeart/2005/8/layout/chevron2"/>
    <dgm:cxn modelId="{7F63CB6A-DB29-452B-A639-B8DDCBC9A7CF}" srcId="{F4F300F5-5D93-4282-82E9-F1A13DAD3725}" destId="{F4AAE70C-21DB-4087-82BA-EF6F1B60453F}" srcOrd="1" destOrd="0" parTransId="{121DC501-A7DA-4CD4-819E-657F89707E04}" sibTransId="{B3630985-89E0-4168-BF3D-B9F0E1AE102F}"/>
    <dgm:cxn modelId="{B6E8C012-4EB7-478C-8CBD-9E60BEF349B6}" type="presOf" srcId="{14EA6D93-D17A-4294-B87B-06C9132EE043}" destId="{E856C6B7-8F54-40FA-90A5-418BA5C6ACEA}" srcOrd="0" destOrd="0" presId="urn:microsoft.com/office/officeart/2005/8/layout/chevron2"/>
    <dgm:cxn modelId="{3DDB8C55-0685-445E-9D33-4239F256CD8E}" srcId="{F4F300F5-5D93-4282-82E9-F1A13DAD3725}" destId="{184CC12F-E621-4341-AD72-05E6CCFC4984}" srcOrd="2" destOrd="0" parTransId="{B9868EF1-0C7A-410F-BF55-EC5D3005B312}" sibTransId="{677FD769-AAE7-4DE8-AC2D-C35809B74184}"/>
    <dgm:cxn modelId="{5BD28887-E8B2-4147-BCDC-000F67F2ADF8}" type="presOf" srcId="{A5784329-2716-48AF-9253-76282C797391}" destId="{E856C6B7-8F54-40FA-90A5-418BA5C6ACEA}" srcOrd="0" destOrd="2" presId="urn:microsoft.com/office/officeart/2005/8/layout/chevron2"/>
    <dgm:cxn modelId="{34BF8F2F-12E3-4205-A9C5-88BE202F39DE}" srcId="{184CC12F-E621-4341-AD72-05E6CCFC4984}" destId="{4E4BE2AE-DD08-4E95-936E-EE6B753E98FB}" srcOrd="0" destOrd="0" parTransId="{6DBE1514-6ACF-408C-84AB-CC4CD10CF3EA}" sibTransId="{323E4338-FBBD-4C1D-B194-3436B0F7DCCA}"/>
    <dgm:cxn modelId="{F60AFF6D-DAB3-4EFB-9D2D-E2CA265CC9F3}" srcId="{98531195-76DC-4BD9-B40E-51137604F8DD}" destId="{14EA6D93-D17A-4294-B87B-06C9132EE043}" srcOrd="0" destOrd="0" parTransId="{F5508712-7BAC-4CBA-B6F5-FC46E2F3A5C1}" sibTransId="{07E7E655-A28C-4E88-88AC-4F5AAF7F3FB8}"/>
    <dgm:cxn modelId="{03F58EF2-07BD-4B82-B442-6D19132261B6}" srcId="{98531195-76DC-4BD9-B40E-51137604F8DD}" destId="{A5784329-2716-48AF-9253-76282C797391}" srcOrd="2" destOrd="0" parTransId="{B4450789-E205-4519-894C-E15B4A41DFC5}" sibTransId="{572359A4-2369-4897-BF67-B4366D6A7516}"/>
    <dgm:cxn modelId="{B81DAE88-87C4-4458-8C53-EC40ABAD2A5F}" type="presOf" srcId="{A44EC7C3-F13C-4428-819F-CC9137134867}" destId="{779335D9-7864-4509-9247-E8A6262F6220}" srcOrd="0" destOrd="0" presId="urn:microsoft.com/office/officeart/2005/8/layout/chevron2"/>
    <dgm:cxn modelId="{BD9A0266-8182-4405-AAC4-63765D6BD29E}" type="presOf" srcId="{F4AAE70C-21DB-4087-82BA-EF6F1B60453F}" destId="{F1C34E7F-099D-4F0C-BD8B-8F02D6A73076}" srcOrd="0" destOrd="0" presId="urn:microsoft.com/office/officeart/2005/8/layout/chevron2"/>
    <dgm:cxn modelId="{ADECD6FF-4556-4ECD-A0EB-0A12DD3DD210}" type="presOf" srcId="{F4F300F5-5D93-4282-82E9-F1A13DAD3725}" destId="{40FCBC73-BB7C-4C9B-8A8B-089F698E5BC1}" srcOrd="0" destOrd="0" presId="urn:microsoft.com/office/officeart/2005/8/layout/chevron2"/>
    <dgm:cxn modelId="{75001739-F763-4145-9FA9-FD4DADA37C8E}" type="presOf" srcId="{4E4BE2AE-DD08-4E95-936E-EE6B753E98FB}" destId="{6F07BEFC-9EC7-488B-B8FF-430E95EB0169}" srcOrd="0" destOrd="0" presId="urn:microsoft.com/office/officeart/2005/8/layout/chevron2"/>
    <dgm:cxn modelId="{86E93D08-B222-44CB-9F6B-51A003B33A0D}" srcId="{F4AAE70C-21DB-4087-82BA-EF6F1B60453F}" destId="{E433E537-C420-4A0D-8623-3C25B9CA01F4}" srcOrd="1" destOrd="0" parTransId="{61037B04-E909-41AD-85F4-1F39E8D5C4BA}" sibTransId="{FBDF70EA-60E6-4813-8873-81310884E178}"/>
    <dgm:cxn modelId="{1B0CBFB1-8BFB-4D77-9430-6065B0E96717}" srcId="{F4F300F5-5D93-4282-82E9-F1A13DAD3725}" destId="{98531195-76DC-4BD9-B40E-51137604F8DD}" srcOrd="0" destOrd="0" parTransId="{484365EB-4EC5-45A2-B0BF-95058235B369}" sibTransId="{3435F283-87CD-4144-ABB6-ADBC05C238D1}"/>
    <dgm:cxn modelId="{835A3FC3-464C-4422-A1D6-7F4A6C4B30FE}" srcId="{98531195-76DC-4BD9-B40E-51137604F8DD}" destId="{F553C576-7642-4CE6-93A9-7B2D408BD732}" srcOrd="1" destOrd="0" parTransId="{06D7B536-669E-4F6E-8102-23DB11FCE701}" sibTransId="{E3A1332D-E7C8-4537-80D5-23A73F23435C}"/>
    <dgm:cxn modelId="{457D9053-7103-40D9-B78A-7F2679C06FAC}" type="presOf" srcId="{E433E537-C420-4A0D-8623-3C25B9CA01F4}" destId="{779335D9-7864-4509-9247-E8A6262F6220}" srcOrd="0" destOrd="1" presId="urn:microsoft.com/office/officeart/2005/8/layout/chevron2"/>
    <dgm:cxn modelId="{0A331C74-B6EB-4F12-9E32-0414EE490AB3}" type="presOf" srcId="{CE98CAA9-73AE-4397-9FD3-E27901115AF1}" destId="{6F07BEFC-9EC7-488B-B8FF-430E95EB0169}" srcOrd="0" destOrd="1" presId="urn:microsoft.com/office/officeart/2005/8/layout/chevron2"/>
    <dgm:cxn modelId="{95B08402-C9FB-4CCD-A8BA-83F13367B8BA}" type="presParOf" srcId="{40FCBC73-BB7C-4C9B-8A8B-089F698E5BC1}" destId="{324CE51E-73C5-48B4-B774-8CF99BA3C675}" srcOrd="0" destOrd="0" presId="urn:microsoft.com/office/officeart/2005/8/layout/chevron2"/>
    <dgm:cxn modelId="{C98E67FC-0BFC-444B-AEBA-3CE367836B6F}" type="presParOf" srcId="{324CE51E-73C5-48B4-B774-8CF99BA3C675}" destId="{55A8AC29-34FC-4362-B5F6-339A2EAB06C9}" srcOrd="0" destOrd="0" presId="urn:microsoft.com/office/officeart/2005/8/layout/chevron2"/>
    <dgm:cxn modelId="{F681EB4D-9989-4B01-9E18-A9AD72D3F451}" type="presParOf" srcId="{324CE51E-73C5-48B4-B774-8CF99BA3C675}" destId="{E856C6B7-8F54-40FA-90A5-418BA5C6ACEA}" srcOrd="1" destOrd="0" presId="urn:microsoft.com/office/officeart/2005/8/layout/chevron2"/>
    <dgm:cxn modelId="{EAA7FB7B-995B-4BCB-A6AD-3D9B23F2F293}" type="presParOf" srcId="{40FCBC73-BB7C-4C9B-8A8B-089F698E5BC1}" destId="{C1651F3A-E7E3-46CE-B8EF-E58263E6DA08}" srcOrd="1" destOrd="0" presId="urn:microsoft.com/office/officeart/2005/8/layout/chevron2"/>
    <dgm:cxn modelId="{C7A8005D-03BC-4903-AB71-89EC2A23AAC7}" type="presParOf" srcId="{40FCBC73-BB7C-4C9B-8A8B-089F698E5BC1}" destId="{EF26DE4F-BEB7-4557-AC96-BDCC04949F2B}" srcOrd="2" destOrd="0" presId="urn:microsoft.com/office/officeart/2005/8/layout/chevron2"/>
    <dgm:cxn modelId="{5151B23E-0A43-4C7F-B765-CB05B6882B46}" type="presParOf" srcId="{EF26DE4F-BEB7-4557-AC96-BDCC04949F2B}" destId="{F1C34E7F-099D-4F0C-BD8B-8F02D6A73076}" srcOrd="0" destOrd="0" presId="urn:microsoft.com/office/officeart/2005/8/layout/chevron2"/>
    <dgm:cxn modelId="{D0217237-C389-42E7-8740-EB8D2B39E1B7}" type="presParOf" srcId="{EF26DE4F-BEB7-4557-AC96-BDCC04949F2B}" destId="{779335D9-7864-4509-9247-E8A6262F6220}" srcOrd="1" destOrd="0" presId="urn:microsoft.com/office/officeart/2005/8/layout/chevron2"/>
    <dgm:cxn modelId="{9831AB51-D5A2-432C-A591-BE88095DFFF5}" type="presParOf" srcId="{40FCBC73-BB7C-4C9B-8A8B-089F698E5BC1}" destId="{61CA953A-7543-4109-91EA-BA06F88D8292}" srcOrd="3" destOrd="0" presId="urn:microsoft.com/office/officeart/2005/8/layout/chevron2"/>
    <dgm:cxn modelId="{227F1A42-E39E-4E32-AF80-C818A4D69FBF}" type="presParOf" srcId="{40FCBC73-BB7C-4C9B-8A8B-089F698E5BC1}" destId="{49FF9073-9D52-4664-B17E-C54B0C3352CC}" srcOrd="4" destOrd="0" presId="urn:microsoft.com/office/officeart/2005/8/layout/chevron2"/>
    <dgm:cxn modelId="{44D36D2C-4F38-4C97-AEBA-4A84827A3B03}" type="presParOf" srcId="{49FF9073-9D52-4664-B17E-C54B0C3352CC}" destId="{2814BEA7-8180-42F9-8484-3CA3D9C2A40B}" srcOrd="0" destOrd="0" presId="urn:microsoft.com/office/officeart/2005/8/layout/chevron2"/>
    <dgm:cxn modelId="{17ED6218-CA96-4AAF-B595-4D78A819D6A1}" type="presParOf" srcId="{49FF9073-9D52-4664-B17E-C54B0C3352CC}" destId="{6F07BEFC-9EC7-488B-B8FF-430E95EB0169}"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77D2E7-6A6C-4364-8497-64490C1C9CEF}" type="doc">
      <dgm:prSet loTypeId="urn:microsoft.com/office/officeart/2005/8/layout/chevron2" loCatId="list" qsTypeId="urn:microsoft.com/office/officeart/2005/8/quickstyle/3d2" qsCatId="3D" csTypeId="urn:microsoft.com/office/officeart/2005/8/colors/accent6_3" csCatId="accent6" phldr="1"/>
      <dgm:spPr/>
      <dgm:t>
        <a:bodyPr/>
        <a:lstStyle/>
        <a:p>
          <a:endParaRPr lang="lv-LV"/>
        </a:p>
      </dgm:t>
    </dgm:pt>
    <dgm:pt modelId="{773F5FE9-7CA5-4935-94AC-80796B6467E9}">
      <dgm:prSet phldrT="[Text]"/>
      <dgm:spPr/>
      <dgm:t>
        <a:bodyPr/>
        <a:lstStyle/>
        <a:p>
          <a:r>
            <a:rPr lang="lv-LV" dirty="0" err="1" smtClean="0"/>
            <a:t>Personnel</a:t>
          </a:r>
          <a:endParaRPr lang="lv-LV" dirty="0"/>
        </a:p>
      </dgm:t>
    </dgm:pt>
    <dgm:pt modelId="{EF9777DC-1232-4F21-AEFB-6457F1A13E3D}" type="parTrans" cxnId="{14D8A0DD-C71A-461C-BA79-746FB9AA12D0}">
      <dgm:prSet/>
      <dgm:spPr/>
      <dgm:t>
        <a:bodyPr/>
        <a:lstStyle/>
        <a:p>
          <a:endParaRPr lang="lv-LV"/>
        </a:p>
      </dgm:t>
    </dgm:pt>
    <dgm:pt modelId="{9FD14070-7EBB-4D53-AF9D-0FD1E83A5E4E}" type="sibTrans" cxnId="{14D8A0DD-C71A-461C-BA79-746FB9AA12D0}">
      <dgm:prSet/>
      <dgm:spPr/>
      <dgm:t>
        <a:bodyPr/>
        <a:lstStyle/>
        <a:p>
          <a:endParaRPr lang="lv-LV"/>
        </a:p>
      </dgm:t>
    </dgm:pt>
    <dgm:pt modelId="{A3B68295-1192-4FD2-BBEA-4E97086EB2B6}">
      <dgm:prSet phldrT="[Text]"/>
      <dgm:spPr/>
      <dgm:t>
        <a:bodyPr/>
        <a:lstStyle/>
        <a:p>
          <a:r>
            <a:rPr lang="lv-LV" dirty="0" err="1" smtClean="0"/>
            <a:t>Personnel</a:t>
          </a:r>
          <a:endParaRPr lang="lv-LV" dirty="0"/>
        </a:p>
      </dgm:t>
    </dgm:pt>
    <dgm:pt modelId="{26023018-E055-4BAA-9521-105588437230}" type="parTrans" cxnId="{0E6279C1-4C24-459C-8AD5-F91949579D60}">
      <dgm:prSet/>
      <dgm:spPr/>
      <dgm:t>
        <a:bodyPr/>
        <a:lstStyle/>
        <a:p>
          <a:endParaRPr lang="lv-LV"/>
        </a:p>
      </dgm:t>
    </dgm:pt>
    <dgm:pt modelId="{92114589-A2BB-423A-8A19-88D6E91608A2}" type="sibTrans" cxnId="{0E6279C1-4C24-459C-8AD5-F91949579D60}">
      <dgm:prSet/>
      <dgm:spPr/>
      <dgm:t>
        <a:bodyPr/>
        <a:lstStyle/>
        <a:p>
          <a:endParaRPr lang="lv-LV"/>
        </a:p>
      </dgm:t>
    </dgm:pt>
    <dgm:pt modelId="{E32B0B31-5476-4B23-A4AA-B26F8B60F9E2}">
      <dgm:prSet phldrT="[Text]"/>
      <dgm:spPr/>
      <dgm:t>
        <a:bodyPr/>
        <a:lstStyle/>
        <a:p>
          <a:r>
            <a:rPr lang="lv-LV" dirty="0" err="1" smtClean="0">
              <a:hlinkClick xmlns:r="http://schemas.openxmlformats.org/officeDocument/2006/relationships" r:id="rId1" action="ppaction://hlinksldjump"/>
            </a:rPr>
            <a:t>Education</a:t>
          </a:r>
          <a:r>
            <a:rPr lang="lv-LV" dirty="0" smtClean="0">
              <a:hlinkClick xmlns:r="http://schemas.openxmlformats.org/officeDocument/2006/relationships" r:id="rId1" action="ppaction://hlinksldjump"/>
            </a:rPr>
            <a:t> </a:t>
          </a:r>
          <a:r>
            <a:rPr lang="lv-LV" dirty="0" err="1" smtClean="0">
              <a:hlinkClick xmlns:r="http://schemas.openxmlformats.org/officeDocument/2006/relationships" r:id="rId1" action="ppaction://hlinksldjump"/>
            </a:rPr>
            <a:t>Level</a:t>
          </a:r>
          <a:endParaRPr lang="lv-LV" dirty="0"/>
        </a:p>
      </dgm:t>
    </dgm:pt>
    <dgm:pt modelId="{06684E5E-779F-4677-9513-291F4F6D1174}" type="parTrans" cxnId="{1DFCEA8A-2C14-40A4-9854-5E1F6EDBB918}">
      <dgm:prSet/>
      <dgm:spPr/>
      <dgm:t>
        <a:bodyPr/>
        <a:lstStyle/>
        <a:p>
          <a:endParaRPr lang="lv-LV"/>
        </a:p>
      </dgm:t>
    </dgm:pt>
    <dgm:pt modelId="{BB3ADF7E-F03C-424D-AC2D-96B5AB7D66BF}" type="sibTrans" cxnId="{1DFCEA8A-2C14-40A4-9854-5E1F6EDBB918}">
      <dgm:prSet/>
      <dgm:spPr/>
      <dgm:t>
        <a:bodyPr/>
        <a:lstStyle/>
        <a:p>
          <a:endParaRPr lang="lv-LV"/>
        </a:p>
      </dgm:t>
    </dgm:pt>
    <dgm:pt modelId="{15BE73F1-55EC-4D75-AE64-E86CDAF020B5}">
      <dgm:prSet phldrT="[Text]"/>
      <dgm:spPr/>
      <dgm:t>
        <a:bodyPr/>
        <a:lstStyle/>
        <a:p>
          <a:r>
            <a:rPr lang="lv-LV" dirty="0" err="1" smtClean="0"/>
            <a:t>Personnel</a:t>
          </a:r>
          <a:endParaRPr lang="lv-LV" dirty="0"/>
        </a:p>
      </dgm:t>
    </dgm:pt>
    <dgm:pt modelId="{0D0918C2-10BF-4206-AB1B-2E3ACF647FA0}" type="parTrans" cxnId="{E98616D3-393E-49F2-A7F2-6204A90A0780}">
      <dgm:prSet/>
      <dgm:spPr/>
      <dgm:t>
        <a:bodyPr/>
        <a:lstStyle/>
        <a:p>
          <a:endParaRPr lang="lv-LV"/>
        </a:p>
      </dgm:t>
    </dgm:pt>
    <dgm:pt modelId="{0009B0A6-2EED-4DC3-9158-26008FFCED7A}" type="sibTrans" cxnId="{E98616D3-393E-49F2-A7F2-6204A90A0780}">
      <dgm:prSet/>
      <dgm:spPr/>
      <dgm:t>
        <a:bodyPr/>
        <a:lstStyle/>
        <a:p>
          <a:endParaRPr lang="lv-LV"/>
        </a:p>
      </dgm:t>
    </dgm:pt>
    <dgm:pt modelId="{9ACDA545-5A51-4DDC-9AF0-EECEAA206831}">
      <dgm:prSet phldrT="[Text]"/>
      <dgm:spPr/>
      <dgm:t>
        <a:bodyPr/>
        <a:lstStyle/>
        <a:p>
          <a:r>
            <a:rPr lang="lv-LV" dirty="0" err="1" smtClean="0">
              <a:hlinkClick xmlns:r="http://schemas.openxmlformats.org/officeDocument/2006/relationships" r:id="rId2" action="ppaction://hlinksldjump"/>
            </a:rPr>
            <a:t>Central</a:t>
          </a:r>
          <a:r>
            <a:rPr lang="lv-LV" dirty="0" smtClean="0">
              <a:hlinkClick xmlns:r="http://schemas.openxmlformats.org/officeDocument/2006/relationships" r:id="rId2" action="ppaction://hlinksldjump"/>
            </a:rPr>
            <a:t> </a:t>
          </a:r>
          <a:r>
            <a:rPr lang="lv-LV" dirty="0" err="1" smtClean="0">
              <a:hlinkClick xmlns:r="http://schemas.openxmlformats.org/officeDocument/2006/relationships" r:id="rId2" action="ppaction://hlinksldjump"/>
            </a:rPr>
            <a:t>and</a:t>
          </a:r>
          <a:r>
            <a:rPr lang="lv-LV" dirty="0" smtClean="0">
              <a:hlinkClick xmlns:r="http://schemas.openxmlformats.org/officeDocument/2006/relationships" r:id="rId2" action="ppaction://hlinksldjump"/>
            </a:rPr>
            <a:t> </a:t>
          </a:r>
          <a:r>
            <a:rPr lang="lv-LV" dirty="0" err="1" smtClean="0">
              <a:hlinkClick xmlns:r="http://schemas.openxmlformats.org/officeDocument/2006/relationships" r:id="rId2" action="ppaction://hlinksldjump"/>
            </a:rPr>
            <a:t>Regional</a:t>
          </a:r>
          <a:r>
            <a:rPr lang="lv-LV" dirty="0" smtClean="0">
              <a:hlinkClick xmlns:r="http://schemas.openxmlformats.org/officeDocument/2006/relationships" r:id="rId2" action="ppaction://hlinksldjump"/>
            </a:rPr>
            <a:t> </a:t>
          </a:r>
          <a:r>
            <a:rPr lang="lv-LV" dirty="0" err="1" smtClean="0">
              <a:hlinkClick xmlns:r="http://schemas.openxmlformats.org/officeDocument/2006/relationships" r:id="rId2" action="ppaction://hlinksldjump"/>
            </a:rPr>
            <a:t>Divisions</a:t>
          </a:r>
          <a:endParaRPr lang="lv-LV" dirty="0"/>
        </a:p>
      </dgm:t>
    </dgm:pt>
    <dgm:pt modelId="{A1CAECD3-A013-4EF1-BABF-7502A8FAABCB}" type="parTrans" cxnId="{38C276B5-AD81-4754-AAE6-1CE77C97704B}">
      <dgm:prSet/>
      <dgm:spPr/>
      <dgm:t>
        <a:bodyPr/>
        <a:lstStyle/>
        <a:p>
          <a:endParaRPr lang="lv-LV"/>
        </a:p>
      </dgm:t>
    </dgm:pt>
    <dgm:pt modelId="{747348F5-2FB7-43C9-8B23-9C7CF1494641}" type="sibTrans" cxnId="{38C276B5-AD81-4754-AAE6-1CE77C97704B}">
      <dgm:prSet/>
      <dgm:spPr/>
      <dgm:t>
        <a:bodyPr/>
        <a:lstStyle/>
        <a:p>
          <a:endParaRPr lang="lv-LV"/>
        </a:p>
      </dgm:t>
    </dgm:pt>
    <dgm:pt modelId="{72B2E37A-F4EC-4E0A-B06C-BFBBC5A0F139}">
      <dgm:prSet phldrT="[Text]"/>
      <dgm:spPr/>
      <dgm:t>
        <a:bodyPr/>
        <a:lstStyle/>
        <a:p>
          <a:r>
            <a:rPr lang="lv-LV" dirty="0" err="1" smtClean="0">
              <a:hlinkClick xmlns:r="http://schemas.openxmlformats.org/officeDocument/2006/relationships" r:id="rId3" action="ppaction://hlinksldjump"/>
            </a:rPr>
            <a:t>Number</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of</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Employees</a:t>
          </a:r>
          <a:endParaRPr lang="lv-LV" dirty="0"/>
        </a:p>
      </dgm:t>
    </dgm:pt>
    <dgm:pt modelId="{9D164664-C513-440B-B8B3-EBBA0C39239D}" type="sibTrans" cxnId="{EB096CC4-A694-4E9C-B827-A437045A1132}">
      <dgm:prSet/>
      <dgm:spPr/>
      <dgm:t>
        <a:bodyPr/>
        <a:lstStyle/>
        <a:p>
          <a:endParaRPr lang="lv-LV"/>
        </a:p>
      </dgm:t>
    </dgm:pt>
    <dgm:pt modelId="{021ECF4C-B55A-4EE7-A0E3-D37E3C245587}" type="parTrans" cxnId="{EB096CC4-A694-4E9C-B827-A437045A1132}">
      <dgm:prSet/>
      <dgm:spPr/>
      <dgm:t>
        <a:bodyPr/>
        <a:lstStyle/>
        <a:p>
          <a:endParaRPr lang="lv-LV"/>
        </a:p>
      </dgm:t>
    </dgm:pt>
    <dgm:pt modelId="{49A1EF46-5512-44A4-8E48-5E4BB67DB22B}">
      <dgm:prSet phldrT="[Text]"/>
      <dgm:spPr/>
      <dgm:t>
        <a:bodyPr/>
        <a:lstStyle/>
        <a:p>
          <a:r>
            <a:rPr lang="lv-LV" dirty="0" err="1" smtClean="0">
              <a:hlinkClick xmlns:r="http://schemas.openxmlformats.org/officeDocument/2006/relationships" r:id="rId1" action="ppaction://hlinksldjump"/>
            </a:rPr>
            <a:t>Employees</a:t>
          </a:r>
          <a:r>
            <a:rPr lang="lv-LV" dirty="0" smtClean="0">
              <a:hlinkClick xmlns:r="http://schemas.openxmlformats.org/officeDocument/2006/relationships" r:id="rId1" action="ppaction://hlinksldjump"/>
            </a:rPr>
            <a:t> </a:t>
          </a:r>
          <a:r>
            <a:rPr lang="lv-LV" dirty="0" err="1" smtClean="0">
              <a:hlinkClick xmlns:r="http://schemas.openxmlformats.org/officeDocument/2006/relationships" r:id="rId1" action="ppaction://hlinksldjump"/>
            </a:rPr>
            <a:t>by</a:t>
          </a:r>
          <a:r>
            <a:rPr lang="lv-LV" dirty="0" smtClean="0">
              <a:hlinkClick xmlns:r="http://schemas.openxmlformats.org/officeDocument/2006/relationships" r:id="rId1" action="ppaction://hlinksldjump"/>
            </a:rPr>
            <a:t> </a:t>
          </a:r>
          <a:r>
            <a:rPr lang="lv-LV" dirty="0" err="1" smtClean="0">
              <a:hlinkClick xmlns:r="http://schemas.openxmlformats.org/officeDocument/2006/relationships" r:id="rId1" action="ppaction://hlinksldjump"/>
            </a:rPr>
            <a:t>Gender</a:t>
          </a:r>
          <a:endParaRPr lang="lv-LV" dirty="0"/>
        </a:p>
      </dgm:t>
    </dgm:pt>
    <dgm:pt modelId="{FD36A174-240C-4DDB-AABA-B9CDC3D579C5}" type="parTrans" cxnId="{A8283B42-C360-4887-AB00-69B0F75DA84E}">
      <dgm:prSet/>
      <dgm:spPr/>
      <dgm:t>
        <a:bodyPr/>
        <a:lstStyle/>
        <a:p>
          <a:endParaRPr lang="lv-LV"/>
        </a:p>
      </dgm:t>
    </dgm:pt>
    <dgm:pt modelId="{9508DE13-9A06-4DBD-A8DE-E42CDE0FE46A}" type="sibTrans" cxnId="{A8283B42-C360-4887-AB00-69B0F75DA84E}">
      <dgm:prSet/>
      <dgm:spPr/>
      <dgm:t>
        <a:bodyPr/>
        <a:lstStyle/>
        <a:p>
          <a:endParaRPr lang="lv-LV"/>
        </a:p>
      </dgm:t>
    </dgm:pt>
    <dgm:pt modelId="{60B10866-F4C7-44D9-9723-67123E7235A2}">
      <dgm:prSet phldrT="[Text]"/>
      <dgm:spPr/>
      <dgm:t>
        <a:bodyPr/>
        <a:lstStyle/>
        <a:p>
          <a:r>
            <a:rPr lang="lv-LV" dirty="0" err="1" smtClean="0">
              <a:hlinkClick xmlns:r="http://schemas.openxmlformats.org/officeDocument/2006/relationships" r:id="rId4" action="ppaction://hlinksldjump"/>
            </a:rPr>
            <a:t>General</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Information</a:t>
          </a:r>
          <a:endParaRPr lang="lv-LV" dirty="0"/>
        </a:p>
      </dgm:t>
    </dgm:pt>
    <dgm:pt modelId="{519E0EDB-7F18-4EF2-80DA-D82CBAC24BC8}" type="parTrans" cxnId="{7BB79141-BAC3-4457-BB07-42A128FECE25}">
      <dgm:prSet/>
      <dgm:spPr/>
      <dgm:t>
        <a:bodyPr/>
        <a:lstStyle/>
        <a:p>
          <a:endParaRPr lang="lv-LV"/>
        </a:p>
      </dgm:t>
    </dgm:pt>
    <dgm:pt modelId="{CEAED68A-7E3E-4035-830F-63B4E2BE3EBF}" type="sibTrans" cxnId="{7BB79141-BAC3-4457-BB07-42A128FECE25}">
      <dgm:prSet/>
      <dgm:spPr/>
      <dgm:t>
        <a:bodyPr/>
        <a:lstStyle/>
        <a:p>
          <a:endParaRPr lang="lv-LV"/>
        </a:p>
      </dgm:t>
    </dgm:pt>
    <dgm:pt modelId="{3E062E8B-3FEA-4CB4-9EB9-B6392AFC2BDA}" type="pres">
      <dgm:prSet presAssocID="{0C77D2E7-6A6C-4364-8497-64490C1C9CEF}" presName="linearFlow" presStyleCnt="0">
        <dgm:presLayoutVars>
          <dgm:dir/>
          <dgm:animLvl val="lvl"/>
          <dgm:resizeHandles val="exact"/>
        </dgm:presLayoutVars>
      </dgm:prSet>
      <dgm:spPr/>
      <dgm:t>
        <a:bodyPr/>
        <a:lstStyle/>
        <a:p>
          <a:endParaRPr lang="lv-LV"/>
        </a:p>
      </dgm:t>
    </dgm:pt>
    <dgm:pt modelId="{CE286277-8DA0-43AA-A429-CF154DB5F073}" type="pres">
      <dgm:prSet presAssocID="{773F5FE9-7CA5-4935-94AC-80796B6467E9}" presName="composite" presStyleCnt="0"/>
      <dgm:spPr/>
    </dgm:pt>
    <dgm:pt modelId="{CAB93C64-96FC-402D-8E58-6F34D6C72AC1}" type="pres">
      <dgm:prSet presAssocID="{773F5FE9-7CA5-4935-94AC-80796B6467E9}" presName="parentText" presStyleLbl="alignNode1" presStyleIdx="0" presStyleCnt="3">
        <dgm:presLayoutVars>
          <dgm:chMax val="1"/>
          <dgm:bulletEnabled val="1"/>
        </dgm:presLayoutVars>
      </dgm:prSet>
      <dgm:spPr/>
      <dgm:t>
        <a:bodyPr/>
        <a:lstStyle/>
        <a:p>
          <a:endParaRPr lang="lv-LV"/>
        </a:p>
      </dgm:t>
    </dgm:pt>
    <dgm:pt modelId="{16B80938-8C6B-4B07-81E1-DC9DF8387935}" type="pres">
      <dgm:prSet presAssocID="{773F5FE9-7CA5-4935-94AC-80796B6467E9}" presName="descendantText" presStyleLbl="alignAcc1" presStyleIdx="0" presStyleCnt="3">
        <dgm:presLayoutVars>
          <dgm:bulletEnabled val="1"/>
        </dgm:presLayoutVars>
      </dgm:prSet>
      <dgm:spPr/>
      <dgm:t>
        <a:bodyPr/>
        <a:lstStyle/>
        <a:p>
          <a:endParaRPr lang="lv-LV"/>
        </a:p>
      </dgm:t>
    </dgm:pt>
    <dgm:pt modelId="{863D6503-5195-4461-8075-80997795F44E}" type="pres">
      <dgm:prSet presAssocID="{9FD14070-7EBB-4D53-AF9D-0FD1E83A5E4E}" presName="sp" presStyleCnt="0"/>
      <dgm:spPr/>
    </dgm:pt>
    <dgm:pt modelId="{90F3BCC8-CEBA-498D-BBBF-20D69228A9F1}" type="pres">
      <dgm:prSet presAssocID="{A3B68295-1192-4FD2-BBEA-4E97086EB2B6}" presName="composite" presStyleCnt="0"/>
      <dgm:spPr/>
    </dgm:pt>
    <dgm:pt modelId="{28549CAB-CFC0-4EA9-A62F-F7781D8D50E0}" type="pres">
      <dgm:prSet presAssocID="{A3B68295-1192-4FD2-BBEA-4E97086EB2B6}" presName="parentText" presStyleLbl="alignNode1" presStyleIdx="1" presStyleCnt="3">
        <dgm:presLayoutVars>
          <dgm:chMax val="1"/>
          <dgm:bulletEnabled val="1"/>
        </dgm:presLayoutVars>
      </dgm:prSet>
      <dgm:spPr/>
      <dgm:t>
        <a:bodyPr/>
        <a:lstStyle/>
        <a:p>
          <a:endParaRPr lang="lv-LV"/>
        </a:p>
      </dgm:t>
    </dgm:pt>
    <dgm:pt modelId="{77DFF050-E31E-491A-B7A8-EE376AEC02AB}" type="pres">
      <dgm:prSet presAssocID="{A3B68295-1192-4FD2-BBEA-4E97086EB2B6}" presName="descendantText" presStyleLbl="alignAcc1" presStyleIdx="1" presStyleCnt="3">
        <dgm:presLayoutVars>
          <dgm:bulletEnabled val="1"/>
        </dgm:presLayoutVars>
      </dgm:prSet>
      <dgm:spPr/>
      <dgm:t>
        <a:bodyPr/>
        <a:lstStyle/>
        <a:p>
          <a:endParaRPr lang="lv-LV"/>
        </a:p>
      </dgm:t>
    </dgm:pt>
    <dgm:pt modelId="{6B8B26CE-B093-424A-A341-D9C02958A775}" type="pres">
      <dgm:prSet presAssocID="{92114589-A2BB-423A-8A19-88D6E91608A2}" presName="sp" presStyleCnt="0"/>
      <dgm:spPr/>
    </dgm:pt>
    <dgm:pt modelId="{4970B7F9-A4BE-4671-A1BA-E07FE010C1F4}" type="pres">
      <dgm:prSet presAssocID="{15BE73F1-55EC-4D75-AE64-E86CDAF020B5}" presName="composite" presStyleCnt="0"/>
      <dgm:spPr/>
    </dgm:pt>
    <dgm:pt modelId="{620B5B8A-664F-4A18-B770-31CD47F52532}" type="pres">
      <dgm:prSet presAssocID="{15BE73F1-55EC-4D75-AE64-E86CDAF020B5}" presName="parentText" presStyleLbl="alignNode1" presStyleIdx="2" presStyleCnt="3">
        <dgm:presLayoutVars>
          <dgm:chMax val="1"/>
          <dgm:bulletEnabled val="1"/>
        </dgm:presLayoutVars>
      </dgm:prSet>
      <dgm:spPr/>
      <dgm:t>
        <a:bodyPr/>
        <a:lstStyle/>
        <a:p>
          <a:endParaRPr lang="lv-LV"/>
        </a:p>
      </dgm:t>
    </dgm:pt>
    <dgm:pt modelId="{8F27B879-FCF8-4DC1-90AC-A93E8F06E8D1}" type="pres">
      <dgm:prSet presAssocID="{15BE73F1-55EC-4D75-AE64-E86CDAF020B5}" presName="descendantText" presStyleLbl="alignAcc1" presStyleIdx="2" presStyleCnt="3">
        <dgm:presLayoutVars>
          <dgm:bulletEnabled val="1"/>
        </dgm:presLayoutVars>
      </dgm:prSet>
      <dgm:spPr/>
      <dgm:t>
        <a:bodyPr/>
        <a:lstStyle/>
        <a:p>
          <a:endParaRPr lang="lv-LV"/>
        </a:p>
      </dgm:t>
    </dgm:pt>
  </dgm:ptLst>
  <dgm:cxnLst>
    <dgm:cxn modelId="{902183DD-0A19-403B-918A-893F58B42CE0}" type="presOf" srcId="{773F5FE9-7CA5-4935-94AC-80796B6467E9}" destId="{CAB93C64-96FC-402D-8E58-6F34D6C72AC1}" srcOrd="0" destOrd="0" presId="urn:microsoft.com/office/officeart/2005/8/layout/chevron2"/>
    <dgm:cxn modelId="{67D70DD9-2B1D-4127-BB62-B5EB76E53BF1}" type="presOf" srcId="{E32B0B31-5476-4B23-A4AA-B26F8B60F9E2}" destId="{77DFF050-E31E-491A-B7A8-EE376AEC02AB}" srcOrd="0" destOrd="0" presId="urn:microsoft.com/office/officeart/2005/8/layout/chevron2"/>
    <dgm:cxn modelId="{14D8A0DD-C71A-461C-BA79-746FB9AA12D0}" srcId="{0C77D2E7-6A6C-4364-8497-64490C1C9CEF}" destId="{773F5FE9-7CA5-4935-94AC-80796B6467E9}" srcOrd="0" destOrd="0" parTransId="{EF9777DC-1232-4F21-AEFB-6457F1A13E3D}" sibTransId="{9FD14070-7EBB-4D53-AF9D-0FD1E83A5E4E}"/>
    <dgm:cxn modelId="{A8283B42-C360-4887-AB00-69B0F75DA84E}" srcId="{A3B68295-1192-4FD2-BBEA-4E97086EB2B6}" destId="{49A1EF46-5512-44A4-8E48-5E4BB67DB22B}" srcOrd="1" destOrd="0" parTransId="{FD36A174-240C-4DDB-AABA-B9CDC3D579C5}" sibTransId="{9508DE13-9A06-4DBD-A8DE-E42CDE0FE46A}"/>
    <dgm:cxn modelId="{B0E1624A-A5FB-47B6-82DA-48E5AA6712ED}" type="presOf" srcId="{9ACDA545-5A51-4DDC-9AF0-EECEAA206831}" destId="{8F27B879-FCF8-4DC1-90AC-A93E8F06E8D1}" srcOrd="0" destOrd="0" presId="urn:microsoft.com/office/officeart/2005/8/layout/chevron2"/>
    <dgm:cxn modelId="{38C276B5-AD81-4754-AAE6-1CE77C97704B}" srcId="{15BE73F1-55EC-4D75-AE64-E86CDAF020B5}" destId="{9ACDA545-5A51-4DDC-9AF0-EECEAA206831}" srcOrd="0" destOrd="0" parTransId="{A1CAECD3-A013-4EF1-BABF-7502A8FAABCB}" sibTransId="{747348F5-2FB7-43C9-8B23-9C7CF1494641}"/>
    <dgm:cxn modelId="{E98616D3-393E-49F2-A7F2-6204A90A0780}" srcId="{0C77D2E7-6A6C-4364-8497-64490C1C9CEF}" destId="{15BE73F1-55EC-4D75-AE64-E86CDAF020B5}" srcOrd="2" destOrd="0" parTransId="{0D0918C2-10BF-4206-AB1B-2E3ACF647FA0}" sibTransId="{0009B0A6-2EED-4DC3-9158-26008FFCED7A}"/>
    <dgm:cxn modelId="{7BB79141-BAC3-4457-BB07-42A128FECE25}" srcId="{773F5FE9-7CA5-4935-94AC-80796B6467E9}" destId="{60B10866-F4C7-44D9-9723-67123E7235A2}" srcOrd="0" destOrd="0" parTransId="{519E0EDB-7F18-4EF2-80DA-D82CBAC24BC8}" sibTransId="{CEAED68A-7E3E-4035-830F-63B4E2BE3EBF}"/>
    <dgm:cxn modelId="{296D1658-432D-4442-8ADF-4CD125A9F5DC}" type="presOf" srcId="{A3B68295-1192-4FD2-BBEA-4E97086EB2B6}" destId="{28549CAB-CFC0-4EA9-A62F-F7781D8D50E0}" srcOrd="0" destOrd="0" presId="urn:microsoft.com/office/officeart/2005/8/layout/chevron2"/>
    <dgm:cxn modelId="{1DFCEA8A-2C14-40A4-9854-5E1F6EDBB918}" srcId="{A3B68295-1192-4FD2-BBEA-4E97086EB2B6}" destId="{E32B0B31-5476-4B23-A4AA-B26F8B60F9E2}" srcOrd="0" destOrd="0" parTransId="{06684E5E-779F-4677-9513-291F4F6D1174}" sibTransId="{BB3ADF7E-F03C-424D-AC2D-96B5AB7D66BF}"/>
    <dgm:cxn modelId="{D382D05D-4E64-45F0-AB4A-988DF2C44B06}" type="presOf" srcId="{72B2E37A-F4EC-4E0A-B06C-BFBBC5A0F139}" destId="{16B80938-8C6B-4B07-81E1-DC9DF8387935}" srcOrd="0" destOrd="1" presId="urn:microsoft.com/office/officeart/2005/8/layout/chevron2"/>
    <dgm:cxn modelId="{A763CA41-4E75-4F08-A524-54E8B54742A3}" type="presOf" srcId="{0C77D2E7-6A6C-4364-8497-64490C1C9CEF}" destId="{3E062E8B-3FEA-4CB4-9EB9-B6392AFC2BDA}" srcOrd="0" destOrd="0" presId="urn:microsoft.com/office/officeart/2005/8/layout/chevron2"/>
    <dgm:cxn modelId="{0E6279C1-4C24-459C-8AD5-F91949579D60}" srcId="{0C77D2E7-6A6C-4364-8497-64490C1C9CEF}" destId="{A3B68295-1192-4FD2-BBEA-4E97086EB2B6}" srcOrd="1" destOrd="0" parTransId="{26023018-E055-4BAA-9521-105588437230}" sibTransId="{92114589-A2BB-423A-8A19-88D6E91608A2}"/>
    <dgm:cxn modelId="{FFEFB4DD-AC56-46EC-A08F-4ED42A69FEAD}" type="presOf" srcId="{49A1EF46-5512-44A4-8E48-5E4BB67DB22B}" destId="{77DFF050-E31E-491A-B7A8-EE376AEC02AB}" srcOrd="0" destOrd="1" presId="urn:microsoft.com/office/officeart/2005/8/layout/chevron2"/>
    <dgm:cxn modelId="{EB096CC4-A694-4E9C-B827-A437045A1132}" srcId="{773F5FE9-7CA5-4935-94AC-80796B6467E9}" destId="{72B2E37A-F4EC-4E0A-B06C-BFBBC5A0F139}" srcOrd="1" destOrd="0" parTransId="{021ECF4C-B55A-4EE7-A0E3-D37E3C245587}" sibTransId="{9D164664-C513-440B-B8B3-EBBA0C39239D}"/>
    <dgm:cxn modelId="{76F50E20-6D66-4C1F-836B-BDFD11FD4D25}" type="presOf" srcId="{15BE73F1-55EC-4D75-AE64-E86CDAF020B5}" destId="{620B5B8A-664F-4A18-B770-31CD47F52532}" srcOrd="0" destOrd="0" presId="urn:microsoft.com/office/officeart/2005/8/layout/chevron2"/>
    <dgm:cxn modelId="{3EC90F1D-1AFB-4FF6-B291-3D4B559B8CAA}" type="presOf" srcId="{60B10866-F4C7-44D9-9723-67123E7235A2}" destId="{16B80938-8C6B-4B07-81E1-DC9DF8387935}" srcOrd="0" destOrd="0" presId="urn:microsoft.com/office/officeart/2005/8/layout/chevron2"/>
    <dgm:cxn modelId="{B0A25389-98F0-47E8-9754-5105C0117B9D}" type="presParOf" srcId="{3E062E8B-3FEA-4CB4-9EB9-B6392AFC2BDA}" destId="{CE286277-8DA0-43AA-A429-CF154DB5F073}" srcOrd="0" destOrd="0" presId="urn:microsoft.com/office/officeart/2005/8/layout/chevron2"/>
    <dgm:cxn modelId="{E7EA30E0-2EC8-4DAB-AD2D-A96ECCF1FB9F}" type="presParOf" srcId="{CE286277-8DA0-43AA-A429-CF154DB5F073}" destId="{CAB93C64-96FC-402D-8E58-6F34D6C72AC1}" srcOrd="0" destOrd="0" presId="urn:microsoft.com/office/officeart/2005/8/layout/chevron2"/>
    <dgm:cxn modelId="{C570FC06-BCE2-45C1-B627-B06665C5293B}" type="presParOf" srcId="{CE286277-8DA0-43AA-A429-CF154DB5F073}" destId="{16B80938-8C6B-4B07-81E1-DC9DF8387935}" srcOrd="1" destOrd="0" presId="urn:microsoft.com/office/officeart/2005/8/layout/chevron2"/>
    <dgm:cxn modelId="{F0E980D3-FE1B-44AD-A5AD-1C6BCB63396C}" type="presParOf" srcId="{3E062E8B-3FEA-4CB4-9EB9-B6392AFC2BDA}" destId="{863D6503-5195-4461-8075-80997795F44E}" srcOrd="1" destOrd="0" presId="urn:microsoft.com/office/officeart/2005/8/layout/chevron2"/>
    <dgm:cxn modelId="{714A9CBE-D6DC-412C-834B-D8FD230D297E}" type="presParOf" srcId="{3E062E8B-3FEA-4CB4-9EB9-B6392AFC2BDA}" destId="{90F3BCC8-CEBA-498D-BBBF-20D69228A9F1}" srcOrd="2" destOrd="0" presId="urn:microsoft.com/office/officeart/2005/8/layout/chevron2"/>
    <dgm:cxn modelId="{04EAC37A-71D4-4B53-A758-B17C30549F23}" type="presParOf" srcId="{90F3BCC8-CEBA-498D-BBBF-20D69228A9F1}" destId="{28549CAB-CFC0-4EA9-A62F-F7781D8D50E0}" srcOrd="0" destOrd="0" presId="urn:microsoft.com/office/officeart/2005/8/layout/chevron2"/>
    <dgm:cxn modelId="{176A087F-54BA-4173-A19B-E11D929694C0}" type="presParOf" srcId="{90F3BCC8-CEBA-498D-BBBF-20D69228A9F1}" destId="{77DFF050-E31E-491A-B7A8-EE376AEC02AB}" srcOrd="1" destOrd="0" presId="urn:microsoft.com/office/officeart/2005/8/layout/chevron2"/>
    <dgm:cxn modelId="{FA758608-8FC6-4117-8769-F7423BF0A94F}" type="presParOf" srcId="{3E062E8B-3FEA-4CB4-9EB9-B6392AFC2BDA}" destId="{6B8B26CE-B093-424A-A341-D9C02958A775}" srcOrd="3" destOrd="0" presId="urn:microsoft.com/office/officeart/2005/8/layout/chevron2"/>
    <dgm:cxn modelId="{AD55FEE4-CF0D-46F4-87F5-A8AC0D94724F}" type="presParOf" srcId="{3E062E8B-3FEA-4CB4-9EB9-B6392AFC2BDA}" destId="{4970B7F9-A4BE-4671-A1BA-E07FE010C1F4}" srcOrd="4" destOrd="0" presId="urn:microsoft.com/office/officeart/2005/8/layout/chevron2"/>
    <dgm:cxn modelId="{D653B69C-5471-4677-848B-2DB7585FB7FD}" type="presParOf" srcId="{4970B7F9-A4BE-4671-A1BA-E07FE010C1F4}" destId="{620B5B8A-664F-4A18-B770-31CD47F52532}" srcOrd="0" destOrd="0" presId="urn:microsoft.com/office/officeart/2005/8/layout/chevron2"/>
    <dgm:cxn modelId="{B3E5EA6F-9DC7-4898-A685-928A6FF9DE97}" type="presParOf" srcId="{4970B7F9-A4BE-4671-A1BA-E07FE010C1F4}" destId="{8F27B879-FCF8-4DC1-90AC-A93E8F06E8D1}" srcOrd="1" destOrd="0" presId="urn:microsoft.com/office/officeart/2005/8/layout/chevron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C48342-3B88-467C-A1E5-8342C90800DC}" type="doc">
      <dgm:prSet loTypeId="urn:microsoft.com/office/officeart/2005/8/layout/vList6" loCatId="list" qsTypeId="urn:microsoft.com/office/officeart/2005/8/quickstyle/simple4" qsCatId="simple" csTypeId="urn:microsoft.com/office/officeart/2005/8/colors/accent6_3" csCatId="accent6" phldr="1"/>
      <dgm:spPr/>
      <dgm:t>
        <a:bodyPr/>
        <a:lstStyle/>
        <a:p>
          <a:endParaRPr lang="lv-LV"/>
        </a:p>
      </dgm:t>
    </dgm:pt>
    <dgm:pt modelId="{72201CDF-ACAA-4C9A-95E0-967C6D351225}">
      <dgm:prSet phldrT="[Text]" custT="1"/>
      <dgm:spPr>
        <a:effectLst>
          <a:outerShdw blurRad="63500" sx="102000" sy="102000" algn="ctr" rotWithShape="0">
            <a:prstClr val="black">
              <a:alpha val="40000"/>
            </a:prstClr>
          </a:outerShdw>
        </a:effectLst>
      </dgm:spPr>
      <dgm:t>
        <a:bodyPr/>
        <a:lstStyle/>
        <a:p>
          <a:r>
            <a:rPr lang="en-US" sz="2000" dirty="0" smtClean="0"/>
            <a:t>When implementing the strategy of</a:t>
          </a:r>
          <a:r>
            <a:rPr lang="lv-LV" sz="2000" dirty="0" smtClean="0"/>
            <a:t> </a:t>
          </a:r>
          <a:r>
            <a:rPr lang="lv-LV" sz="2000" dirty="0" err="1" smtClean="0"/>
            <a:t>the</a:t>
          </a:r>
          <a:r>
            <a:rPr lang="lv-LV" sz="2000" dirty="0" smtClean="0"/>
            <a:t> OCMA, </a:t>
          </a:r>
          <a:r>
            <a:rPr lang="lv-LV" sz="2000" dirty="0" err="1" smtClean="0"/>
            <a:t>main</a:t>
          </a:r>
          <a:r>
            <a:rPr lang="lv-LV" sz="2000" dirty="0" smtClean="0"/>
            <a:t> </a:t>
          </a:r>
          <a:r>
            <a:rPr lang="lv-LV" sz="2000" dirty="0" err="1" smtClean="0"/>
            <a:t>tasks</a:t>
          </a:r>
          <a:r>
            <a:rPr lang="en-GB" sz="2000" dirty="0" smtClean="0"/>
            <a:t> </a:t>
          </a:r>
          <a:r>
            <a:rPr lang="lv-LV" sz="2000" dirty="0" err="1" smtClean="0"/>
            <a:t>of</a:t>
          </a:r>
          <a:r>
            <a:rPr lang="lv-LV" sz="2000" dirty="0" smtClean="0"/>
            <a:t> </a:t>
          </a:r>
          <a:r>
            <a:rPr lang="lv-LV" sz="2000" dirty="0" err="1" smtClean="0"/>
            <a:t>the</a:t>
          </a:r>
          <a:r>
            <a:rPr lang="lv-LV" sz="2000" dirty="0" smtClean="0"/>
            <a:t> </a:t>
          </a:r>
          <a:r>
            <a:rPr lang="en-GB" sz="2000" dirty="0" smtClean="0"/>
            <a:t>O</a:t>
          </a:r>
          <a:r>
            <a:rPr lang="lv-LV" sz="2000" dirty="0" smtClean="0"/>
            <a:t>CMA</a:t>
          </a:r>
          <a:r>
            <a:rPr lang="en-GB" sz="2000" dirty="0" smtClean="0"/>
            <a:t> central d</a:t>
          </a:r>
          <a:r>
            <a:rPr lang="lv-LV" sz="2000" dirty="0" err="1" smtClean="0"/>
            <a:t>ivisions</a:t>
          </a:r>
          <a:r>
            <a:rPr lang="en-GB" sz="2000" dirty="0" smtClean="0"/>
            <a:t> are</a:t>
          </a:r>
          <a:r>
            <a:rPr lang="lv-LV" sz="2000" dirty="0" smtClean="0"/>
            <a:t>:</a:t>
          </a:r>
          <a:endParaRPr lang="lv-LV" sz="2000" dirty="0"/>
        </a:p>
      </dgm:t>
    </dgm:pt>
    <dgm:pt modelId="{36F7B9AC-9A88-4ABA-BD90-3CF80C120F09}" type="parTrans" cxnId="{C2DA3E69-4FC5-4EB8-91F7-A64D170786CD}">
      <dgm:prSet/>
      <dgm:spPr/>
      <dgm:t>
        <a:bodyPr/>
        <a:lstStyle/>
        <a:p>
          <a:endParaRPr lang="lv-LV"/>
        </a:p>
      </dgm:t>
    </dgm:pt>
    <dgm:pt modelId="{D049A1E5-3E4D-4D9A-A7ED-5EC43065B60D}" type="sibTrans" cxnId="{C2DA3E69-4FC5-4EB8-91F7-A64D170786CD}">
      <dgm:prSet/>
      <dgm:spPr/>
      <dgm:t>
        <a:bodyPr/>
        <a:lstStyle/>
        <a:p>
          <a:endParaRPr lang="lv-LV"/>
        </a:p>
      </dgm:t>
    </dgm:pt>
    <dgm:pt modelId="{5450CB9B-F873-4B18-8D1A-B6B08F7F346B}">
      <dgm:prSet phldrT="[Text]"/>
      <dgm:spPr>
        <a:effectLst>
          <a:outerShdw blurRad="50800" dist="38100" dir="16200000" rotWithShape="0">
            <a:prstClr val="black">
              <a:alpha val="40000"/>
            </a:prstClr>
          </a:outerShdw>
        </a:effectLst>
      </dgm:spPr>
      <dgm:t>
        <a:bodyPr/>
        <a:lstStyle/>
        <a:p>
          <a:r>
            <a:rPr lang="en-GB" dirty="0" smtClean="0"/>
            <a:t>elaboration of legal acts;</a:t>
          </a:r>
          <a:endParaRPr lang="lv-LV" dirty="0"/>
        </a:p>
      </dgm:t>
    </dgm:pt>
    <dgm:pt modelId="{A7C566F3-405D-4563-8ED1-969E0F84D1DE}" type="parTrans" cxnId="{7675CB76-5B8F-4F6B-8019-3EDAAB87E9CD}">
      <dgm:prSet/>
      <dgm:spPr/>
      <dgm:t>
        <a:bodyPr/>
        <a:lstStyle/>
        <a:p>
          <a:endParaRPr lang="lv-LV"/>
        </a:p>
      </dgm:t>
    </dgm:pt>
    <dgm:pt modelId="{F6E8D3C8-3C77-4FEF-8BE3-E31D3F137C6B}" type="sibTrans" cxnId="{7675CB76-5B8F-4F6B-8019-3EDAAB87E9CD}">
      <dgm:prSet/>
      <dgm:spPr/>
      <dgm:t>
        <a:bodyPr/>
        <a:lstStyle/>
        <a:p>
          <a:endParaRPr lang="lv-LV"/>
        </a:p>
      </dgm:t>
    </dgm:pt>
    <dgm:pt modelId="{44E1C605-28E8-4A9C-81F2-1E6563887909}">
      <dgm:prSet custT="1"/>
      <dgm:spPr>
        <a:effectLst>
          <a:outerShdw blurRad="63500" sx="102000" sy="102000" algn="ctr" rotWithShape="0">
            <a:prstClr val="black">
              <a:alpha val="40000"/>
            </a:prstClr>
          </a:outerShdw>
        </a:effectLst>
      </dgm:spPr>
      <dgm:t>
        <a:bodyPr/>
        <a:lstStyle/>
        <a:p>
          <a:r>
            <a:rPr lang="en-GB" sz="2000" dirty="0" smtClean="0"/>
            <a:t>The task</a:t>
          </a:r>
          <a:r>
            <a:rPr lang="lv-LV" sz="2000" dirty="0" smtClean="0"/>
            <a:t>s</a:t>
          </a:r>
          <a:r>
            <a:rPr lang="en-GB" sz="2000" dirty="0" smtClean="0"/>
            <a:t> of the regional divisions </a:t>
          </a:r>
          <a:r>
            <a:rPr lang="lv-LV" sz="2000" dirty="0" err="1" smtClean="0"/>
            <a:t>are</a:t>
          </a:r>
          <a:r>
            <a:rPr lang="lv-LV" sz="2000" dirty="0" smtClean="0"/>
            <a:t>:</a:t>
          </a:r>
          <a:r>
            <a:rPr lang="en-GB" sz="2000" dirty="0" smtClean="0"/>
            <a:t> </a:t>
          </a:r>
          <a:endParaRPr lang="lv-LV" sz="2000" dirty="0"/>
        </a:p>
      </dgm:t>
    </dgm:pt>
    <dgm:pt modelId="{8A7D00D1-7011-4279-829E-896EC02F600B}" type="parTrans" cxnId="{D2BB2A0E-4431-4996-979A-A49EBDFD99F2}">
      <dgm:prSet/>
      <dgm:spPr/>
      <dgm:t>
        <a:bodyPr/>
        <a:lstStyle/>
        <a:p>
          <a:endParaRPr lang="lv-LV"/>
        </a:p>
      </dgm:t>
    </dgm:pt>
    <dgm:pt modelId="{16448047-06D9-46C1-BFA0-F21102F8127F}" type="sibTrans" cxnId="{D2BB2A0E-4431-4996-979A-A49EBDFD99F2}">
      <dgm:prSet/>
      <dgm:spPr/>
      <dgm:t>
        <a:bodyPr/>
        <a:lstStyle/>
        <a:p>
          <a:endParaRPr lang="lv-LV"/>
        </a:p>
      </dgm:t>
    </dgm:pt>
    <dgm:pt modelId="{29D9111F-0B6F-43CB-9EA7-9F9C79C87C25}">
      <dgm:prSet/>
      <dgm:spPr>
        <a:effectLst>
          <a:outerShdw blurRad="50800" dist="38100" dir="16200000" rotWithShape="0">
            <a:prstClr val="black">
              <a:alpha val="40000"/>
            </a:prstClr>
          </a:outerShdw>
        </a:effectLst>
      </dgm:spPr>
      <dgm:t>
        <a:bodyPr/>
        <a:lstStyle/>
        <a:p>
          <a:r>
            <a:rPr lang="en-GB" dirty="0" smtClean="0"/>
            <a:t>coordination and control of the activities of the regional divisions;</a:t>
          </a:r>
          <a:endParaRPr lang="lv-LV" dirty="0" smtClean="0"/>
        </a:p>
      </dgm:t>
    </dgm:pt>
    <dgm:pt modelId="{92A8547F-5A47-4DF5-B0DF-BA13496A39C8}" type="parTrans" cxnId="{78852E1E-A50A-42FE-997F-EB97AAF1B3D7}">
      <dgm:prSet/>
      <dgm:spPr/>
      <dgm:t>
        <a:bodyPr/>
        <a:lstStyle/>
        <a:p>
          <a:endParaRPr lang="lv-LV"/>
        </a:p>
      </dgm:t>
    </dgm:pt>
    <dgm:pt modelId="{BF94D8EA-9D18-4066-9B7C-0968FBD39016}" type="sibTrans" cxnId="{78852E1E-A50A-42FE-997F-EB97AAF1B3D7}">
      <dgm:prSet/>
      <dgm:spPr/>
      <dgm:t>
        <a:bodyPr/>
        <a:lstStyle/>
        <a:p>
          <a:endParaRPr lang="lv-LV"/>
        </a:p>
      </dgm:t>
    </dgm:pt>
    <dgm:pt modelId="{C751DF49-B89F-4B6F-B0BA-3195698D5744}">
      <dgm:prSet/>
      <dgm:spPr>
        <a:effectLst>
          <a:outerShdw blurRad="50800" dist="38100" dir="16200000" rotWithShape="0">
            <a:prstClr val="black">
              <a:alpha val="40000"/>
            </a:prstClr>
          </a:outerShdw>
        </a:effectLst>
      </dgm:spPr>
      <dgm:t>
        <a:bodyPr/>
        <a:lstStyle/>
        <a:p>
          <a:r>
            <a:rPr lang="en-GB" dirty="0" smtClean="0"/>
            <a:t>material and technical funding of the </a:t>
          </a:r>
          <a:r>
            <a:rPr lang="lv-LV" dirty="0" err="1" smtClean="0"/>
            <a:t>divisions</a:t>
          </a:r>
          <a:r>
            <a:rPr lang="en-GB" dirty="0" smtClean="0"/>
            <a:t> within the budget;</a:t>
          </a:r>
          <a:endParaRPr lang="lv-LV" dirty="0" smtClean="0"/>
        </a:p>
      </dgm:t>
    </dgm:pt>
    <dgm:pt modelId="{B1746EDF-D98C-498E-AFF5-77C9308C2EC9}" type="parTrans" cxnId="{C6442549-1804-4D6A-9544-AD9F1F766CDF}">
      <dgm:prSet/>
      <dgm:spPr/>
      <dgm:t>
        <a:bodyPr/>
        <a:lstStyle/>
        <a:p>
          <a:endParaRPr lang="lv-LV"/>
        </a:p>
      </dgm:t>
    </dgm:pt>
    <dgm:pt modelId="{DB482600-CDBA-4754-93B6-74C6D9A67BC6}" type="sibTrans" cxnId="{C6442549-1804-4D6A-9544-AD9F1F766CDF}">
      <dgm:prSet/>
      <dgm:spPr/>
      <dgm:t>
        <a:bodyPr/>
        <a:lstStyle/>
        <a:p>
          <a:endParaRPr lang="lv-LV"/>
        </a:p>
      </dgm:t>
    </dgm:pt>
    <dgm:pt modelId="{5F087FF3-E158-43C4-B663-651E6A03295C}">
      <dgm:prSet/>
      <dgm:spPr>
        <a:effectLst>
          <a:outerShdw blurRad="50800" dist="38100" dir="16200000" rotWithShape="0">
            <a:prstClr val="black">
              <a:alpha val="40000"/>
            </a:prstClr>
          </a:outerShdw>
        </a:effectLst>
      </dgm:spPr>
      <dgm:t>
        <a:bodyPr/>
        <a:lstStyle/>
        <a:p>
          <a:r>
            <a:rPr lang="en-GB" dirty="0" smtClean="0"/>
            <a:t>updating of information</a:t>
          </a:r>
          <a:r>
            <a:rPr lang="lv-LV" dirty="0" smtClean="0"/>
            <a:t> </a:t>
          </a:r>
          <a:r>
            <a:rPr lang="en-GB" dirty="0" smtClean="0"/>
            <a:t>system</a:t>
          </a:r>
          <a:r>
            <a:rPr lang="lv-LV" dirty="0" smtClean="0"/>
            <a:t>s</a:t>
          </a:r>
          <a:endParaRPr lang="lv-LV" dirty="0"/>
        </a:p>
      </dgm:t>
    </dgm:pt>
    <dgm:pt modelId="{871713CB-212E-4DF8-B643-95789428E0E9}" type="parTrans" cxnId="{FB66A9EB-943A-42C2-83F9-B4AD1E92ABD1}">
      <dgm:prSet/>
      <dgm:spPr/>
      <dgm:t>
        <a:bodyPr/>
        <a:lstStyle/>
        <a:p>
          <a:endParaRPr lang="lv-LV"/>
        </a:p>
      </dgm:t>
    </dgm:pt>
    <dgm:pt modelId="{4BAB4D45-A0F3-4CF1-8B35-9012CE9692DD}" type="sibTrans" cxnId="{FB66A9EB-943A-42C2-83F9-B4AD1E92ABD1}">
      <dgm:prSet/>
      <dgm:spPr/>
      <dgm:t>
        <a:bodyPr/>
        <a:lstStyle/>
        <a:p>
          <a:endParaRPr lang="lv-LV"/>
        </a:p>
      </dgm:t>
    </dgm:pt>
    <dgm:pt modelId="{E4BCF75D-9700-451D-8240-F3A55E2342C5}">
      <dgm:prSet/>
      <dgm:spPr>
        <a:effectLst>
          <a:outerShdw blurRad="50800" dist="38100" dir="16200000" rotWithShape="0">
            <a:prstClr val="black">
              <a:alpha val="40000"/>
            </a:prstClr>
          </a:outerShdw>
        </a:effectLst>
      </dgm:spPr>
      <dgm:t>
        <a:bodyPr/>
        <a:lstStyle/>
        <a:p>
          <a:r>
            <a:rPr lang="en-GB" dirty="0" smtClean="0"/>
            <a:t>practical implementation of the functions </a:t>
          </a:r>
          <a:r>
            <a:rPr lang="lv-LV" dirty="0" err="1" smtClean="0"/>
            <a:t>determined</a:t>
          </a:r>
          <a:r>
            <a:rPr lang="lv-LV" dirty="0" smtClean="0"/>
            <a:t> </a:t>
          </a:r>
          <a:r>
            <a:rPr lang="lv-LV" dirty="0" err="1" smtClean="0"/>
            <a:t>in</a:t>
          </a:r>
          <a:r>
            <a:rPr lang="lv-LV" dirty="0" smtClean="0"/>
            <a:t> </a:t>
          </a:r>
          <a:r>
            <a:rPr lang="lv-LV" dirty="0" err="1" smtClean="0"/>
            <a:t>the</a:t>
          </a:r>
          <a:r>
            <a:rPr lang="lv-LV" dirty="0" smtClean="0"/>
            <a:t> </a:t>
          </a:r>
          <a:r>
            <a:rPr lang="lv-LV" dirty="0" err="1" smtClean="0"/>
            <a:t>Statute</a:t>
          </a:r>
          <a:r>
            <a:rPr lang="lv-LV" dirty="0" smtClean="0"/>
            <a:t> </a:t>
          </a:r>
          <a:r>
            <a:rPr lang="lv-LV" dirty="0" err="1" smtClean="0"/>
            <a:t>of</a:t>
          </a:r>
          <a:r>
            <a:rPr lang="lv-LV" dirty="0" smtClean="0"/>
            <a:t> </a:t>
          </a:r>
          <a:r>
            <a:rPr lang="lv-LV" dirty="0" err="1" smtClean="0"/>
            <a:t>the</a:t>
          </a:r>
          <a:r>
            <a:rPr lang="lv-LV" dirty="0" smtClean="0"/>
            <a:t> OCMA.</a:t>
          </a:r>
          <a:endParaRPr lang="lv-LV" dirty="0"/>
        </a:p>
      </dgm:t>
    </dgm:pt>
    <dgm:pt modelId="{567ED93B-0170-48C0-9EC3-A9E330BCCCA5}" type="parTrans" cxnId="{EB07B4BB-1EF1-40CF-9452-DFD9C2ADB8B5}">
      <dgm:prSet/>
      <dgm:spPr/>
      <dgm:t>
        <a:bodyPr/>
        <a:lstStyle/>
        <a:p>
          <a:endParaRPr lang="lv-LV"/>
        </a:p>
      </dgm:t>
    </dgm:pt>
    <dgm:pt modelId="{C3D54E22-59E2-4684-8994-B021125A334B}" type="sibTrans" cxnId="{EB07B4BB-1EF1-40CF-9452-DFD9C2ADB8B5}">
      <dgm:prSet/>
      <dgm:spPr/>
      <dgm:t>
        <a:bodyPr/>
        <a:lstStyle/>
        <a:p>
          <a:endParaRPr lang="lv-LV"/>
        </a:p>
      </dgm:t>
    </dgm:pt>
    <dgm:pt modelId="{49CDCD49-8040-4619-87E3-FDD32F231380}">
      <dgm:prSet/>
      <dgm:spPr>
        <a:effectLst>
          <a:outerShdw blurRad="50800" dist="38100" dir="16200000" rotWithShape="0">
            <a:prstClr val="black">
              <a:alpha val="40000"/>
            </a:prstClr>
          </a:outerShdw>
        </a:effectLst>
      </dgm:spPr>
      <dgm:t>
        <a:bodyPr/>
        <a:lstStyle/>
        <a:p>
          <a:endParaRPr lang="lv-LV" dirty="0"/>
        </a:p>
      </dgm:t>
    </dgm:pt>
    <dgm:pt modelId="{A5FC88CF-C7A3-4DF2-B48E-F972DF62371E}" type="parTrans" cxnId="{F9C905A7-4461-4997-A804-45F84C75171F}">
      <dgm:prSet/>
      <dgm:spPr/>
      <dgm:t>
        <a:bodyPr/>
        <a:lstStyle/>
        <a:p>
          <a:endParaRPr lang="lv-LV"/>
        </a:p>
      </dgm:t>
    </dgm:pt>
    <dgm:pt modelId="{9D2314F7-A09D-4B68-8350-8EEF0FA99E6B}" type="sibTrans" cxnId="{F9C905A7-4461-4997-A804-45F84C75171F}">
      <dgm:prSet/>
      <dgm:spPr/>
      <dgm:t>
        <a:bodyPr/>
        <a:lstStyle/>
        <a:p>
          <a:endParaRPr lang="lv-LV"/>
        </a:p>
      </dgm:t>
    </dgm:pt>
    <dgm:pt modelId="{A96D829E-3AB2-407E-8BEE-9A82988CE280}">
      <dgm:prSet/>
      <dgm:spPr>
        <a:effectLst>
          <a:outerShdw blurRad="50800" dist="38100" dir="16200000" rotWithShape="0">
            <a:prstClr val="black">
              <a:alpha val="40000"/>
            </a:prstClr>
          </a:outerShdw>
        </a:effectLst>
      </dgm:spPr>
      <dgm:t>
        <a:bodyPr/>
        <a:lstStyle/>
        <a:p>
          <a:endParaRPr lang="lv-LV" dirty="0"/>
        </a:p>
      </dgm:t>
    </dgm:pt>
    <dgm:pt modelId="{26979F36-5D87-4481-840D-B40C3514FA5A}" type="parTrans" cxnId="{647E9BE2-61AA-4EA0-BB6E-DFA2FB42669E}">
      <dgm:prSet/>
      <dgm:spPr/>
      <dgm:t>
        <a:bodyPr/>
        <a:lstStyle/>
        <a:p>
          <a:endParaRPr lang="lv-LV"/>
        </a:p>
      </dgm:t>
    </dgm:pt>
    <dgm:pt modelId="{8A74B211-0240-4651-B2E4-CB0D1B1D0869}" type="sibTrans" cxnId="{647E9BE2-61AA-4EA0-BB6E-DFA2FB42669E}">
      <dgm:prSet/>
      <dgm:spPr/>
      <dgm:t>
        <a:bodyPr/>
        <a:lstStyle/>
        <a:p>
          <a:endParaRPr lang="lv-LV"/>
        </a:p>
      </dgm:t>
    </dgm:pt>
    <dgm:pt modelId="{CD7CA356-BCDD-4FF7-8C0A-3700C495C8FC}" type="pres">
      <dgm:prSet presAssocID="{91C48342-3B88-467C-A1E5-8342C90800DC}" presName="Name0" presStyleCnt="0">
        <dgm:presLayoutVars>
          <dgm:dir/>
          <dgm:animLvl val="lvl"/>
          <dgm:resizeHandles/>
        </dgm:presLayoutVars>
      </dgm:prSet>
      <dgm:spPr/>
      <dgm:t>
        <a:bodyPr/>
        <a:lstStyle/>
        <a:p>
          <a:endParaRPr lang="lv-LV"/>
        </a:p>
      </dgm:t>
    </dgm:pt>
    <dgm:pt modelId="{21872EF2-DB46-4F4E-8BD6-AF8FAC49274C}" type="pres">
      <dgm:prSet presAssocID="{72201CDF-ACAA-4C9A-95E0-967C6D351225}" presName="linNode" presStyleCnt="0"/>
      <dgm:spPr/>
      <dgm:t>
        <a:bodyPr/>
        <a:lstStyle/>
        <a:p>
          <a:endParaRPr lang="lv-LV"/>
        </a:p>
      </dgm:t>
    </dgm:pt>
    <dgm:pt modelId="{9AFADCB6-9841-44CA-BC4E-8954B4B274AD}" type="pres">
      <dgm:prSet presAssocID="{72201CDF-ACAA-4C9A-95E0-967C6D351225}" presName="parentShp" presStyleLbl="node1" presStyleIdx="0" presStyleCnt="2">
        <dgm:presLayoutVars>
          <dgm:bulletEnabled val="1"/>
        </dgm:presLayoutVars>
      </dgm:prSet>
      <dgm:spPr/>
      <dgm:t>
        <a:bodyPr/>
        <a:lstStyle/>
        <a:p>
          <a:endParaRPr lang="lv-LV"/>
        </a:p>
      </dgm:t>
    </dgm:pt>
    <dgm:pt modelId="{4AD336BA-26E2-4A2C-842F-CA01840D0F00}" type="pres">
      <dgm:prSet presAssocID="{72201CDF-ACAA-4C9A-95E0-967C6D351225}" presName="childShp" presStyleLbl="bgAccFollowNode1" presStyleIdx="0" presStyleCnt="2">
        <dgm:presLayoutVars>
          <dgm:bulletEnabled val="1"/>
        </dgm:presLayoutVars>
      </dgm:prSet>
      <dgm:spPr/>
      <dgm:t>
        <a:bodyPr/>
        <a:lstStyle/>
        <a:p>
          <a:endParaRPr lang="lv-LV"/>
        </a:p>
      </dgm:t>
    </dgm:pt>
    <dgm:pt modelId="{6F4E16D7-F756-4A8D-8C42-75148ADA1F9D}" type="pres">
      <dgm:prSet presAssocID="{D049A1E5-3E4D-4D9A-A7ED-5EC43065B60D}" presName="spacing" presStyleCnt="0"/>
      <dgm:spPr/>
      <dgm:t>
        <a:bodyPr/>
        <a:lstStyle/>
        <a:p>
          <a:endParaRPr lang="lv-LV"/>
        </a:p>
      </dgm:t>
    </dgm:pt>
    <dgm:pt modelId="{20F34AA1-C70A-4772-BDEF-F3467CFE130C}" type="pres">
      <dgm:prSet presAssocID="{44E1C605-28E8-4A9C-81F2-1E6563887909}" presName="linNode" presStyleCnt="0"/>
      <dgm:spPr/>
      <dgm:t>
        <a:bodyPr/>
        <a:lstStyle/>
        <a:p>
          <a:endParaRPr lang="lv-LV"/>
        </a:p>
      </dgm:t>
    </dgm:pt>
    <dgm:pt modelId="{88B491F8-87C2-4F08-8CE7-1C29CD7443D7}" type="pres">
      <dgm:prSet presAssocID="{44E1C605-28E8-4A9C-81F2-1E6563887909}" presName="parentShp" presStyleLbl="node1" presStyleIdx="1" presStyleCnt="2">
        <dgm:presLayoutVars>
          <dgm:bulletEnabled val="1"/>
        </dgm:presLayoutVars>
      </dgm:prSet>
      <dgm:spPr/>
      <dgm:t>
        <a:bodyPr/>
        <a:lstStyle/>
        <a:p>
          <a:endParaRPr lang="lv-LV"/>
        </a:p>
      </dgm:t>
    </dgm:pt>
    <dgm:pt modelId="{286BDA27-ED85-42F3-B6FC-A7501E23EEBF}" type="pres">
      <dgm:prSet presAssocID="{44E1C605-28E8-4A9C-81F2-1E6563887909}" presName="childShp" presStyleLbl="bgAccFollowNode1" presStyleIdx="1" presStyleCnt="2">
        <dgm:presLayoutVars>
          <dgm:bulletEnabled val="1"/>
        </dgm:presLayoutVars>
      </dgm:prSet>
      <dgm:spPr/>
      <dgm:t>
        <a:bodyPr/>
        <a:lstStyle/>
        <a:p>
          <a:endParaRPr lang="lv-LV"/>
        </a:p>
      </dgm:t>
    </dgm:pt>
  </dgm:ptLst>
  <dgm:cxnLst>
    <dgm:cxn modelId="{6A7CFAAC-9E52-4DE5-B103-50BDCEF1ECB2}" type="presOf" srcId="{A96D829E-3AB2-407E-8BEE-9A82988CE280}" destId="{286BDA27-ED85-42F3-B6FC-A7501E23EEBF}" srcOrd="0" destOrd="1" presId="urn:microsoft.com/office/officeart/2005/8/layout/vList6"/>
    <dgm:cxn modelId="{C6442549-1804-4D6A-9544-AD9F1F766CDF}" srcId="{72201CDF-ACAA-4C9A-95E0-967C6D351225}" destId="{C751DF49-B89F-4B6F-B0BA-3195698D5744}" srcOrd="2" destOrd="0" parTransId="{B1746EDF-D98C-498E-AFF5-77C9308C2EC9}" sibTransId="{DB482600-CDBA-4754-93B6-74C6D9A67BC6}"/>
    <dgm:cxn modelId="{C9459203-B31F-4A04-92F7-C3E1C3117992}" type="presOf" srcId="{E4BCF75D-9700-451D-8240-F3A55E2342C5}" destId="{286BDA27-ED85-42F3-B6FC-A7501E23EEBF}" srcOrd="0" destOrd="2" presId="urn:microsoft.com/office/officeart/2005/8/layout/vList6"/>
    <dgm:cxn modelId="{EB07B4BB-1EF1-40CF-9452-DFD9C2ADB8B5}" srcId="{44E1C605-28E8-4A9C-81F2-1E6563887909}" destId="{E4BCF75D-9700-451D-8240-F3A55E2342C5}" srcOrd="2" destOrd="0" parTransId="{567ED93B-0170-48C0-9EC3-A9E330BCCCA5}" sibTransId="{C3D54E22-59E2-4684-8994-B021125A334B}"/>
    <dgm:cxn modelId="{78852E1E-A50A-42FE-997F-EB97AAF1B3D7}" srcId="{72201CDF-ACAA-4C9A-95E0-967C6D351225}" destId="{29D9111F-0B6F-43CB-9EA7-9F9C79C87C25}" srcOrd="1" destOrd="0" parTransId="{92A8547F-5A47-4DF5-B0DF-BA13496A39C8}" sibTransId="{BF94D8EA-9D18-4066-9B7C-0968FBD39016}"/>
    <dgm:cxn modelId="{A5A2A163-1FE6-485D-8841-23429A74E7D2}" type="presOf" srcId="{5F087FF3-E158-43C4-B663-651E6A03295C}" destId="{4AD336BA-26E2-4A2C-842F-CA01840D0F00}" srcOrd="0" destOrd="3" presId="urn:microsoft.com/office/officeart/2005/8/layout/vList6"/>
    <dgm:cxn modelId="{F8C06ECB-B906-49EC-A52E-F38A9AA03EB0}" type="presOf" srcId="{C751DF49-B89F-4B6F-B0BA-3195698D5744}" destId="{4AD336BA-26E2-4A2C-842F-CA01840D0F00}" srcOrd="0" destOrd="2" presId="urn:microsoft.com/office/officeart/2005/8/layout/vList6"/>
    <dgm:cxn modelId="{888D3416-0398-4B54-AF8A-928AFF9994CA}" type="presOf" srcId="{49CDCD49-8040-4619-87E3-FDD32F231380}" destId="{286BDA27-ED85-42F3-B6FC-A7501E23EEBF}" srcOrd="0" destOrd="0" presId="urn:microsoft.com/office/officeart/2005/8/layout/vList6"/>
    <dgm:cxn modelId="{F6030ECA-0DDB-4FE2-8E5E-69E1A950D90D}" type="presOf" srcId="{29D9111F-0B6F-43CB-9EA7-9F9C79C87C25}" destId="{4AD336BA-26E2-4A2C-842F-CA01840D0F00}" srcOrd="0" destOrd="1" presId="urn:microsoft.com/office/officeart/2005/8/layout/vList6"/>
    <dgm:cxn modelId="{5D9DDE5F-CACF-4EC8-91EC-C7B77584752F}" type="presOf" srcId="{44E1C605-28E8-4A9C-81F2-1E6563887909}" destId="{88B491F8-87C2-4F08-8CE7-1C29CD7443D7}" srcOrd="0" destOrd="0" presId="urn:microsoft.com/office/officeart/2005/8/layout/vList6"/>
    <dgm:cxn modelId="{54177683-C4E4-4995-B7EB-0D54C5078986}" type="presOf" srcId="{72201CDF-ACAA-4C9A-95E0-967C6D351225}" destId="{9AFADCB6-9841-44CA-BC4E-8954B4B274AD}" srcOrd="0" destOrd="0" presId="urn:microsoft.com/office/officeart/2005/8/layout/vList6"/>
    <dgm:cxn modelId="{C2DA3E69-4FC5-4EB8-91F7-A64D170786CD}" srcId="{91C48342-3B88-467C-A1E5-8342C90800DC}" destId="{72201CDF-ACAA-4C9A-95E0-967C6D351225}" srcOrd="0" destOrd="0" parTransId="{36F7B9AC-9A88-4ABA-BD90-3CF80C120F09}" sibTransId="{D049A1E5-3E4D-4D9A-A7ED-5EC43065B60D}"/>
    <dgm:cxn modelId="{647E9BE2-61AA-4EA0-BB6E-DFA2FB42669E}" srcId="{44E1C605-28E8-4A9C-81F2-1E6563887909}" destId="{A96D829E-3AB2-407E-8BEE-9A82988CE280}" srcOrd="1" destOrd="0" parTransId="{26979F36-5D87-4481-840D-B40C3514FA5A}" sibTransId="{8A74B211-0240-4651-B2E4-CB0D1B1D0869}"/>
    <dgm:cxn modelId="{D2BB2A0E-4431-4996-979A-A49EBDFD99F2}" srcId="{91C48342-3B88-467C-A1E5-8342C90800DC}" destId="{44E1C605-28E8-4A9C-81F2-1E6563887909}" srcOrd="1" destOrd="0" parTransId="{8A7D00D1-7011-4279-829E-896EC02F600B}" sibTransId="{16448047-06D9-46C1-BFA0-F21102F8127F}"/>
    <dgm:cxn modelId="{DACAB128-7FB6-4B5B-AE51-B87AD5C2E9FE}" type="presOf" srcId="{5450CB9B-F873-4B18-8D1A-B6B08F7F346B}" destId="{4AD336BA-26E2-4A2C-842F-CA01840D0F00}" srcOrd="0" destOrd="0" presId="urn:microsoft.com/office/officeart/2005/8/layout/vList6"/>
    <dgm:cxn modelId="{FB66A9EB-943A-42C2-83F9-B4AD1E92ABD1}" srcId="{72201CDF-ACAA-4C9A-95E0-967C6D351225}" destId="{5F087FF3-E158-43C4-B663-651E6A03295C}" srcOrd="3" destOrd="0" parTransId="{871713CB-212E-4DF8-B643-95789428E0E9}" sibTransId="{4BAB4D45-A0F3-4CF1-8B35-9012CE9692DD}"/>
    <dgm:cxn modelId="{851F5AB5-F2DE-403F-9626-24CF7E5CFA71}" type="presOf" srcId="{91C48342-3B88-467C-A1E5-8342C90800DC}" destId="{CD7CA356-BCDD-4FF7-8C0A-3700C495C8FC}" srcOrd="0" destOrd="0" presId="urn:microsoft.com/office/officeart/2005/8/layout/vList6"/>
    <dgm:cxn modelId="{F9C905A7-4461-4997-A804-45F84C75171F}" srcId="{44E1C605-28E8-4A9C-81F2-1E6563887909}" destId="{49CDCD49-8040-4619-87E3-FDD32F231380}" srcOrd="0" destOrd="0" parTransId="{A5FC88CF-C7A3-4DF2-B48E-F972DF62371E}" sibTransId="{9D2314F7-A09D-4B68-8350-8EEF0FA99E6B}"/>
    <dgm:cxn modelId="{7675CB76-5B8F-4F6B-8019-3EDAAB87E9CD}" srcId="{72201CDF-ACAA-4C9A-95E0-967C6D351225}" destId="{5450CB9B-F873-4B18-8D1A-B6B08F7F346B}" srcOrd="0" destOrd="0" parTransId="{A7C566F3-405D-4563-8ED1-969E0F84D1DE}" sibTransId="{F6E8D3C8-3C77-4FEF-8BE3-E31D3F137C6B}"/>
    <dgm:cxn modelId="{E54A773D-42CD-4F72-B1FA-CC06779CF5D0}" type="presParOf" srcId="{CD7CA356-BCDD-4FF7-8C0A-3700C495C8FC}" destId="{21872EF2-DB46-4F4E-8BD6-AF8FAC49274C}" srcOrd="0" destOrd="0" presId="urn:microsoft.com/office/officeart/2005/8/layout/vList6"/>
    <dgm:cxn modelId="{31C2CF5D-DEED-495D-ABE7-FB8B051B1853}" type="presParOf" srcId="{21872EF2-DB46-4F4E-8BD6-AF8FAC49274C}" destId="{9AFADCB6-9841-44CA-BC4E-8954B4B274AD}" srcOrd="0" destOrd="0" presId="urn:microsoft.com/office/officeart/2005/8/layout/vList6"/>
    <dgm:cxn modelId="{029E4BF4-6410-4C18-A138-4430079D14D5}" type="presParOf" srcId="{21872EF2-DB46-4F4E-8BD6-AF8FAC49274C}" destId="{4AD336BA-26E2-4A2C-842F-CA01840D0F00}" srcOrd="1" destOrd="0" presId="urn:microsoft.com/office/officeart/2005/8/layout/vList6"/>
    <dgm:cxn modelId="{7828C442-73E8-462C-852D-1A86B5DE0D89}" type="presParOf" srcId="{CD7CA356-BCDD-4FF7-8C0A-3700C495C8FC}" destId="{6F4E16D7-F756-4A8D-8C42-75148ADA1F9D}" srcOrd="1" destOrd="0" presId="urn:microsoft.com/office/officeart/2005/8/layout/vList6"/>
    <dgm:cxn modelId="{DCF3EDA1-7D6E-476A-A7EC-93E29C3136CD}" type="presParOf" srcId="{CD7CA356-BCDD-4FF7-8C0A-3700C495C8FC}" destId="{20F34AA1-C70A-4772-BDEF-F3467CFE130C}" srcOrd="2" destOrd="0" presId="urn:microsoft.com/office/officeart/2005/8/layout/vList6"/>
    <dgm:cxn modelId="{2D9EB968-6B1C-42F8-B446-1930E057B12D}" type="presParOf" srcId="{20F34AA1-C70A-4772-BDEF-F3467CFE130C}" destId="{88B491F8-87C2-4F08-8CE7-1C29CD7443D7}" srcOrd="0" destOrd="0" presId="urn:microsoft.com/office/officeart/2005/8/layout/vList6"/>
    <dgm:cxn modelId="{19BE0953-7127-41D6-B73C-3DD4DE21EBAD}" type="presParOf" srcId="{20F34AA1-C70A-4772-BDEF-F3467CFE130C}" destId="{286BDA27-ED85-42F3-B6FC-A7501E23EEBF}" srcOrd="1" destOrd="0" presId="urn:microsoft.com/office/officeart/2005/8/layout/vList6"/>
  </dgm:cxnLst>
  <dgm:bg/>
  <dgm:whole/>
</dgm:dataModel>
</file>

<file path=ppt/diagrams/data4.xml><?xml version="1.0" encoding="utf-8"?>
<dgm:dataModel xmlns:dgm="http://schemas.openxmlformats.org/drawingml/2006/diagram" xmlns:a="http://schemas.openxmlformats.org/drawingml/2006/main">
  <dgm:ptLst>
    <dgm:pt modelId="{6B9C6CE1-0E4E-45D4-B662-CA1B9DDCC6A8}" type="doc">
      <dgm:prSet loTypeId="urn:microsoft.com/office/officeart/2005/8/layout/lProcess2" loCatId="relationship" qsTypeId="urn:microsoft.com/office/officeart/2005/8/quickstyle/simple3" qsCatId="simple" csTypeId="urn:microsoft.com/office/officeart/2005/8/colors/accent6_2" csCatId="accent6" phldr="1"/>
      <dgm:spPr/>
      <dgm:t>
        <a:bodyPr/>
        <a:lstStyle/>
        <a:p>
          <a:endParaRPr lang="lv-LV"/>
        </a:p>
      </dgm:t>
    </dgm:pt>
    <dgm:pt modelId="{BBAF5C94-AAE8-4621-87D4-3AA2BA978C81}">
      <dgm:prSet phldrT="[Text]" custT="1"/>
      <dgm:spPr/>
      <dgm:t>
        <a:bodyPr/>
        <a:lstStyle/>
        <a:p>
          <a:pPr>
            <a:lnSpc>
              <a:spcPct val="100000"/>
            </a:lnSpc>
          </a:pPr>
          <a:r>
            <a:rPr lang="en-US" sz="1200" dirty="0" smtClean="0"/>
            <a:t>Individuals are able to apply for and receive the </a:t>
          </a:r>
          <a:r>
            <a:rPr lang="lv-LV" sz="1200" dirty="0" err="1" smtClean="0"/>
            <a:t>services</a:t>
          </a:r>
          <a:r>
            <a:rPr lang="lv-LV" sz="1200" dirty="0" smtClean="0"/>
            <a:t> </a:t>
          </a:r>
          <a:r>
            <a:rPr lang="en-US" sz="1200" dirty="0" smtClean="0"/>
            <a:t>at any </a:t>
          </a:r>
          <a:r>
            <a:rPr lang="lv-LV" sz="1200" dirty="0" err="1" smtClean="0"/>
            <a:t>of</a:t>
          </a:r>
          <a:r>
            <a:rPr lang="lv-LV" sz="1200" dirty="0" smtClean="0"/>
            <a:t>  </a:t>
          </a:r>
          <a:r>
            <a:rPr lang="lv-LV" sz="1200" dirty="0" err="1" smtClean="0"/>
            <a:t>the</a:t>
          </a:r>
          <a:r>
            <a:rPr lang="lv-LV" sz="1200" dirty="0" smtClean="0"/>
            <a:t> 30 </a:t>
          </a:r>
          <a:r>
            <a:rPr lang="en-US" sz="1200" dirty="0" smtClean="0"/>
            <a:t>regional </a:t>
          </a:r>
          <a:r>
            <a:rPr lang="lv-LV" sz="1200" dirty="0" err="1" smtClean="0"/>
            <a:t>divisions</a:t>
          </a:r>
          <a:r>
            <a:rPr lang="lv-LV" sz="1200" dirty="0" smtClean="0"/>
            <a:t> </a:t>
          </a:r>
          <a:r>
            <a:rPr lang="en-US" sz="1200" dirty="0" smtClean="0"/>
            <a:t>of the </a:t>
          </a:r>
          <a:r>
            <a:rPr lang="lv-LV" sz="1200" dirty="0" smtClean="0"/>
            <a:t>OCMA</a:t>
          </a:r>
          <a:r>
            <a:rPr lang="en-US" sz="1200" dirty="0" smtClean="0"/>
            <a:t>, irrespective of their officially declared place of residence, as well as at Consular or Diplomatic Missions of the Republic of Latvia abroad, if the individual happens to be outside Latvia.</a:t>
          </a:r>
          <a:endParaRPr lang="lv-LV" sz="1200" dirty="0"/>
        </a:p>
      </dgm:t>
    </dgm:pt>
    <dgm:pt modelId="{50281260-E399-4811-B84E-EE87D2A77C47}" type="parTrans" cxnId="{9AB8CD2E-DE02-414F-B866-DABDC671C86C}">
      <dgm:prSet/>
      <dgm:spPr/>
      <dgm:t>
        <a:bodyPr/>
        <a:lstStyle/>
        <a:p>
          <a:endParaRPr lang="lv-LV" sz="1200"/>
        </a:p>
      </dgm:t>
    </dgm:pt>
    <dgm:pt modelId="{DB7994E7-E56E-462C-B490-C48FFB90356F}" type="sibTrans" cxnId="{9AB8CD2E-DE02-414F-B866-DABDC671C86C}">
      <dgm:prSet/>
      <dgm:spPr/>
      <dgm:t>
        <a:bodyPr/>
        <a:lstStyle/>
        <a:p>
          <a:endParaRPr lang="lv-LV" sz="1200"/>
        </a:p>
      </dgm:t>
    </dgm:pt>
    <dgm:pt modelId="{7F3C57AF-4098-4BFA-8C70-DAC5E16C5339}">
      <dgm:prSet phldrT="[Text]" custT="1"/>
      <dgm:spPr/>
      <dgm:t>
        <a:bodyPr/>
        <a:lstStyle/>
        <a:p>
          <a:pPr>
            <a:lnSpc>
              <a:spcPct val="100000"/>
            </a:lnSpc>
          </a:pPr>
          <a:r>
            <a:rPr lang="lv-LV" sz="1200" dirty="0" err="1" smtClean="0"/>
            <a:t>Online</a:t>
          </a:r>
          <a:r>
            <a:rPr lang="lv-LV" sz="1200" dirty="0" smtClean="0"/>
            <a:t> </a:t>
          </a:r>
          <a:r>
            <a:rPr lang="lv-LV" sz="1200" dirty="0" err="1" smtClean="0"/>
            <a:t>data</a:t>
          </a:r>
          <a:r>
            <a:rPr lang="lv-LV" sz="1200" dirty="0" smtClean="0"/>
            <a:t> </a:t>
          </a:r>
          <a:r>
            <a:rPr lang="lv-LV" sz="1200" dirty="0" err="1" smtClean="0"/>
            <a:t>exchange</a:t>
          </a:r>
          <a:r>
            <a:rPr lang="lv-LV" sz="1200" dirty="0" smtClean="0"/>
            <a:t> </a:t>
          </a:r>
          <a:r>
            <a:rPr lang="lv-LV" sz="1200" dirty="0" err="1" smtClean="0"/>
            <a:t>services</a:t>
          </a:r>
          <a:r>
            <a:rPr lang="lv-LV" sz="1200" dirty="0" smtClean="0"/>
            <a:t> </a:t>
          </a:r>
          <a:r>
            <a:rPr lang="lv-LV" sz="1200" dirty="0" err="1" smtClean="0"/>
            <a:t>are</a:t>
          </a:r>
          <a:r>
            <a:rPr lang="lv-LV" sz="1200" dirty="0" smtClean="0"/>
            <a:t> </a:t>
          </a:r>
          <a:r>
            <a:rPr lang="lv-LV" sz="1200" dirty="0" err="1" smtClean="0"/>
            <a:t>provided</a:t>
          </a:r>
          <a:r>
            <a:rPr lang="lv-LV" sz="1200" dirty="0" smtClean="0"/>
            <a:t> to </a:t>
          </a:r>
          <a:r>
            <a:rPr lang="lv-LV" sz="1200" dirty="0" err="1" smtClean="0"/>
            <a:t>state</a:t>
          </a:r>
          <a:r>
            <a:rPr lang="lv-LV" sz="1200" dirty="0" smtClean="0"/>
            <a:t> </a:t>
          </a:r>
          <a:r>
            <a:rPr lang="lv-LV" sz="1200" dirty="0" err="1" smtClean="0"/>
            <a:t>institutions</a:t>
          </a:r>
          <a:r>
            <a:rPr lang="lv-LV" sz="1200" dirty="0" smtClean="0"/>
            <a:t>, </a:t>
          </a:r>
          <a:br>
            <a:rPr lang="lv-LV" sz="1200" dirty="0" smtClean="0"/>
          </a:br>
          <a:r>
            <a:rPr lang="lv-LV" sz="1200" dirty="0" err="1" smtClean="0"/>
            <a:t>municipal</a:t>
          </a:r>
          <a:r>
            <a:rPr lang="lv-LV" sz="1200" dirty="0" smtClean="0"/>
            <a:t> </a:t>
          </a:r>
          <a:r>
            <a:rPr lang="lv-LV" sz="1200" dirty="0" err="1" smtClean="0"/>
            <a:t>authorities</a:t>
          </a:r>
          <a:r>
            <a:rPr lang="lv-LV" sz="1200" dirty="0" smtClean="0"/>
            <a:t>;</a:t>
          </a:r>
          <a:br>
            <a:rPr lang="lv-LV" sz="1200" dirty="0" smtClean="0"/>
          </a:br>
          <a:r>
            <a:rPr lang="lv-LV" sz="1200" dirty="0" err="1" smtClean="0"/>
            <a:t>organisations</a:t>
          </a:r>
          <a:r>
            <a:rPr lang="lv-LV" sz="1200" dirty="0" smtClean="0"/>
            <a:t> </a:t>
          </a:r>
          <a:r>
            <a:rPr lang="lv-LV" sz="1200" dirty="0" err="1" smtClean="0"/>
            <a:t>and</a:t>
          </a:r>
          <a:r>
            <a:rPr lang="lv-LV" sz="1200" dirty="0" smtClean="0"/>
            <a:t> </a:t>
          </a:r>
          <a:r>
            <a:rPr lang="lv-LV" sz="1200" dirty="0" err="1" smtClean="0"/>
            <a:t>companies</a:t>
          </a:r>
          <a:r>
            <a:rPr lang="lv-LV" sz="1200" dirty="0" smtClean="0"/>
            <a:t> to </a:t>
          </a:r>
          <a:r>
            <a:rPr lang="lv-LV" sz="1200" dirty="0" err="1" smtClean="0"/>
            <a:t>which</a:t>
          </a:r>
          <a:r>
            <a:rPr lang="lv-LV" sz="1200" dirty="0" smtClean="0"/>
            <a:t> </a:t>
          </a:r>
          <a:r>
            <a:rPr lang="lv-LV" sz="1200" dirty="0" err="1" smtClean="0"/>
            <a:t>the</a:t>
          </a:r>
          <a:r>
            <a:rPr lang="lv-LV" sz="1200" dirty="0" smtClean="0"/>
            <a:t> </a:t>
          </a:r>
          <a:r>
            <a:rPr lang="lv-LV" sz="1200" dirty="0" err="1" smtClean="0"/>
            <a:t>functions</a:t>
          </a:r>
          <a:r>
            <a:rPr lang="lv-LV" sz="1200" dirty="0" smtClean="0"/>
            <a:t> </a:t>
          </a:r>
          <a:r>
            <a:rPr lang="lv-LV" sz="1200" dirty="0" err="1" smtClean="0"/>
            <a:t>of</a:t>
          </a:r>
          <a:r>
            <a:rPr lang="lv-LV" sz="1200" dirty="0" smtClean="0"/>
            <a:t> </a:t>
          </a:r>
          <a:r>
            <a:rPr lang="lv-LV" sz="1200" dirty="0" err="1" smtClean="0"/>
            <a:t>public</a:t>
          </a:r>
          <a:r>
            <a:rPr lang="lv-LV" sz="1200" dirty="0" smtClean="0"/>
            <a:t> </a:t>
          </a:r>
          <a:r>
            <a:rPr lang="lv-LV" sz="1200" dirty="0" err="1" smtClean="0"/>
            <a:t>administration</a:t>
          </a:r>
          <a:r>
            <a:rPr lang="lv-LV" sz="1200" dirty="0" smtClean="0"/>
            <a:t> </a:t>
          </a:r>
          <a:r>
            <a:rPr lang="lv-LV" sz="1200" dirty="0" err="1" smtClean="0"/>
            <a:t>are</a:t>
          </a:r>
          <a:r>
            <a:rPr lang="lv-LV" sz="1200" dirty="0" smtClean="0"/>
            <a:t> </a:t>
          </a:r>
          <a:r>
            <a:rPr lang="lv-LV" sz="1200" dirty="0" err="1" smtClean="0"/>
            <a:t>delegated</a:t>
          </a:r>
          <a:r>
            <a:rPr lang="lv-LV" sz="1200" dirty="0" smtClean="0"/>
            <a:t>, </a:t>
          </a:r>
          <a:r>
            <a:rPr lang="lv-LV" sz="1200" dirty="0" err="1" smtClean="0"/>
            <a:t>such</a:t>
          </a:r>
          <a:r>
            <a:rPr lang="lv-LV" sz="1200" dirty="0" smtClean="0"/>
            <a:t> </a:t>
          </a:r>
          <a:r>
            <a:rPr lang="lv-LV" sz="1200" dirty="0" err="1" smtClean="0"/>
            <a:t>as</a:t>
          </a:r>
          <a:r>
            <a:rPr lang="lv-LV" sz="1200" dirty="0" smtClean="0"/>
            <a:t>  </a:t>
          </a:r>
          <a:r>
            <a:rPr lang="lv-LV" sz="1200" dirty="0" err="1" smtClean="0"/>
            <a:t>sworn</a:t>
          </a:r>
          <a:r>
            <a:rPr lang="lv-LV" sz="1200" dirty="0" smtClean="0"/>
            <a:t> </a:t>
          </a:r>
          <a:r>
            <a:rPr lang="lv-LV" sz="1200" dirty="0" err="1" smtClean="0"/>
            <a:t>notaries</a:t>
          </a:r>
          <a:r>
            <a:rPr lang="lv-LV" sz="1200" dirty="0" smtClean="0"/>
            <a:t>,</a:t>
          </a:r>
          <a:br>
            <a:rPr lang="lv-LV" sz="1200" dirty="0" smtClean="0"/>
          </a:br>
          <a:r>
            <a:rPr lang="lv-LV" sz="1200" dirty="0" err="1" smtClean="0"/>
            <a:t>banks</a:t>
          </a:r>
          <a:r>
            <a:rPr lang="lv-LV" sz="1200" dirty="0" smtClean="0"/>
            <a:t>, </a:t>
          </a:r>
          <a:r>
            <a:rPr lang="lv-LV" sz="1200" dirty="0" err="1" smtClean="0"/>
            <a:t>etc</a:t>
          </a:r>
          <a:r>
            <a:rPr lang="lv-LV" sz="1200" dirty="0" smtClean="0"/>
            <a:t>.</a:t>
          </a:r>
          <a:endParaRPr lang="lv-LV" sz="1200" dirty="0"/>
        </a:p>
      </dgm:t>
    </dgm:pt>
    <dgm:pt modelId="{A06AB0C6-A699-494B-90B9-6C4C08B1C66A}" type="parTrans" cxnId="{64500BC0-CD89-43BE-BC8D-BD8324CD79AB}">
      <dgm:prSet/>
      <dgm:spPr/>
      <dgm:t>
        <a:bodyPr/>
        <a:lstStyle/>
        <a:p>
          <a:endParaRPr lang="lv-LV" sz="1200"/>
        </a:p>
      </dgm:t>
    </dgm:pt>
    <dgm:pt modelId="{4BA4E7AC-0459-42B0-BCE1-EEFC508386BF}" type="sibTrans" cxnId="{64500BC0-CD89-43BE-BC8D-BD8324CD79AB}">
      <dgm:prSet/>
      <dgm:spPr/>
      <dgm:t>
        <a:bodyPr/>
        <a:lstStyle/>
        <a:p>
          <a:endParaRPr lang="lv-LV" sz="1200"/>
        </a:p>
      </dgm:t>
    </dgm:pt>
    <dgm:pt modelId="{A863048C-AB4E-474D-AB26-02D69D0554EC}">
      <dgm:prSet phldrT="[Text]" custT="1"/>
      <dgm:spPr/>
      <dgm:t>
        <a:bodyPr/>
        <a:lstStyle/>
        <a:p>
          <a:pPr>
            <a:lnSpc>
              <a:spcPct val="100000"/>
            </a:lnSpc>
          </a:pPr>
          <a:r>
            <a:rPr lang="lv-LV" sz="1200" dirty="0" err="1" smtClean="0"/>
            <a:t>Electronic</a:t>
          </a:r>
          <a:r>
            <a:rPr lang="lv-LV" sz="1200" dirty="0" smtClean="0"/>
            <a:t> </a:t>
          </a:r>
          <a:r>
            <a:rPr lang="lv-LV" sz="1200" dirty="0" err="1" smtClean="0"/>
            <a:t>services</a:t>
          </a:r>
          <a:r>
            <a:rPr lang="lv-LV" sz="1200" dirty="0" smtClean="0"/>
            <a:t>  </a:t>
          </a:r>
          <a:r>
            <a:rPr lang="lv-LV" sz="1200" dirty="0" err="1" smtClean="0"/>
            <a:t>are</a:t>
          </a:r>
          <a:r>
            <a:rPr lang="lv-LV" sz="1200" dirty="0" smtClean="0"/>
            <a:t> </a:t>
          </a:r>
          <a:r>
            <a:rPr lang="lv-LV" sz="1200" dirty="0" err="1" smtClean="0"/>
            <a:t>available</a:t>
          </a:r>
          <a:r>
            <a:rPr lang="lv-LV" sz="1200" dirty="0" smtClean="0"/>
            <a:t> </a:t>
          </a:r>
          <a:r>
            <a:rPr lang="en-US" sz="1200" dirty="0" smtClean="0"/>
            <a:t>to the public by using authentication with an electronic signature or through an internet banking facility</a:t>
          </a:r>
          <a:r>
            <a:rPr lang="lv-LV" sz="1200" dirty="0" smtClean="0"/>
            <a:t> </a:t>
          </a:r>
          <a:r>
            <a:rPr lang="lv-LV" sz="1200" dirty="0" err="1" smtClean="0"/>
            <a:t>at</a:t>
          </a:r>
          <a:r>
            <a:rPr lang="lv-LV" sz="1200" dirty="0" smtClean="0"/>
            <a:t> </a:t>
          </a:r>
          <a:r>
            <a:rPr lang="lv-LV" sz="1200" dirty="0" err="1" smtClean="0">
              <a:hlinkClick xmlns:r="http://schemas.openxmlformats.org/officeDocument/2006/relationships" r:id="rId1"/>
            </a:rPr>
            <a:t>www.latvija.lv</a:t>
          </a:r>
          <a:r>
            <a:rPr lang="lv-LV" sz="1200" dirty="0" smtClean="0"/>
            <a:t> </a:t>
          </a:r>
        </a:p>
        <a:p>
          <a:pPr>
            <a:lnSpc>
              <a:spcPct val="100000"/>
            </a:lnSpc>
          </a:pPr>
          <a:r>
            <a:rPr lang="lv-LV" sz="1200" dirty="0" err="1" smtClean="0"/>
            <a:t>and</a:t>
          </a:r>
          <a:r>
            <a:rPr lang="lv-LV" sz="1200" dirty="0" smtClean="0"/>
            <a:t> </a:t>
          </a:r>
          <a:r>
            <a:rPr lang="lv-LV" sz="1200" dirty="0" err="1" smtClean="0">
              <a:hlinkClick xmlns:r="http://schemas.openxmlformats.org/officeDocument/2006/relationships" r:id="rId2"/>
            </a:rPr>
            <a:t>www.pmlp.gov.lv</a:t>
          </a:r>
          <a:endParaRPr lang="lv-LV" sz="1200" dirty="0"/>
        </a:p>
      </dgm:t>
    </dgm:pt>
    <dgm:pt modelId="{6F86F7C2-0575-4583-8D12-0503368D4C49}" type="parTrans" cxnId="{41218760-921D-4340-A3DF-0D43CEA93D5D}">
      <dgm:prSet/>
      <dgm:spPr/>
      <dgm:t>
        <a:bodyPr/>
        <a:lstStyle/>
        <a:p>
          <a:endParaRPr lang="lv-LV" sz="1200"/>
        </a:p>
      </dgm:t>
    </dgm:pt>
    <dgm:pt modelId="{5CF1707C-4C87-451A-A8CD-07557CB3BE29}" type="sibTrans" cxnId="{41218760-921D-4340-A3DF-0D43CEA93D5D}">
      <dgm:prSet/>
      <dgm:spPr/>
      <dgm:t>
        <a:bodyPr/>
        <a:lstStyle/>
        <a:p>
          <a:endParaRPr lang="lv-LV" sz="1200"/>
        </a:p>
      </dgm:t>
    </dgm:pt>
    <dgm:pt modelId="{0C66DDA5-1BA1-45F1-A4F3-7F3714E71750}">
      <dgm:prSet phldrT="[Text]" custT="1"/>
      <dgm:spPr>
        <a:effectLst>
          <a:outerShdw blurRad="50800" dist="38100" algn="l" rotWithShape="0">
            <a:prstClr val="black">
              <a:alpha val="40000"/>
            </a:prstClr>
          </a:outerShdw>
        </a:effectLst>
      </dgm:spPr>
      <dgm:t>
        <a:bodyPr/>
        <a:lstStyle/>
        <a:p>
          <a:r>
            <a:rPr lang="lv-LV" sz="1200" b="1" dirty="0" err="1" smtClean="0"/>
            <a:t>On-Site</a:t>
          </a:r>
          <a:r>
            <a:rPr lang="lv-LV" sz="1200" b="1" dirty="0" smtClean="0"/>
            <a:t> </a:t>
          </a:r>
          <a:r>
            <a:rPr lang="lv-LV" sz="1200" b="1" dirty="0" err="1" smtClean="0"/>
            <a:t>Services</a:t>
          </a:r>
          <a:endParaRPr lang="lv-LV" sz="1200" b="1" dirty="0"/>
        </a:p>
      </dgm:t>
    </dgm:pt>
    <dgm:pt modelId="{1EA4C87F-7B77-4657-AB96-D1AFE47D8B62}" type="parTrans" cxnId="{BAF5FB48-2731-4832-A6FA-9923C3EA5724}">
      <dgm:prSet/>
      <dgm:spPr/>
      <dgm:t>
        <a:bodyPr/>
        <a:lstStyle/>
        <a:p>
          <a:endParaRPr lang="lv-LV" sz="1200"/>
        </a:p>
      </dgm:t>
    </dgm:pt>
    <dgm:pt modelId="{E33B5750-6637-4155-996B-9FC2590EC07A}" type="sibTrans" cxnId="{BAF5FB48-2731-4832-A6FA-9923C3EA5724}">
      <dgm:prSet/>
      <dgm:spPr/>
      <dgm:t>
        <a:bodyPr/>
        <a:lstStyle/>
        <a:p>
          <a:endParaRPr lang="lv-LV" sz="1200"/>
        </a:p>
      </dgm:t>
    </dgm:pt>
    <dgm:pt modelId="{F9285B76-0F04-4A06-B30D-D8A2A144BCDD}">
      <dgm:prSet phldrT="[Text]" custT="1"/>
      <dgm:spPr>
        <a:effectLst>
          <a:outerShdw blurRad="50800" dist="38100" algn="l" rotWithShape="0">
            <a:prstClr val="black">
              <a:alpha val="40000"/>
            </a:prstClr>
          </a:outerShdw>
        </a:effectLst>
      </dgm:spPr>
      <dgm:t>
        <a:bodyPr/>
        <a:lstStyle/>
        <a:p>
          <a:r>
            <a:rPr lang="lv-LV" sz="1200" b="1" dirty="0" err="1" smtClean="0"/>
            <a:t>Electronic</a:t>
          </a:r>
          <a:r>
            <a:rPr lang="lv-LV" sz="1200" b="1" dirty="0" smtClean="0"/>
            <a:t> </a:t>
          </a:r>
          <a:r>
            <a:rPr lang="lv-LV" sz="1200" b="1" dirty="0" err="1" smtClean="0"/>
            <a:t>Services</a:t>
          </a:r>
          <a:endParaRPr lang="lv-LV" sz="1200" b="1" dirty="0"/>
        </a:p>
      </dgm:t>
    </dgm:pt>
    <dgm:pt modelId="{C649D9E5-ED03-467A-B22A-90F58E85519D}" type="parTrans" cxnId="{F1BDB2DB-3A3A-4059-9CA0-8EAF684B40AF}">
      <dgm:prSet/>
      <dgm:spPr/>
      <dgm:t>
        <a:bodyPr/>
        <a:lstStyle/>
        <a:p>
          <a:endParaRPr lang="lv-LV" sz="1200"/>
        </a:p>
      </dgm:t>
    </dgm:pt>
    <dgm:pt modelId="{E6ABD07F-9100-4411-8F65-39AA0780CCC9}" type="sibTrans" cxnId="{F1BDB2DB-3A3A-4059-9CA0-8EAF684B40AF}">
      <dgm:prSet/>
      <dgm:spPr/>
      <dgm:t>
        <a:bodyPr/>
        <a:lstStyle/>
        <a:p>
          <a:endParaRPr lang="lv-LV" sz="1200"/>
        </a:p>
      </dgm:t>
    </dgm:pt>
    <dgm:pt modelId="{16A13A41-9AFF-4ED5-973E-5E3896C3AEA4}">
      <dgm:prSet phldrT="[Text]" custT="1"/>
      <dgm:spPr>
        <a:effectLst>
          <a:outerShdw blurRad="50800" dist="38100" algn="l" rotWithShape="0">
            <a:prstClr val="black">
              <a:alpha val="40000"/>
            </a:prstClr>
          </a:outerShdw>
        </a:effectLst>
      </dgm:spPr>
      <dgm:t>
        <a:bodyPr/>
        <a:lstStyle/>
        <a:p>
          <a:r>
            <a:rPr lang="lv-LV" sz="1200" b="1" dirty="0" err="1" smtClean="0"/>
            <a:t>Interinstitutional</a:t>
          </a:r>
          <a:r>
            <a:rPr lang="lv-LV" sz="1200" b="1" dirty="0" smtClean="0"/>
            <a:t> </a:t>
          </a:r>
          <a:r>
            <a:rPr lang="lv-LV" sz="1200" b="1" dirty="0" err="1" smtClean="0"/>
            <a:t>Services</a:t>
          </a:r>
          <a:endParaRPr lang="lv-LV" sz="1200" b="1" dirty="0"/>
        </a:p>
      </dgm:t>
    </dgm:pt>
    <dgm:pt modelId="{660139D0-E47D-4F52-B548-79E9A57CE837}" type="parTrans" cxnId="{ABF3D3CA-56D8-495B-A15A-7F4BC9F7A267}">
      <dgm:prSet/>
      <dgm:spPr/>
      <dgm:t>
        <a:bodyPr/>
        <a:lstStyle/>
        <a:p>
          <a:endParaRPr lang="lv-LV" sz="1200"/>
        </a:p>
      </dgm:t>
    </dgm:pt>
    <dgm:pt modelId="{3EF10279-F5D4-478C-A82A-D4CBB55EC43F}" type="sibTrans" cxnId="{ABF3D3CA-56D8-495B-A15A-7F4BC9F7A267}">
      <dgm:prSet/>
      <dgm:spPr/>
      <dgm:t>
        <a:bodyPr/>
        <a:lstStyle/>
        <a:p>
          <a:endParaRPr lang="lv-LV" sz="1200"/>
        </a:p>
      </dgm:t>
    </dgm:pt>
    <dgm:pt modelId="{240551A1-803E-4109-8FC8-08FB91479230}" type="pres">
      <dgm:prSet presAssocID="{6B9C6CE1-0E4E-45D4-B662-CA1B9DDCC6A8}" presName="theList" presStyleCnt="0">
        <dgm:presLayoutVars>
          <dgm:dir/>
          <dgm:animLvl val="lvl"/>
          <dgm:resizeHandles val="exact"/>
        </dgm:presLayoutVars>
      </dgm:prSet>
      <dgm:spPr/>
      <dgm:t>
        <a:bodyPr/>
        <a:lstStyle/>
        <a:p>
          <a:endParaRPr lang="lv-LV"/>
        </a:p>
      </dgm:t>
    </dgm:pt>
    <dgm:pt modelId="{21CFD962-B31A-4F8F-B13D-FD87FDFD018F}" type="pres">
      <dgm:prSet presAssocID="{0C66DDA5-1BA1-45F1-A4F3-7F3714E71750}" presName="compNode" presStyleCnt="0"/>
      <dgm:spPr/>
      <dgm:t>
        <a:bodyPr/>
        <a:lstStyle/>
        <a:p>
          <a:endParaRPr lang="lv-LV"/>
        </a:p>
      </dgm:t>
    </dgm:pt>
    <dgm:pt modelId="{0330228F-5CF3-4F67-81A7-68ABFF6F8A7A}" type="pres">
      <dgm:prSet presAssocID="{0C66DDA5-1BA1-45F1-A4F3-7F3714E71750}" presName="aNode" presStyleLbl="bgShp" presStyleIdx="0" presStyleCnt="3"/>
      <dgm:spPr/>
      <dgm:t>
        <a:bodyPr/>
        <a:lstStyle/>
        <a:p>
          <a:endParaRPr lang="lv-LV"/>
        </a:p>
      </dgm:t>
    </dgm:pt>
    <dgm:pt modelId="{2223A93E-11A7-4AFE-8B64-9F4F7F66AEC1}" type="pres">
      <dgm:prSet presAssocID="{0C66DDA5-1BA1-45F1-A4F3-7F3714E71750}" presName="textNode" presStyleLbl="bgShp" presStyleIdx="0" presStyleCnt="3"/>
      <dgm:spPr/>
      <dgm:t>
        <a:bodyPr/>
        <a:lstStyle/>
        <a:p>
          <a:endParaRPr lang="lv-LV"/>
        </a:p>
      </dgm:t>
    </dgm:pt>
    <dgm:pt modelId="{72A79BAB-CD8B-454A-9174-9391EB7169A3}" type="pres">
      <dgm:prSet presAssocID="{0C66DDA5-1BA1-45F1-A4F3-7F3714E71750}" presName="compChildNode" presStyleCnt="0"/>
      <dgm:spPr/>
      <dgm:t>
        <a:bodyPr/>
        <a:lstStyle/>
        <a:p>
          <a:endParaRPr lang="lv-LV"/>
        </a:p>
      </dgm:t>
    </dgm:pt>
    <dgm:pt modelId="{8D933AC5-9A15-4614-90C2-19BD0C0248F6}" type="pres">
      <dgm:prSet presAssocID="{0C66DDA5-1BA1-45F1-A4F3-7F3714E71750}" presName="theInnerList" presStyleCnt="0"/>
      <dgm:spPr/>
      <dgm:t>
        <a:bodyPr/>
        <a:lstStyle/>
        <a:p>
          <a:endParaRPr lang="lv-LV"/>
        </a:p>
      </dgm:t>
    </dgm:pt>
    <dgm:pt modelId="{67F9E529-AB6C-4062-8DE0-8F3C06AE5AAE}" type="pres">
      <dgm:prSet presAssocID="{BBAF5C94-AAE8-4621-87D4-3AA2BA978C81}" presName="childNode" presStyleLbl="node1" presStyleIdx="0" presStyleCnt="3" custScaleX="115376">
        <dgm:presLayoutVars>
          <dgm:bulletEnabled val="1"/>
        </dgm:presLayoutVars>
      </dgm:prSet>
      <dgm:spPr/>
      <dgm:t>
        <a:bodyPr/>
        <a:lstStyle/>
        <a:p>
          <a:endParaRPr lang="lv-LV"/>
        </a:p>
      </dgm:t>
    </dgm:pt>
    <dgm:pt modelId="{1A3B7860-021F-410A-9622-B8B484AEF9E7}" type="pres">
      <dgm:prSet presAssocID="{0C66DDA5-1BA1-45F1-A4F3-7F3714E71750}" presName="aSpace" presStyleCnt="0"/>
      <dgm:spPr/>
      <dgm:t>
        <a:bodyPr/>
        <a:lstStyle/>
        <a:p>
          <a:endParaRPr lang="lv-LV"/>
        </a:p>
      </dgm:t>
    </dgm:pt>
    <dgm:pt modelId="{1C90762D-11AB-4482-A897-E60AF62B29FD}" type="pres">
      <dgm:prSet presAssocID="{F9285B76-0F04-4A06-B30D-D8A2A144BCDD}" presName="compNode" presStyleCnt="0"/>
      <dgm:spPr/>
      <dgm:t>
        <a:bodyPr/>
        <a:lstStyle/>
        <a:p>
          <a:endParaRPr lang="lv-LV"/>
        </a:p>
      </dgm:t>
    </dgm:pt>
    <dgm:pt modelId="{3ADEE691-FAA3-4F9B-B6B8-A557F79081A5}" type="pres">
      <dgm:prSet presAssocID="{F9285B76-0F04-4A06-B30D-D8A2A144BCDD}" presName="aNode" presStyleLbl="bgShp" presStyleIdx="1" presStyleCnt="3"/>
      <dgm:spPr/>
      <dgm:t>
        <a:bodyPr/>
        <a:lstStyle/>
        <a:p>
          <a:endParaRPr lang="lv-LV"/>
        </a:p>
      </dgm:t>
    </dgm:pt>
    <dgm:pt modelId="{A62C9CBD-C038-45FD-A83E-671739E4342F}" type="pres">
      <dgm:prSet presAssocID="{F9285B76-0F04-4A06-B30D-D8A2A144BCDD}" presName="textNode" presStyleLbl="bgShp" presStyleIdx="1" presStyleCnt="3"/>
      <dgm:spPr/>
      <dgm:t>
        <a:bodyPr/>
        <a:lstStyle/>
        <a:p>
          <a:endParaRPr lang="lv-LV"/>
        </a:p>
      </dgm:t>
    </dgm:pt>
    <dgm:pt modelId="{2CD0D5DF-3E18-4A68-8457-A676E9FB7EB7}" type="pres">
      <dgm:prSet presAssocID="{F9285B76-0F04-4A06-B30D-D8A2A144BCDD}" presName="compChildNode" presStyleCnt="0"/>
      <dgm:spPr/>
      <dgm:t>
        <a:bodyPr/>
        <a:lstStyle/>
        <a:p>
          <a:endParaRPr lang="lv-LV"/>
        </a:p>
      </dgm:t>
    </dgm:pt>
    <dgm:pt modelId="{F860EC71-F681-4C3A-A7C3-151E8CA150B8}" type="pres">
      <dgm:prSet presAssocID="{F9285B76-0F04-4A06-B30D-D8A2A144BCDD}" presName="theInnerList" presStyleCnt="0"/>
      <dgm:spPr/>
      <dgm:t>
        <a:bodyPr/>
        <a:lstStyle/>
        <a:p>
          <a:endParaRPr lang="lv-LV"/>
        </a:p>
      </dgm:t>
    </dgm:pt>
    <dgm:pt modelId="{95ED2720-DBBB-4361-B196-2C577FE821E8}" type="pres">
      <dgm:prSet presAssocID="{A863048C-AB4E-474D-AB26-02D69D0554EC}" presName="childNode" presStyleLbl="node1" presStyleIdx="1" presStyleCnt="3" custScaleX="113821" custScaleY="110968">
        <dgm:presLayoutVars>
          <dgm:bulletEnabled val="1"/>
        </dgm:presLayoutVars>
      </dgm:prSet>
      <dgm:spPr/>
      <dgm:t>
        <a:bodyPr/>
        <a:lstStyle/>
        <a:p>
          <a:endParaRPr lang="lv-LV"/>
        </a:p>
      </dgm:t>
    </dgm:pt>
    <dgm:pt modelId="{823506FB-A797-4D79-AB35-21E1DD4DF636}" type="pres">
      <dgm:prSet presAssocID="{F9285B76-0F04-4A06-B30D-D8A2A144BCDD}" presName="aSpace" presStyleCnt="0"/>
      <dgm:spPr/>
      <dgm:t>
        <a:bodyPr/>
        <a:lstStyle/>
        <a:p>
          <a:endParaRPr lang="lv-LV"/>
        </a:p>
      </dgm:t>
    </dgm:pt>
    <dgm:pt modelId="{BDC844AB-78EE-4C60-A6BC-5485696D5555}" type="pres">
      <dgm:prSet presAssocID="{16A13A41-9AFF-4ED5-973E-5E3896C3AEA4}" presName="compNode" presStyleCnt="0"/>
      <dgm:spPr/>
      <dgm:t>
        <a:bodyPr/>
        <a:lstStyle/>
        <a:p>
          <a:endParaRPr lang="lv-LV"/>
        </a:p>
      </dgm:t>
    </dgm:pt>
    <dgm:pt modelId="{315F8BDC-EEF2-4FE3-BEE5-3666FBBB8A07}" type="pres">
      <dgm:prSet presAssocID="{16A13A41-9AFF-4ED5-973E-5E3896C3AEA4}" presName="aNode" presStyleLbl="bgShp" presStyleIdx="2" presStyleCnt="3" custScaleX="101025" custLinFactNeighborX="2591"/>
      <dgm:spPr/>
      <dgm:t>
        <a:bodyPr/>
        <a:lstStyle/>
        <a:p>
          <a:endParaRPr lang="lv-LV"/>
        </a:p>
      </dgm:t>
    </dgm:pt>
    <dgm:pt modelId="{9C0D6E52-93AC-413C-87EC-C4DB5ADAB085}" type="pres">
      <dgm:prSet presAssocID="{16A13A41-9AFF-4ED5-973E-5E3896C3AEA4}" presName="textNode" presStyleLbl="bgShp" presStyleIdx="2" presStyleCnt="3"/>
      <dgm:spPr/>
      <dgm:t>
        <a:bodyPr/>
        <a:lstStyle/>
        <a:p>
          <a:endParaRPr lang="lv-LV"/>
        </a:p>
      </dgm:t>
    </dgm:pt>
    <dgm:pt modelId="{B38EAD53-FEE9-42D9-BDAE-BCFCE112D25E}" type="pres">
      <dgm:prSet presAssocID="{16A13A41-9AFF-4ED5-973E-5E3896C3AEA4}" presName="compChildNode" presStyleCnt="0"/>
      <dgm:spPr/>
      <dgm:t>
        <a:bodyPr/>
        <a:lstStyle/>
        <a:p>
          <a:endParaRPr lang="lv-LV"/>
        </a:p>
      </dgm:t>
    </dgm:pt>
    <dgm:pt modelId="{43C7A636-46D7-40FC-A663-49C45A2118EE}" type="pres">
      <dgm:prSet presAssocID="{16A13A41-9AFF-4ED5-973E-5E3896C3AEA4}" presName="theInnerList" presStyleCnt="0"/>
      <dgm:spPr/>
      <dgm:t>
        <a:bodyPr/>
        <a:lstStyle/>
        <a:p>
          <a:endParaRPr lang="lv-LV"/>
        </a:p>
      </dgm:t>
    </dgm:pt>
    <dgm:pt modelId="{A93840C2-1A1F-4AC2-A624-E35FA9475CD4}" type="pres">
      <dgm:prSet presAssocID="{7F3C57AF-4098-4BFA-8C70-DAC5E16C5339}" presName="childNode" presStyleLbl="node1" presStyleIdx="2" presStyleCnt="3" custScaleX="114729" custLinFactNeighborX="-865" custLinFactNeighborY="-296">
        <dgm:presLayoutVars>
          <dgm:bulletEnabled val="1"/>
        </dgm:presLayoutVars>
      </dgm:prSet>
      <dgm:spPr/>
      <dgm:t>
        <a:bodyPr/>
        <a:lstStyle/>
        <a:p>
          <a:endParaRPr lang="lv-LV"/>
        </a:p>
      </dgm:t>
    </dgm:pt>
  </dgm:ptLst>
  <dgm:cxnLst>
    <dgm:cxn modelId="{9AB8CD2E-DE02-414F-B866-DABDC671C86C}" srcId="{0C66DDA5-1BA1-45F1-A4F3-7F3714E71750}" destId="{BBAF5C94-AAE8-4621-87D4-3AA2BA978C81}" srcOrd="0" destOrd="0" parTransId="{50281260-E399-4811-B84E-EE87D2A77C47}" sibTransId="{DB7994E7-E56E-462C-B490-C48FFB90356F}"/>
    <dgm:cxn modelId="{6CA82D06-6A45-43B3-ADC0-2AF419050166}" type="presOf" srcId="{F9285B76-0F04-4A06-B30D-D8A2A144BCDD}" destId="{3ADEE691-FAA3-4F9B-B6B8-A557F79081A5}" srcOrd="0" destOrd="0" presId="urn:microsoft.com/office/officeart/2005/8/layout/lProcess2"/>
    <dgm:cxn modelId="{F9CBEE99-DFED-49A9-95D8-89B9D5FFC4E3}" type="presOf" srcId="{0C66DDA5-1BA1-45F1-A4F3-7F3714E71750}" destId="{2223A93E-11A7-4AFE-8B64-9F4F7F66AEC1}" srcOrd="1" destOrd="0" presId="urn:microsoft.com/office/officeart/2005/8/layout/lProcess2"/>
    <dgm:cxn modelId="{3505F899-6D78-4518-9407-6102821FBCC2}" type="presOf" srcId="{0C66DDA5-1BA1-45F1-A4F3-7F3714E71750}" destId="{0330228F-5CF3-4F67-81A7-68ABFF6F8A7A}" srcOrd="0" destOrd="0" presId="urn:microsoft.com/office/officeart/2005/8/layout/lProcess2"/>
    <dgm:cxn modelId="{41218760-921D-4340-A3DF-0D43CEA93D5D}" srcId="{F9285B76-0F04-4A06-B30D-D8A2A144BCDD}" destId="{A863048C-AB4E-474D-AB26-02D69D0554EC}" srcOrd="0" destOrd="0" parTransId="{6F86F7C2-0575-4583-8D12-0503368D4C49}" sibTransId="{5CF1707C-4C87-451A-A8CD-07557CB3BE29}"/>
    <dgm:cxn modelId="{BAF5FB48-2731-4832-A6FA-9923C3EA5724}" srcId="{6B9C6CE1-0E4E-45D4-B662-CA1B9DDCC6A8}" destId="{0C66DDA5-1BA1-45F1-A4F3-7F3714E71750}" srcOrd="0" destOrd="0" parTransId="{1EA4C87F-7B77-4657-AB96-D1AFE47D8B62}" sibTransId="{E33B5750-6637-4155-996B-9FC2590EC07A}"/>
    <dgm:cxn modelId="{086171A2-48A7-43C1-B6C5-723CE9623310}" type="presOf" srcId="{16A13A41-9AFF-4ED5-973E-5E3896C3AEA4}" destId="{9C0D6E52-93AC-413C-87EC-C4DB5ADAB085}" srcOrd="1" destOrd="0" presId="urn:microsoft.com/office/officeart/2005/8/layout/lProcess2"/>
    <dgm:cxn modelId="{CE8111D8-5F75-4E45-97C7-64E3D61E8725}" type="presOf" srcId="{A863048C-AB4E-474D-AB26-02D69D0554EC}" destId="{95ED2720-DBBB-4361-B196-2C577FE821E8}" srcOrd="0" destOrd="0" presId="urn:microsoft.com/office/officeart/2005/8/layout/lProcess2"/>
    <dgm:cxn modelId="{484FAA33-0B62-43B7-A50B-5BAD1D9ED6A2}" type="presOf" srcId="{BBAF5C94-AAE8-4621-87D4-3AA2BA978C81}" destId="{67F9E529-AB6C-4062-8DE0-8F3C06AE5AAE}" srcOrd="0" destOrd="0" presId="urn:microsoft.com/office/officeart/2005/8/layout/lProcess2"/>
    <dgm:cxn modelId="{D1C6471D-183C-43B6-A51C-5B73AD8EB28F}" type="presOf" srcId="{16A13A41-9AFF-4ED5-973E-5E3896C3AEA4}" destId="{315F8BDC-EEF2-4FE3-BEE5-3666FBBB8A07}" srcOrd="0" destOrd="0" presId="urn:microsoft.com/office/officeart/2005/8/layout/lProcess2"/>
    <dgm:cxn modelId="{64500BC0-CD89-43BE-BC8D-BD8324CD79AB}" srcId="{16A13A41-9AFF-4ED5-973E-5E3896C3AEA4}" destId="{7F3C57AF-4098-4BFA-8C70-DAC5E16C5339}" srcOrd="0" destOrd="0" parTransId="{A06AB0C6-A699-494B-90B9-6C4C08B1C66A}" sibTransId="{4BA4E7AC-0459-42B0-BCE1-EEFC508386BF}"/>
    <dgm:cxn modelId="{5E54D466-5CEC-49D6-88CC-F84A149811A9}" type="presOf" srcId="{6B9C6CE1-0E4E-45D4-B662-CA1B9DDCC6A8}" destId="{240551A1-803E-4109-8FC8-08FB91479230}" srcOrd="0" destOrd="0" presId="urn:microsoft.com/office/officeart/2005/8/layout/lProcess2"/>
    <dgm:cxn modelId="{F1BDB2DB-3A3A-4059-9CA0-8EAF684B40AF}" srcId="{6B9C6CE1-0E4E-45D4-B662-CA1B9DDCC6A8}" destId="{F9285B76-0F04-4A06-B30D-D8A2A144BCDD}" srcOrd="1" destOrd="0" parTransId="{C649D9E5-ED03-467A-B22A-90F58E85519D}" sibTransId="{E6ABD07F-9100-4411-8F65-39AA0780CCC9}"/>
    <dgm:cxn modelId="{ABF3D3CA-56D8-495B-A15A-7F4BC9F7A267}" srcId="{6B9C6CE1-0E4E-45D4-B662-CA1B9DDCC6A8}" destId="{16A13A41-9AFF-4ED5-973E-5E3896C3AEA4}" srcOrd="2" destOrd="0" parTransId="{660139D0-E47D-4F52-B548-79E9A57CE837}" sibTransId="{3EF10279-F5D4-478C-A82A-D4CBB55EC43F}"/>
    <dgm:cxn modelId="{DEE33BFE-63D5-4511-B14F-929F196720F5}" type="presOf" srcId="{7F3C57AF-4098-4BFA-8C70-DAC5E16C5339}" destId="{A93840C2-1A1F-4AC2-A624-E35FA9475CD4}" srcOrd="0" destOrd="0" presId="urn:microsoft.com/office/officeart/2005/8/layout/lProcess2"/>
    <dgm:cxn modelId="{0114A9E5-028E-453E-911D-F0E669A6FBC2}" type="presOf" srcId="{F9285B76-0F04-4A06-B30D-D8A2A144BCDD}" destId="{A62C9CBD-C038-45FD-A83E-671739E4342F}" srcOrd="1" destOrd="0" presId="urn:microsoft.com/office/officeart/2005/8/layout/lProcess2"/>
    <dgm:cxn modelId="{FDE6CD50-B6E3-4A5B-A13A-8B7A04E8244C}" type="presParOf" srcId="{240551A1-803E-4109-8FC8-08FB91479230}" destId="{21CFD962-B31A-4F8F-B13D-FD87FDFD018F}" srcOrd="0" destOrd="0" presId="urn:microsoft.com/office/officeart/2005/8/layout/lProcess2"/>
    <dgm:cxn modelId="{81688E04-759E-43E7-B3A4-47AE4C8E014E}" type="presParOf" srcId="{21CFD962-B31A-4F8F-B13D-FD87FDFD018F}" destId="{0330228F-5CF3-4F67-81A7-68ABFF6F8A7A}" srcOrd="0" destOrd="0" presId="urn:microsoft.com/office/officeart/2005/8/layout/lProcess2"/>
    <dgm:cxn modelId="{276541F5-8D01-47CD-AA39-4D18FEB5F235}" type="presParOf" srcId="{21CFD962-B31A-4F8F-B13D-FD87FDFD018F}" destId="{2223A93E-11A7-4AFE-8B64-9F4F7F66AEC1}" srcOrd="1" destOrd="0" presId="urn:microsoft.com/office/officeart/2005/8/layout/lProcess2"/>
    <dgm:cxn modelId="{A49D74BF-7D4F-4342-AC0A-69BD9A8BAACE}" type="presParOf" srcId="{21CFD962-B31A-4F8F-B13D-FD87FDFD018F}" destId="{72A79BAB-CD8B-454A-9174-9391EB7169A3}" srcOrd="2" destOrd="0" presId="urn:microsoft.com/office/officeart/2005/8/layout/lProcess2"/>
    <dgm:cxn modelId="{19FB7D69-5E7B-4697-9C06-BD9B04EE3D57}" type="presParOf" srcId="{72A79BAB-CD8B-454A-9174-9391EB7169A3}" destId="{8D933AC5-9A15-4614-90C2-19BD0C0248F6}" srcOrd="0" destOrd="0" presId="urn:microsoft.com/office/officeart/2005/8/layout/lProcess2"/>
    <dgm:cxn modelId="{8F262892-FE99-4C43-90F1-8F9F72D26788}" type="presParOf" srcId="{8D933AC5-9A15-4614-90C2-19BD0C0248F6}" destId="{67F9E529-AB6C-4062-8DE0-8F3C06AE5AAE}" srcOrd="0" destOrd="0" presId="urn:microsoft.com/office/officeart/2005/8/layout/lProcess2"/>
    <dgm:cxn modelId="{19F9E4D0-AAE0-463D-9E70-328518DB4023}" type="presParOf" srcId="{240551A1-803E-4109-8FC8-08FB91479230}" destId="{1A3B7860-021F-410A-9622-B8B484AEF9E7}" srcOrd="1" destOrd="0" presId="urn:microsoft.com/office/officeart/2005/8/layout/lProcess2"/>
    <dgm:cxn modelId="{6CBD60D7-16A2-447A-9A65-203D909CB400}" type="presParOf" srcId="{240551A1-803E-4109-8FC8-08FB91479230}" destId="{1C90762D-11AB-4482-A897-E60AF62B29FD}" srcOrd="2" destOrd="0" presId="urn:microsoft.com/office/officeart/2005/8/layout/lProcess2"/>
    <dgm:cxn modelId="{7645ECED-D151-4727-864E-D3B131669324}" type="presParOf" srcId="{1C90762D-11AB-4482-A897-E60AF62B29FD}" destId="{3ADEE691-FAA3-4F9B-B6B8-A557F79081A5}" srcOrd="0" destOrd="0" presId="urn:microsoft.com/office/officeart/2005/8/layout/lProcess2"/>
    <dgm:cxn modelId="{61C158C3-C81A-46FA-8B21-D4CDFC58246C}" type="presParOf" srcId="{1C90762D-11AB-4482-A897-E60AF62B29FD}" destId="{A62C9CBD-C038-45FD-A83E-671739E4342F}" srcOrd="1" destOrd="0" presId="urn:microsoft.com/office/officeart/2005/8/layout/lProcess2"/>
    <dgm:cxn modelId="{82A200C5-4ED2-4CBE-94BA-6DAC7C82AA25}" type="presParOf" srcId="{1C90762D-11AB-4482-A897-E60AF62B29FD}" destId="{2CD0D5DF-3E18-4A68-8457-A676E9FB7EB7}" srcOrd="2" destOrd="0" presId="urn:microsoft.com/office/officeart/2005/8/layout/lProcess2"/>
    <dgm:cxn modelId="{6719D743-E6EB-42EA-9078-55BEE8D3C253}" type="presParOf" srcId="{2CD0D5DF-3E18-4A68-8457-A676E9FB7EB7}" destId="{F860EC71-F681-4C3A-A7C3-151E8CA150B8}" srcOrd="0" destOrd="0" presId="urn:microsoft.com/office/officeart/2005/8/layout/lProcess2"/>
    <dgm:cxn modelId="{65D57721-7900-462F-96BA-A87CE8682BB1}" type="presParOf" srcId="{F860EC71-F681-4C3A-A7C3-151E8CA150B8}" destId="{95ED2720-DBBB-4361-B196-2C577FE821E8}" srcOrd="0" destOrd="0" presId="urn:microsoft.com/office/officeart/2005/8/layout/lProcess2"/>
    <dgm:cxn modelId="{6A9C04E1-AAB6-4DA9-953A-43BA87A41BDD}" type="presParOf" srcId="{240551A1-803E-4109-8FC8-08FB91479230}" destId="{823506FB-A797-4D79-AB35-21E1DD4DF636}" srcOrd="3" destOrd="0" presId="urn:microsoft.com/office/officeart/2005/8/layout/lProcess2"/>
    <dgm:cxn modelId="{7673EA54-FE52-424B-B217-7C96A6E257E8}" type="presParOf" srcId="{240551A1-803E-4109-8FC8-08FB91479230}" destId="{BDC844AB-78EE-4C60-A6BC-5485696D5555}" srcOrd="4" destOrd="0" presId="urn:microsoft.com/office/officeart/2005/8/layout/lProcess2"/>
    <dgm:cxn modelId="{27D42BE7-FACC-42AC-9590-72435C1D43BC}" type="presParOf" srcId="{BDC844AB-78EE-4C60-A6BC-5485696D5555}" destId="{315F8BDC-EEF2-4FE3-BEE5-3666FBBB8A07}" srcOrd="0" destOrd="0" presId="urn:microsoft.com/office/officeart/2005/8/layout/lProcess2"/>
    <dgm:cxn modelId="{ED2359A7-BE81-4456-8801-C3E11F96B6B8}" type="presParOf" srcId="{BDC844AB-78EE-4C60-A6BC-5485696D5555}" destId="{9C0D6E52-93AC-413C-87EC-C4DB5ADAB085}" srcOrd="1" destOrd="0" presId="urn:microsoft.com/office/officeart/2005/8/layout/lProcess2"/>
    <dgm:cxn modelId="{5EB89011-4C95-433A-B4A7-DE46C0A0DB2B}" type="presParOf" srcId="{BDC844AB-78EE-4C60-A6BC-5485696D5555}" destId="{B38EAD53-FEE9-42D9-BDAE-BCFCE112D25E}" srcOrd="2" destOrd="0" presId="urn:microsoft.com/office/officeart/2005/8/layout/lProcess2"/>
    <dgm:cxn modelId="{E23D753A-AA6F-426A-8131-F6BDA768E3DC}" type="presParOf" srcId="{B38EAD53-FEE9-42D9-BDAE-BCFCE112D25E}" destId="{43C7A636-46D7-40FC-A663-49C45A2118EE}" srcOrd="0" destOrd="0" presId="urn:microsoft.com/office/officeart/2005/8/layout/lProcess2"/>
    <dgm:cxn modelId="{B0B41979-2F37-4B79-8FC4-1027AB357357}" type="presParOf" srcId="{43C7A636-46D7-40FC-A663-49C45A2118EE}" destId="{A93840C2-1A1F-4AC2-A624-E35FA9475CD4}" srcOrd="0" destOrd="0" presId="urn:microsoft.com/office/officeart/2005/8/layout/lProcess2"/>
  </dgm:cxnLst>
  <dgm:bg>
    <a:effectLst>
      <a:outerShdw blurRad="50800" dist="38100" algn="l" rotWithShape="0">
        <a:prstClr val="black">
          <a:alpha val="40000"/>
        </a:prstClr>
      </a:outerShdw>
    </a:effect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1CFB47-CAFD-433E-B26E-EDD963F1F6AC}" type="doc">
      <dgm:prSet loTypeId="urn:microsoft.com/office/officeart/2005/8/layout/radial6" loCatId="relationship" qsTypeId="urn:microsoft.com/office/officeart/2005/8/quickstyle/3d1" qsCatId="3D" csTypeId="urn:microsoft.com/office/officeart/2005/8/colors/accent6_2" csCatId="accent6" phldr="1"/>
      <dgm:spPr/>
      <dgm:t>
        <a:bodyPr/>
        <a:lstStyle/>
        <a:p>
          <a:endParaRPr lang="lv-LV"/>
        </a:p>
      </dgm:t>
    </dgm:pt>
    <dgm:pt modelId="{1FAB7060-D36B-4B76-A1A5-D43A43760A65}" type="pres">
      <dgm:prSet presAssocID="{2C1CFB47-CAFD-433E-B26E-EDD963F1F6AC}" presName="Name0" presStyleCnt="0">
        <dgm:presLayoutVars>
          <dgm:chMax val="1"/>
          <dgm:dir/>
          <dgm:animLvl val="ctr"/>
          <dgm:resizeHandles val="exact"/>
        </dgm:presLayoutVars>
      </dgm:prSet>
      <dgm:spPr/>
      <dgm:t>
        <a:bodyPr/>
        <a:lstStyle/>
        <a:p>
          <a:endParaRPr lang="lv-LV"/>
        </a:p>
      </dgm:t>
    </dgm:pt>
  </dgm:ptLst>
  <dgm:cxnLst>
    <dgm:cxn modelId="{1DB71D34-3469-41CA-A238-F6A5D785AA86}" type="presOf" srcId="{2C1CFB47-CAFD-433E-B26E-EDD963F1F6AC}" destId="{1FAB7060-D36B-4B76-A1A5-D43A43760A65}" srcOrd="0" destOrd="0" presId="urn:microsoft.com/office/officeart/2005/8/layout/radial6"/>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DCFF52-8A6B-4E63-B28B-46BBDD00EB95}" type="doc">
      <dgm:prSet loTypeId="urn:microsoft.com/office/officeart/2005/8/layout/chevron2" loCatId="process" qsTypeId="urn:microsoft.com/office/officeart/2005/8/quickstyle/3d2" qsCatId="3D" csTypeId="urn:microsoft.com/office/officeart/2005/8/colors/accent6_3" csCatId="accent6" phldr="1"/>
      <dgm:spPr/>
      <dgm:t>
        <a:bodyPr/>
        <a:lstStyle/>
        <a:p>
          <a:endParaRPr lang="lv-LV"/>
        </a:p>
      </dgm:t>
    </dgm:pt>
    <dgm:pt modelId="{55C5724A-15C0-4ACD-B7A3-2D514A5DB80A}">
      <dgm:prSet phldrT="[Text]"/>
      <dgm:spPr/>
      <dgm:t>
        <a:bodyPr/>
        <a:lstStyle/>
        <a:p>
          <a:r>
            <a:rPr lang="lv-LV" dirty="0" err="1" smtClean="0"/>
            <a:t>Short</a:t>
          </a:r>
          <a:r>
            <a:rPr lang="lv-LV" dirty="0" smtClean="0"/>
            <a:t> </a:t>
          </a:r>
          <a:r>
            <a:rPr lang="lv-LV" dirty="0" err="1" smtClean="0"/>
            <a:t>term</a:t>
          </a:r>
          <a:r>
            <a:rPr lang="lv-LV" dirty="0" smtClean="0"/>
            <a:t> </a:t>
          </a:r>
          <a:r>
            <a:rPr lang="lv-LV" dirty="0" err="1" smtClean="0"/>
            <a:t>migration</a:t>
          </a:r>
          <a:endParaRPr lang="lv-LV" dirty="0"/>
        </a:p>
      </dgm:t>
    </dgm:pt>
    <dgm:pt modelId="{C2B4CAF9-3275-468F-9559-2DA955699E45}" type="parTrans" cxnId="{879D0B27-963A-455C-8AD8-62746EFE715B}">
      <dgm:prSet/>
      <dgm:spPr/>
      <dgm:t>
        <a:bodyPr/>
        <a:lstStyle/>
        <a:p>
          <a:endParaRPr lang="lv-LV"/>
        </a:p>
      </dgm:t>
    </dgm:pt>
    <dgm:pt modelId="{EA28A17A-0460-4EA9-9E25-F77390B93AE0}" type="sibTrans" cxnId="{879D0B27-963A-455C-8AD8-62746EFE715B}">
      <dgm:prSet/>
      <dgm:spPr/>
      <dgm:t>
        <a:bodyPr/>
        <a:lstStyle/>
        <a:p>
          <a:endParaRPr lang="lv-LV"/>
        </a:p>
      </dgm:t>
    </dgm:pt>
    <dgm:pt modelId="{AA93480A-6E8A-4549-AE2D-73F264E854BF}">
      <dgm:prSet phldrT="[Text]"/>
      <dgm:spPr/>
      <dgm:t>
        <a:bodyPr/>
        <a:lstStyle/>
        <a:p>
          <a:r>
            <a:rPr lang="lv-LV" dirty="0" err="1" smtClean="0">
              <a:hlinkClick xmlns:r="http://schemas.openxmlformats.org/officeDocument/2006/relationships" r:id="rId1" action="ppaction://hlinksldjump"/>
            </a:rPr>
            <a:t>Invitations</a:t>
          </a:r>
          <a:endParaRPr lang="lv-LV" dirty="0"/>
        </a:p>
      </dgm:t>
    </dgm:pt>
    <dgm:pt modelId="{9634B8FC-0DD3-4693-928B-A67BD776C4DF}" type="parTrans" cxnId="{533A074D-5AB9-4886-B2FC-5A160726AED0}">
      <dgm:prSet/>
      <dgm:spPr/>
      <dgm:t>
        <a:bodyPr/>
        <a:lstStyle/>
        <a:p>
          <a:endParaRPr lang="lv-LV"/>
        </a:p>
      </dgm:t>
    </dgm:pt>
    <dgm:pt modelId="{DED32BF8-543A-4C9F-BA04-79C02B7C315E}" type="sibTrans" cxnId="{533A074D-5AB9-4886-B2FC-5A160726AED0}">
      <dgm:prSet/>
      <dgm:spPr/>
      <dgm:t>
        <a:bodyPr/>
        <a:lstStyle/>
        <a:p>
          <a:endParaRPr lang="lv-LV"/>
        </a:p>
      </dgm:t>
    </dgm:pt>
    <dgm:pt modelId="{B862D1DB-1320-420B-A066-1CB65EB87262}">
      <dgm:prSet phldrT="[Text]"/>
      <dgm:spPr/>
      <dgm:t>
        <a:bodyPr/>
        <a:lstStyle/>
        <a:p>
          <a:r>
            <a:rPr lang="lv-LV" dirty="0" smtClean="0">
              <a:hlinkClick xmlns:r="http://schemas.openxmlformats.org/officeDocument/2006/relationships" r:id="rId2" action="ppaction://hlinksldjump"/>
            </a:rPr>
            <a:t>Visas</a:t>
          </a:r>
          <a:endParaRPr lang="lv-LV" dirty="0"/>
        </a:p>
      </dgm:t>
    </dgm:pt>
    <dgm:pt modelId="{1FACD80B-A780-4FBD-86C6-CA51423EEDE4}" type="parTrans" cxnId="{1535D20C-17B2-4475-B8BF-A79739320322}">
      <dgm:prSet/>
      <dgm:spPr/>
      <dgm:t>
        <a:bodyPr/>
        <a:lstStyle/>
        <a:p>
          <a:endParaRPr lang="lv-LV"/>
        </a:p>
      </dgm:t>
    </dgm:pt>
    <dgm:pt modelId="{C67EEA9F-E457-407D-B6E1-5567F4DD6BB8}" type="sibTrans" cxnId="{1535D20C-17B2-4475-B8BF-A79739320322}">
      <dgm:prSet/>
      <dgm:spPr/>
      <dgm:t>
        <a:bodyPr/>
        <a:lstStyle/>
        <a:p>
          <a:endParaRPr lang="lv-LV"/>
        </a:p>
      </dgm:t>
    </dgm:pt>
    <dgm:pt modelId="{ABA83151-5D1F-4D4F-AB3A-6FF51E7C9554}">
      <dgm:prSet phldrT="[Text]"/>
      <dgm:spPr/>
      <dgm:t>
        <a:bodyPr/>
        <a:lstStyle/>
        <a:p>
          <a:r>
            <a:rPr lang="lv-LV" dirty="0" smtClean="0"/>
            <a:t>Long  </a:t>
          </a:r>
          <a:r>
            <a:rPr lang="lv-LV" dirty="0" err="1" smtClean="0"/>
            <a:t>term</a:t>
          </a:r>
          <a:r>
            <a:rPr lang="lv-LV" dirty="0" smtClean="0"/>
            <a:t> </a:t>
          </a:r>
          <a:r>
            <a:rPr lang="lv-LV" dirty="0" err="1" smtClean="0"/>
            <a:t>migration</a:t>
          </a:r>
          <a:endParaRPr lang="lv-LV" dirty="0"/>
        </a:p>
      </dgm:t>
    </dgm:pt>
    <dgm:pt modelId="{45EBB1E6-7CBB-41FB-B991-A433E206CBB7}" type="parTrans" cxnId="{09B1FC87-D0F8-4D4A-813C-D715B3C293D9}">
      <dgm:prSet/>
      <dgm:spPr/>
      <dgm:t>
        <a:bodyPr/>
        <a:lstStyle/>
        <a:p>
          <a:endParaRPr lang="lv-LV"/>
        </a:p>
      </dgm:t>
    </dgm:pt>
    <dgm:pt modelId="{55C58C2D-4658-405A-B5DD-57CB43691E53}" type="sibTrans" cxnId="{09B1FC87-D0F8-4D4A-813C-D715B3C293D9}">
      <dgm:prSet/>
      <dgm:spPr/>
      <dgm:t>
        <a:bodyPr/>
        <a:lstStyle/>
        <a:p>
          <a:endParaRPr lang="lv-LV"/>
        </a:p>
      </dgm:t>
    </dgm:pt>
    <dgm:pt modelId="{EC8092B7-D7AF-4A71-B16C-AE9A19701EA7}">
      <dgm:prSet phldrT="[Text]"/>
      <dgm:spPr/>
      <dgm:t>
        <a:bodyPr/>
        <a:lstStyle/>
        <a:p>
          <a:r>
            <a:rPr lang="lv-LV" dirty="0" err="1" smtClean="0">
              <a:hlinkClick xmlns:r="http://schemas.openxmlformats.org/officeDocument/2006/relationships" r:id="rId3" action="ppaction://hlinksldjump"/>
            </a:rPr>
            <a:t>Residence</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Permits</a:t>
          </a:r>
          <a:endParaRPr lang="lv-LV" dirty="0"/>
        </a:p>
      </dgm:t>
    </dgm:pt>
    <dgm:pt modelId="{739AB56B-686F-4303-A325-CD2D5EF44786}" type="parTrans" cxnId="{F565717B-069A-45D8-8D47-5578D59B5642}">
      <dgm:prSet/>
      <dgm:spPr/>
      <dgm:t>
        <a:bodyPr/>
        <a:lstStyle/>
        <a:p>
          <a:endParaRPr lang="lv-LV"/>
        </a:p>
      </dgm:t>
    </dgm:pt>
    <dgm:pt modelId="{A1F1FB67-E9ED-4341-993F-CBD6D9E74223}" type="sibTrans" cxnId="{F565717B-069A-45D8-8D47-5578D59B5642}">
      <dgm:prSet/>
      <dgm:spPr/>
      <dgm:t>
        <a:bodyPr/>
        <a:lstStyle/>
        <a:p>
          <a:endParaRPr lang="lv-LV"/>
        </a:p>
      </dgm:t>
    </dgm:pt>
    <dgm:pt modelId="{139FBA71-F9B9-4332-A985-FA0D057BAFE1}">
      <dgm:prSet phldrT="[Text]"/>
      <dgm:spPr/>
      <dgm:t>
        <a:bodyPr/>
        <a:lstStyle/>
        <a:p>
          <a:r>
            <a:rPr lang="lv-LV" dirty="0" smtClean="0"/>
            <a:t>Repatriation</a:t>
          </a:r>
          <a:endParaRPr lang="lv-LV" dirty="0"/>
        </a:p>
      </dgm:t>
    </dgm:pt>
    <dgm:pt modelId="{18C1C9B3-EE39-42EB-BEF4-20CB985E5D22}" type="parTrans" cxnId="{178A21BC-371A-4C0D-9B5F-6DE6A0B196EF}">
      <dgm:prSet/>
      <dgm:spPr/>
      <dgm:t>
        <a:bodyPr/>
        <a:lstStyle/>
        <a:p>
          <a:endParaRPr lang="lv-LV"/>
        </a:p>
      </dgm:t>
    </dgm:pt>
    <dgm:pt modelId="{14BBDF5C-8905-40F8-AF1E-075581BC42A8}" type="sibTrans" cxnId="{178A21BC-371A-4C0D-9B5F-6DE6A0B196EF}">
      <dgm:prSet/>
      <dgm:spPr/>
      <dgm:t>
        <a:bodyPr/>
        <a:lstStyle/>
        <a:p>
          <a:endParaRPr lang="lv-LV"/>
        </a:p>
      </dgm:t>
    </dgm:pt>
    <dgm:pt modelId="{0635FD2A-4AC3-41B4-9160-1E885BAD9231}">
      <dgm:prSet phldrT="[Text]"/>
      <dgm:spPr/>
      <dgm:t>
        <a:bodyPr/>
        <a:lstStyle/>
        <a:p>
          <a:r>
            <a:rPr lang="lv-LV" dirty="0" err="1" smtClean="0">
              <a:hlinkClick xmlns:r="http://schemas.openxmlformats.org/officeDocument/2006/relationships" r:id="rId4" action="ppaction://hlinksldjump"/>
            </a:rPr>
            <a:t>Number</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of</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Repatriates</a:t>
          </a:r>
          <a:endParaRPr lang="lv-LV" dirty="0"/>
        </a:p>
      </dgm:t>
    </dgm:pt>
    <dgm:pt modelId="{2BBD4E4F-D3E1-46C9-B4DA-0CD51DF3DE36}" type="parTrans" cxnId="{260F4165-C942-4657-8994-A4E3ADA3DDDE}">
      <dgm:prSet/>
      <dgm:spPr/>
      <dgm:t>
        <a:bodyPr/>
        <a:lstStyle/>
        <a:p>
          <a:endParaRPr lang="lv-LV"/>
        </a:p>
      </dgm:t>
    </dgm:pt>
    <dgm:pt modelId="{D0415BBD-6596-4F11-8394-848341F00D62}" type="sibTrans" cxnId="{260F4165-C942-4657-8994-A4E3ADA3DDDE}">
      <dgm:prSet/>
      <dgm:spPr/>
      <dgm:t>
        <a:bodyPr/>
        <a:lstStyle/>
        <a:p>
          <a:endParaRPr lang="lv-LV"/>
        </a:p>
      </dgm:t>
    </dgm:pt>
    <dgm:pt modelId="{6E410A7F-22AF-48A7-9496-781641D9AFE6}">
      <dgm:prSet phldrT="[Text]"/>
      <dgm:spPr/>
      <dgm:t>
        <a:bodyPr/>
        <a:lstStyle/>
        <a:p>
          <a:r>
            <a:rPr lang="lv-LV" dirty="0" err="1" smtClean="0">
              <a:hlinkClick xmlns:r="http://schemas.openxmlformats.org/officeDocument/2006/relationships" r:id="rId5" action="ppaction://hlinksldjump"/>
            </a:rPr>
            <a:t>Repatriates</a:t>
          </a:r>
          <a:r>
            <a:rPr lang="lv-LV" dirty="0" smtClean="0">
              <a:hlinkClick xmlns:r="http://schemas.openxmlformats.org/officeDocument/2006/relationships" r:id="rId5" action="ppaction://hlinksldjump"/>
            </a:rPr>
            <a:t>’ </a:t>
          </a:r>
          <a:r>
            <a:rPr lang="lv-LV" dirty="0" err="1" smtClean="0">
              <a:hlinkClick xmlns:r="http://schemas.openxmlformats.org/officeDocument/2006/relationships" r:id="rId5" action="ppaction://hlinksldjump"/>
            </a:rPr>
            <a:t>Source</a:t>
          </a:r>
          <a:r>
            <a:rPr lang="lv-LV" dirty="0" smtClean="0">
              <a:hlinkClick xmlns:r="http://schemas.openxmlformats.org/officeDocument/2006/relationships" r:id="rId5" action="ppaction://hlinksldjump"/>
            </a:rPr>
            <a:t> </a:t>
          </a:r>
          <a:r>
            <a:rPr lang="lv-LV" dirty="0" err="1" smtClean="0">
              <a:hlinkClick xmlns:r="http://schemas.openxmlformats.org/officeDocument/2006/relationships" r:id="rId5" action="ppaction://hlinksldjump"/>
            </a:rPr>
            <a:t>Countries</a:t>
          </a:r>
          <a:endParaRPr lang="lv-LV" dirty="0"/>
        </a:p>
      </dgm:t>
    </dgm:pt>
    <dgm:pt modelId="{CC30702D-A49F-485A-A730-6BA9CF083E16}" type="parTrans" cxnId="{4C36F86C-5C1B-48E1-A1AD-90A5E1997F1C}">
      <dgm:prSet/>
      <dgm:spPr/>
      <dgm:t>
        <a:bodyPr/>
        <a:lstStyle/>
        <a:p>
          <a:endParaRPr lang="lv-LV"/>
        </a:p>
      </dgm:t>
    </dgm:pt>
    <dgm:pt modelId="{05990ED5-0ADF-4B75-987E-0AB318A57170}" type="sibTrans" cxnId="{4C36F86C-5C1B-48E1-A1AD-90A5E1997F1C}">
      <dgm:prSet/>
      <dgm:spPr/>
      <dgm:t>
        <a:bodyPr/>
        <a:lstStyle/>
        <a:p>
          <a:endParaRPr lang="lv-LV"/>
        </a:p>
      </dgm:t>
    </dgm:pt>
    <dgm:pt modelId="{A554A025-9EFE-4E16-88EC-3084BD948FAD}">
      <dgm:prSet phldrT="[Text]"/>
      <dgm:spPr/>
      <dgm:t>
        <a:bodyPr/>
        <a:lstStyle/>
        <a:p>
          <a:endParaRPr lang="lv-LV" dirty="0"/>
        </a:p>
      </dgm:t>
    </dgm:pt>
    <dgm:pt modelId="{9AC2FDAE-2D86-4259-9DE6-F455B3CE19F4}" type="parTrans" cxnId="{4A1ABC84-CDB3-4C1F-BB8E-6CC28AF05E6C}">
      <dgm:prSet/>
      <dgm:spPr/>
      <dgm:t>
        <a:bodyPr/>
        <a:lstStyle/>
        <a:p>
          <a:endParaRPr lang="lv-LV"/>
        </a:p>
      </dgm:t>
    </dgm:pt>
    <dgm:pt modelId="{1FE9873E-5E37-4B91-BB1E-7CAF9276D7DB}" type="sibTrans" cxnId="{4A1ABC84-CDB3-4C1F-BB8E-6CC28AF05E6C}">
      <dgm:prSet/>
      <dgm:spPr/>
      <dgm:t>
        <a:bodyPr/>
        <a:lstStyle/>
        <a:p>
          <a:endParaRPr lang="lv-LV"/>
        </a:p>
      </dgm:t>
    </dgm:pt>
    <dgm:pt modelId="{5B143FB5-18FF-4CCD-A46E-B143BC9AF481}">
      <dgm:prSet phldrT="[Text]"/>
      <dgm:spPr/>
      <dgm:t>
        <a:bodyPr/>
        <a:lstStyle/>
        <a:p>
          <a:r>
            <a:rPr lang="lv-LV" dirty="0" err="1" smtClean="0">
              <a:hlinkClick xmlns:r="http://schemas.openxmlformats.org/officeDocument/2006/relationships" r:id="rId6" action="ppaction://hlinksldjump"/>
            </a:rPr>
            <a:t>Declaration</a:t>
          </a:r>
          <a:r>
            <a:rPr lang="lv-LV" dirty="0" smtClean="0">
              <a:hlinkClick xmlns:r="http://schemas.openxmlformats.org/officeDocument/2006/relationships" r:id="rId6" action="ppaction://hlinksldjump"/>
            </a:rPr>
            <a:t> </a:t>
          </a:r>
          <a:r>
            <a:rPr lang="lv-LV" dirty="0" err="1" smtClean="0">
              <a:hlinkClick xmlns:r="http://schemas.openxmlformats.org/officeDocument/2006/relationships" r:id="rId6" action="ppaction://hlinksldjump"/>
            </a:rPr>
            <a:t>of</a:t>
          </a:r>
          <a:r>
            <a:rPr lang="lv-LV" dirty="0" smtClean="0">
              <a:hlinkClick xmlns:r="http://schemas.openxmlformats.org/officeDocument/2006/relationships" r:id="rId6" action="ppaction://hlinksldjump"/>
            </a:rPr>
            <a:t> </a:t>
          </a:r>
          <a:r>
            <a:rPr lang="lv-LV" dirty="0" err="1" smtClean="0">
              <a:hlinkClick xmlns:r="http://schemas.openxmlformats.org/officeDocument/2006/relationships" r:id="rId6" action="ppaction://hlinksldjump"/>
            </a:rPr>
            <a:t>Residence</a:t>
          </a:r>
          <a:endParaRPr lang="lv-LV" dirty="0"/>
        </a:p>
      </dgm:t>
    </dgm:pt>
    <dgm:pt modelId="{2FE749C6-E298-46A0-ACBD-F52A570C4295}" type="parTrans" cxnId="{E8D40AF4-2434-402E-8626-3E7F2CF5A410}">
      <dgm:prSet/>
      <dgm:spPr/>
      <dgm:t>
        <a:bodyPr/>
        <a:lstStyle/>
        <a:p>
          <a:endParaRPr lang="lv-LV"/>
        </a:p>
      </dgm:t>
    </dgm:pt>
    <dgm:pt modelId="{5CABF4B5-1E59-46E7-90B2-CB793992C40D}" type="sibTrans" cxnId="{E8D40AF4-2434-402E-8626-3E7F2CF5A410}">
      <dgm:prSet/>
      <dgm:spPr/>
      <dgm:t>
        <a:bodyPr/>
        <a:lstStyle/>
        <a:p>
          <a:endParaRPr lang="lv-LV"/>
        </a:p>
      </dgm:t>
    </dgm:pt>
    <dgm:pt modelId="{91A8EB99-1C65-4776-A75E-66F4048D87DF}">
      <dgm:prSet phldrT="[Text]"/>
      <dgm:spPr/>
      <dgm:t>
        <a:bodyPr/>
        <a:lstStyle/>
        <a:p>
          <a:r>
            <a:rPr lang="lv-LV" dirty="0" err="1" smtClean="0">
              <a:hlinkClick xmlns:r="http://schemas.openxmlformats.org/officeDocument/2006/relationships" r:id="rId7" action="ppaction://hlinksldjump"/>
            </a:rPr>
            <a:t>Removal</a:t>
          </a:r>
          <a:endParaRPr lang="lv-LV" dirty="0"/>
        </a:p>
      </dgm:t>
    </dgm:pt>
    <dgm:pt modelId="{BD3821CF-66B5-420D-BF89-64A3593BF3DF}" type="parTrans" cxnId="{D87C5D08-E8B9-4947-A806-62419436059B}">
      <dgm:prSet/>
      <dgm:spPr/>
      <dgm:t>
        <a:bodyPr/>
        <a:lstStyle/>
        <a:p>
          <a:endParaRPr lang="lv-LV"/>
        </a:p>
      </dgm:t>
    </dgm:pt>
    <dgm:pt modelId="{4D95B796-ADFD-4195-BC79-FCC07DAEDD65}" type="sibTrans" cxnId="{D87C5D08-E8B9-4947-A806-62419436059B}">
      <dgm:prSet/>
      <dgm:spPr/>
      <dgm:t>
        <a:bodyPr/>
        <a:lstStyle/>
        <a:p>
          <a:endParaRPr lang="lv-LV"/>
        </a:p>
      </dgm:t>
    </dgm:pt>
    <dgm:pt modelId="{47A4E93B-9CD8-4380-A184-48937C251FB1}">
      <dgm:prSet phldrT="[Text]"/>
      <dgm:spPr/>
      <dgm:t>
        <a:bodyPr/>
        <a:lstStyle/>
        <a:p>
          <a:r>
            <a:rPr lang="lv-LV" dirty="0" err="1" smtClean="0">
              <a:hlinkClick xmlns:r="http://schemas.openxmlformats.org/officeDocument/2006/relationships" r:id="rId8" action="ppaction://hlinksldjump"/>
            </a:rPr>
            <a:t>Work</a:t>
          </a:r>
          <a:r>
            <a:rPr lang="lv-LV" dirty="0" smtClean="0">
              <a:hlinkClick xmlns:r="http://schemas.openxmlformats.org/officeDocument/2006/relationships" r:id="rId8" action="ppaction://hlinksldjump"/>
            </a:rPr>
            <a:t> </a:t>
          </a:r>
          <a:r>
            <a:rPr lang="lv-LV" dirty="0" err="1" smtClean="0">
              <a:hlinkClick xmlns:r="http://schemas.openxmlformats.org/officeDocument/2006/relationships" r:id="rId8" action="ppaction://hlinksldjump"/>
            </a:rPr>
            <a:t>Permits</a:t>
          </a:r>
          <a:endParaRPr lang="lv-LV" dirty="0"/>
        </a:p>
      </dgm:t>
    </dgm:pt>
    <dgm:pt modelId="{88BA1372-5D2D-491E-9D64-1B444A96CD20}" type="parTrans" cxnId="{0B6606E2-214D-4967-AD89-A2F38BD5C12E}">
      <dgm:prSet/>
      <dgm:spPr/>
      <dgm:t>
        <a:bodyPr/>
        <a:lstStyle/>
        <a:p>
          <a:endParaRPr lang="lv-LV"/>
        </a:p>
      </dgm:t>
    </dgm:pt>
    <dgm:pt modelId="{9A513DC7-9F6D-4478-9865-7A08A6B51B44}" type="sibTrans" cxnId="{0B6606E2-214D-4967-AD89-A2F38BD5C12E}">
      <dgm:prSet/>
      <dgm:spPr/>
      <dgm:t>
        <a:bodyPr/>
        <a:lstStyle/>
        <a:p>
          <a:endParaRPr lang="lv-LV"/>
        </a:p>
      </dgm:t>
    </dgm:pt>
    <dgm:pt modelId="{6D531595-A65A-4054-B20F-865EED087E9D}">
      <dgm:prSet phldrT="[Text]"/>
      <dgm:spPr/>
      <dgm:t>
        <a:bodyPr/>
        <a:lstStyle/>
        <a:p>
          <a:r>
            <a:rPr lang="lv-LV" dirty="0" err="1" smtClean="0">
              <a:hlinkClick xmlns:r="http://schemas.openxmlformats.org/officeDocument/2006/relationships" r:id="rId9" action="ppaction://hlinksldjump"/>
            </a:rPr>
            <a:t>General</a:t>
          </a:r>
          <a:r>
            <a:rPr lang="lv-LV" dirty="0" smtClean="0">
              <a:hlinkClick xmlns:r="http://schemas.openxmlformats.org/officeDocument/2006/relationships" r:id="rId9" action="ppaction://hlinksldjump"/>
            </a:rPr>
            <a:t> </a:t>
          </a:r>
          <a:r>
            <a:rPr lang="lv-LV" dirty="0" err="1" smtClean="0">
              <a:hlinkClick xmlns:r="http://schemas.openxmlformats.org/officeDocument/2006/relationships" r:id="rId9" action="ppaction://hlinksldjump"/>
            </a:rPr>
            <a:t>Information</a:t>
          </a:r>
          <a:endParaRPr lang="lv-LV" dirty="0"/>
        </a:p>
      </dgm:t>
    </dgm:pt>
    <dgm:pt modelId="{B31C557E-FF1E-4C4E-A98A-B9B69EEDE9F7}" type="parTrans" cxnId="{CA379A64-3A29-4DFD-BA7F-EA93881F2439}">
      <dgm:prSet/>
      <dgm:spPr/>
      <dgm:t>
        <a:bodyPr/>
        <a:lstStyle/>
        <a:p>
          <a:endParaRPr lang="lv-LV"/>
        </a:p>
      </dgm:t>
    </dgm:pt>
    <dgm:pt modelId="{A149C8CF-3709-4854-AC4A-C77BB8626B66}" type="sibTrans" cxnId="{CA379A64-3A29-4DFD-BA7F-EA93881F2439}">
      <dgm:prSet/>
      <dgm:spPr/>
      <dgm:t>
        <a:bodyPr/>
        <a:lstStyle/>
        <a:p>
          <a:endParaRPr lang="lv-LV"/>
        </a:p>
      </dgm:t>
    </dgm:pt>
    <dgm:pt modelId="{B1A498EC-0179-4739-AF23-D576E91B835B}" type="pres">
      <dgm:prSet presAssocID="{A2DCFF52-8A6B-4E63-B28B-46BBDD00EB95}" presName="linearFlow" presStyleCnt="0">
        <dgm:presLayoutVars>
          <dgm:dir/>
          <dgm:animLvl val="lvl"/>
          <dgm:resizeHandles val="exact"/>
        </dgm:presLayoutVars>
      </dgm:prSet>
      <dgm:spPr/>
      <dgm:t>
        <a:bodyPr/>
        <a:lstStyle/>
        <a:p>
          <a:endParaRPr lang="lv-LV"/>
        </a:p>
      </dgm:t>
    </dgm:pt>
    <dgm:pt modelId="{AB1186FA-F3C4-4BCB-8299-2E205C70481C}" type="pres">
      <dgm:prSet presAssocID="{55C5724A-15C0-4ACD-B7A3-2D514A5DB80A}" presName="composite" presStyleCnt="0"/>
      <dgm:spPr/>
    </dgm:pt>
    <dgm:pt modelId="{104AE3D5-4DAE-415A-B185-0A68DC9B6CFB}" type="pres">
      <dgm:prSet presAssocID="{55C5724A-15C0-4ACD-B7A3-2D514A5DB80A}" presName="parentText" presStyleLbl="alignNode1" presStyleIdx="0" presStyleCnt="4">
        <dgm:presLayoutVars>
          <dgm:chMax val="1"/>
          <dgm:bulletEnabled val="1"/>
        </dgm:presLayoutVars>
      </dgm:prSet>
      <dgm:spPr/>
      <dgm:t>
        <a:bodyPr/>
        <a:lstStyle/>
        <a:p>
          <a:endParaRPr lang="lv-LV"/>
        </a:p>
      </dgm:t>
    </dgm:pt>
    <dgm:pt modelId="{1889D643-CF2F-4359-91B8-D066A75D5B54}" type="pres">
      <dgm:prSet presAssocID="{55C5724A-15C0-4ACD-B7A3-2D514A5DB80A}" presName="descendantText" presStyleLbl="alignAcc1" presStyleIdx="0" presStyleCnt="4">
        <dgm:presLayoutVars>
          <dgm:bulletEnabled val="1"/>
        </dgm:presLayoutVars>
      </dgm:prSet>
      <dgm:spPr/>
      <dgm:t>
        <a:bodyPr/>
        <a:lstStyle/>
        <a:p>
          <a:endParaRPr lang="lv-LV"/>
        </a:p>
      </dgm:t>
    </dgm:pt>
    <dgm:pt modelId="{214AD9DF-783D-43CB-8E71-EFF282118A3C}" type="pres">
      <dgm:prSet presAssocID="{EA28A17A-0460-4EA9-9E25-F77390B93AE0}" presName="sp" presStyleCnt="0"/>
      <dgm:spPr/>
    </dgm:pt>
    <dgm:pt modelId="{EC11E2AA-F207-47BD-AFE4-CBFAF6D6A79F}" type="pres">
      <dgm:prSet presAssocID="{ABA83151-5D1F-4D4F-AB3A-6FF51E7C9554}" presName="composite" presStyleCnt="0"/>
      <dgm:spPr/>
    </dgm:pt>
    <dgm:pt modelId="{8AB7941C-5706-4592-81C0-FB55D54BBF63}" type="pres">
      <dgm:prSet presAssocID="{ABA83151-5D1F-4D4F-AB3A-6FF51E7C9554}" presName="parentText" presStyleLbl="alignNode1" presStyleIdx="1" presStyleCnt="4">
        <dgm:presLayoutVars>
          <dgm:chMax val="1"/>
          <dgm:bulletEnabled val="1"/>
        </dgm:presLayoutVars>
      </dgm:prSet>
      <dgm:spPr/>
      <dgm:t>
        <a:bodyPr/>
        <a:lstStyle/>
        <a:p>
          <a:endParaRPr lang="lv-LV"/>
        </a:p>
      </dgm:t>
    </dgm:pt>
    <dgm:pt modelId="{FB89E114-25C1-4BAA-A61A-7B05778D2368}" type="pres">
      <dgm:prSet presAssocID="{ABA83151-5D1F-4D4F-AB3A-6FF51E7C9554}" presName="descendantText" presStyleLbl="alignAcc1" presStyleIdx="1" presStyleCnt="4">
        <dgm:presLayoutVars>
          <dgm:bulletEnabled val="1"/>
        </dgm:presLayoutVars>
      </dgm:prSet>
      <dgm:spPr/>
      <dgm:t>
        <a:bodyPr/>
        <a:lstStyle/>
        <a:p>
          <a:endParaRPr lang="lv-LV"/>
        </a:p>
      </dgm:t>
    </dgm:pt>
    <dgm:pt modelId="{C20F4139-659A-4085-B2AF-67A8171A04A0}" type="pres">
      <dgm:prSet presAssocID="{55C58C2D-4658-405A-B5DD-57CB43691E53}" presName="sp" presStyleCnt="0"/>
      <dgm:spPr/>
    </dgm:pt>
    <dgm:pt modelId="{C543BA96-4C31-4118-929E-C661F86018BA}" type="pres">
      <dgm:prSet presAssocID="{139FBA71-F9B9-4332-A985-FA0D057BAFE1}" presName="composite" presStyleCnt="0"/>
      <dgm:spPr/>
    </dgm:pt>
    <dgm:pt modelId="{76665FA8-D35A-4F0D-BE69-8FCFC8C478F2}" type="pres">
      <dgm:prSet presAssocID="{139FBA71-F9B9-4332-A985-FA0D057BAFE1}" presName="parentText" presStyleLbl="alignNode1" presStyleIdx="2" presStyleCnt="4">
        <dgm:presLayoutVars>
          <dgm:chMax val="1"/>
          <dgm:bulletEnabled val="1"/>
        </dgm:presLayoutVars>
      </dgm:prSet>
      <dgm:spPr/>
      <dgm:t>
        <a:bodyPr/>
        <a:lstStyle/>
        <a:p>
          <a:endParaRPr lang="lv-LV"/>
        </a:p>
      </dgm:t>
    </dgm:pt>
    <dgm:pt modelId="{C313F8BF-5FD7-4943-A901-1FDE90B4AD89}" type="pres">
      <dgm:prSet presAssocID="{139FBA71-F9B9-4332-A985-FA0D057BAFE1}" presName="descendantText" presStyleLbl="alignAcc1" presStyleIdx="2" presStyleCnt="4">
        <dgm:presLayoutVars>
          <dgm:bulletEnabled val="1"/>
        </dgm:presLayoutVars>
      </dgm:prSet>
      <dgm:spPr/>
      <dgm:t>
        <a:bodyPr/>
        <a:lstStyle/>
        <a:p>
          <a:endParaRPr lang="lv-LV"/>
        </a:p>
      </dgm:t>
    </dgm:pt>
    <dgm:pt modelId="{D584E98A-B5AF-474B-A3ED-6D363780CCD4}" type="pres">
      <dgm:prSet presAssocID="{14BBDF5C-8905-40F8-AF1E-075581BC42A8}" presName="sp" presStyleCnt="0"/>
      <dgm:spPr/>
    </dgm:pt>
    <dgm:pt modelId="{C1A21F74-B467-4385-8918-0555C76D5925}" type="pres">
      <dgm:prSet presAssocID="{A554A025-9EFE-4E16-88EC-3084BD948FAD}" presName="composite" presStyleCnt="0"/>
      <dgm:spPr/>
    </dgm:pt>
    <dgm:pt modelId="{A2B75FE7-F6F4-4E14-93DB-1A791BB3575C}" type="pres">
      <dgm:prSet presAssocID="{A554A025-9EFE-4E16-88EC-3084BD948FAD}" presName="parentText" presStyleLbl="alignNode1" presStyleIdx="3" presStyleCnt="4" custLinFactNeighborX="1064" custLinFactNeighborY="-182">
        <dgm:presLayoutVars>
          <dgm:chMax val="1"/>
          <dgm:bulletEnabled val="1"/>
        </dgm:presLayoutVars>
      </dgm:prSet>
      <dgm:spPr/>
      <dgm:t>
        <a:bodyPr/>
        <a:lstStyle/>
        <a:p>
          <a:endParaRPr lang="lv-LV"/>
        </a:p>
      </dgm:t>
    </dgm:pt>
    <dgm:pt modelId="{64094A84-D12D-4116-8BB8-A47EB6E9703F}" type="pres">
      <dgm:prSet presAssocID="{A554A025-9EFE-4E16-88EC-3084BD948FAD}" presName="descendantText" presStyleLbl="alignAcc1" presStyleIdx="3" presStyleCnt="4" custLinFactNeighborX="190" custLinFactNeighborY="-280">
        <dgm:presLayoutVars>
          <dgm:bulletEnabled val="1"/>
        </dgm:presLayoutVars>
      </dgm:prSet>
      <dgm:spPr/>
      <dgm:t>
        <a:bodyPr/>
        <a:lstStyle/>
        <a:p>
          <a:endParaRPr lang="lv-LV"/>
        </a:p>
      </dgm:t>
    </dgm:pt>
  </dgm:ptLst>
  <dgm:cxnLst>
    <dgm:cxn modelId="{E8D40AF4-2434-402E-8626-3E7F2CF5A410}" srcId="{A554A025-9EFE-4E16-88EC-3084BD948FAD}" destId="{5B143FB5-18FF-4CCD-A46E-B143BC9AF481}" srcOrd="0" destOrd="0" parTransId="{2FE749C6-E298-46A0-ACBD-F52A570C4295}" sibTransId="{5CABF4B5-1E59-46E7-90B2-CB793992C40D}"/>
    <dgm:cxn modelId="{5942ADD2-192D-4736-BEA0-AC29C365A1C2}" type="presOf" srcId="{EC8092B7-D7AF-4A71-B16C-AE9A19701EA7}" destId="{FB89E114-25C1-4BAA-A61A-7B05778D2368}" srcOrd="0" destOrd="0" presId="urn:microsoft.com/office/officeart/2005/8/layout/chevron2"/>
    <dgm:cxn modelId="{0B6606E2-214D-4967-AD89-A2F38BD5C12E}" srcId="{ABA83151-5D1F-4D4F-AB3A-6FF51E7C9554}" destId="{47A4E93B-9CD8-4380-A184-48937C251FB1}" srcOrd="1" destOrd="0" parTransId="{88BA1372-5D2D-491E-9D64-1B444A96CD20}" sibTransId="{9A513DC7-9F6D-4478-9865-7A08A6B51B44}"/>
    <dgm:cxn modelId="{0FE513D2-B212-495D-BF80-BC8065AE8E61}" type="presOf" srcId="{91A8EB99-1C65-4776-A75E-66F4048D87DF}" destId="{64094A84-D12D-4116-8BB8-A47EB6E9703F}" srcOrd="0" destOrd="1" presId="urn:microsoft.com/office/officeart/2005/8/layout/chevron2"/>
    <dgm:cxn modelId="{178A21BC-371A-4C0D-9B5F-6DE6A0B196EF}" srcId="{A2DCFF52-8A6B-4E63-B28B-46BBDD00EB95}" destId="{139FBA71-F9B9-4332-A985-FA0D057BAFE1}" srcOrd="2" destOrd="0" parTransId="{18C1C9B3-EE39-42EB-BEF4-20CB985E5D22}" sibTransId="{14BBDF5C-8905-40F8-AF1E-075581BC42A8}"/>
    <dgm:cxn modelId="{879D0B27-963A-455C-8AD8-62746EFE715B}" srcId="{A2DCFF52-8A6B-4E63-B28B-46BBDD00EB95}" destId="{55C5724A-15C0-4ACD-B7A3-2D514A5DB80A}" srcOrd="0" destOrd="0" parTransId="{C2B4CAF9-3275-468F-9559-2DA955699E45}" sibTransId="{EA28A17A-0460-4EA9-9E25-F77390B93AE0}"/>
    <dgm:cxn modelId="{82247FC2-8CCE-4600-A715-64A2906B4386}" type="presOf" srcId="{139FBA71-F9B9-4332-A985-FA0D057BAFE1}" destId="{76665FA8-D35A-4F0D-BE69-8FCFC8C478F2}" srcOrd="0" destOrd="0" presId="urn:microsoft.com/office/officeart/2005/8/layout/chevron2"/>
    <dgm:cxn modelId="{F3E7D555-D8A1-4333-9C53-E0922EAB01C5}" type="presOf" srcId="{6E410A7F-22AF-48A7-9496-781641D9AFE6}" destId="{C313F8BF-5FD7-4943-A901-1FDE90B4AD89}" srcOrd="0" destOrd="2" presId="urn:microsoft.com/office/officeart/2005/8/layout/chevron2"/>
    <dgm:cxn modelId="{0408D5D8-933E-46B6-8664-6C1F7318D755}" type="presOf" srcId="{55C5724A-15C0-4ACD-B7A3-2D514A5DB80A}" destId="{104AE3D5-4DAE-415A-B185-0A68DC9B6CFB}" srcOrd="0" destOrd="0" presId="urn:microsoft.com/office/officeart/2005/8/layout/chevron2"/>
    <dgm:cxn modelId="{4A1ABC84-CDB3-4C1F-BB8E-6CC28AF05E6C}" srcId="{A2DCFF52-8A6B-4E63-B28B-46BBDD00EB95}" destId="{A554A025-9EFE-4E16-88EC-3084BD948FAD}" srcOrd="3" destOrd="0" parTransId="{9AC2FDAE-2D86-4259-9DE6-F455B3CE19F4}" sibTransId="{1FE9873E-5E37-4B91-BB1E-7CAF9276D7DB}"/>
    <dgm:cxn modelId="{78A51D7C-DF15-4422-8578-3EC87F13544B}" type="presOf" srcId="{B862D1DB-1320-420B-A066-1CB65EB87262}" destId="{1889D643-CF2F-4359-91B8-D066A75D5B54}" srcOrd="0" destOrd="1" presId="urn:microsoft.com/office/officeart/2005/8/layout/chevron2"/>
    <dgm:cxn modelId="{533A074D-5AB9-4886-B2FC-5A160726AED0}" srcId="{55C5724A-15C0-4ACD-B7A3-2D514A5DB80A}" destId="{AA93480A-6E8A-4549-AE2D-73F264E854BF}" srcOrd="0" destOrd="0" parTransId="{9634B8FC-0DD3-4693-928B-A67BD776C4DF}" sibTransId="{DED32BF8-543A-4C9F-BA04-79C02B7C315E}"/>
    <dgm:cxn modelId="{4C36F86C-5C1B-48E1-A1AD-90A5E1997F1C}" srcId="{139FBA71-F9B9-4332-A985-FA0D057BAFE1}" destId="{6E410A7F-22AF-48A7-9496-781641D9AFE6}" srcOrd="2" destOrd="0" parTransId="{CC30702D-A49F-485A-A730-6BA9CF083E16}" sibTransId="{05990ED5-0ADF-4B75-987E-0AB318A57170}"/>
    <dgm:cxn modelId="{F565717B-069A-45D8-8D47-5578D59B5642}" srcId="{ABA83151-5D1F-4D4F-AB3A-6FF51E7C9554}" destId="{EC8092B7-D7AF-4A71-B16C-AE9A19701EA7}" srcOrd="0" destOrd="0" parTransId="{739AB56B-686F-4303-A325-CD2D5EF44786}" sibTransId="{A1F1FB67-E9ED-4341-993F-CBD6D9E74223}"/>
    <dgm:cxn modelId="{785F1F13-9296-4AA4-9465-CCCD88508F4C}" type="presOf" srcId="{0635FD2A-4AC3-41B4-9160-1E885BAD9231}" destId="{C313F8BF-5FD7-4943-A901-1FDE90B4AD89}" srcOrd="0" destOrd="1" presId="urn:microsoft.com/office/officeart/2005/8/layout/chevron2"/>
    <dgm:cxn modelId="{F3CC2D5B-1AE7-4EA1-BD5D-119698DB3330}" type="presOf" srcId="{A554A025-9EFE-4E16-88EC-3084BD948FAD}" destId="{A2B75FE7-F6F4-4E14-93DB-1A791BB3575C}" srcOrd="0" destOrd="0" presId="urn:microsoft.com/office/officeart/2005/8/layout/chevron2"/>
    <dgm:cxn modelId="{D87C5D08-E8B9-4947-A806-62419436059B}" srcId="{A554A025-9EFE-4E16-88EC-3084BD948FAD}" destId="{91A8EB99-1C65-4776-A75E-66F4048D87DF}" srcOrd="1" destOrd="0" parTransId="{BD3821CF-66B5-420D-BF89-64A3593BF3DF}" sibTransId="{4D95B796-ADFD-4195-BC79-FCC07DAEDD65}"/>
    <dgm:cxn modelId="{A3D98A56-E126-4D3C-A227-B543ADE70161}" type="presOf" srcId="{6D531595-A65A-4054-B20F-865EED087E9D}" destId="{C313F8BF-5FD7-4943-A901-1FDE90B4AD89}" srcOrd="0" destOrd="0" presId="urn:microsoft.com/office/officeart/2005/8/layout/chevron2"/>
    <dgm:cxn modelId="{18AE6068-D210-4EF0-A76D-729F696FFA75}" type="presOf" srcId="{AA93480A-6E8A-4549-AE2D-73F264E854BF}" destId="{1889D643-CF2F-4359-91B8-D066A75D5B54}" srcOrd="0" destOrd="0" presId="urn:microsoft.com/office/officeart/2005/8/layout/chevron2"/>
    <dgm:cxn modelId="{260F4165-C942-4657-8994-A4E3ADA3DDDE}" srcId="{139FBA71-F9B9-4332-A985-FA0D057BAFE1}" destId="{0635FD2A-4AC3-41B4-9160-1E885BAD9231}" srcOrd="1" destOrd="0" parTransId="{2BBD4E4F-D3E1-46C9-B4DA-0CD51DF3DE36}" sibTransId="{D0415BBD-6596-4F11-8394-848341F00D62}"/>
    <dgm:cxn modelId="{30BD751C-848E-4B16-853A-E4F8815DD4D1}" type="presOf" srcId="{ABA83151-5D1F-4D4F-AB3A-6FF51E7C9554}" destId="{8AB7941C-5706-4592-81C0-FB55D54BBF63}" srcOrd="0" destOrd="0" presId="urn:microsoft.com/office/officeart/2005/8/layout/chevron2"/>
    <dgm:cxn modelId="{F7C310A6-AC90-48E9-9A2E-378D9A804967}" type="presOf" srcId="{5B143FB5-18FF-4CCD-A46E-B143BC9AF481}" destId="{64094A84-D12D-4116-8BB8-A47EB6E9703F}" srcOrd="0" destOrd="0" presId="urn:microsoft.com/office/officeart/2005/8/layout/chevron2"/>
    <dgm:cxn modelId="{CA379A64-3A29-4DFD-BA7F-EA93881F2439}" srcId="{139FBA71-F9B9-4332-A985-FA0D057BAFE1}" destId="{6D531595-A65A-4054-B20F-865EED087E9D}" srcOrd="0" destOrd="0" parTransId="{B31C557E-FF1E-4C4E-A98A-B9B69EEDE9F7}" sibTransId="{A149C8CF-3709-4854-AC4A-C77BB8626B66}"/>
    <dgm:cxn modelId="{09B1FC87-D0F8-4D4A-813C-D715B3C293D9}" srcId="{A2DCFF52-8A6B-4E63-B28B-46BBDD00EB95}" destId="{ABA83151-5D1F-4D4F-AB3A-6FF51E7C9554}" srcOrd="1" destOrd="0" parTransId="{45EBB1E6-7CBB-41FB-B991-A433E206CBB7}" sibTransId="{55C58C2D-4658-405A-B5DD-57CB43691E53}"/>
    <dgm:cxn modelId="{995700A7-C1AB-4B4C-8752-EB1D4ADB430B}" type="presOf" srcId="{A2DCFF52-8A6B-4E63-B28B-46BBDD00EB95}" destId="{B1A498EC-0179-4739-AF23-D576E91B835B}" srcOrd="0" destOrd="0" presId="urn:microsoft.com/office/officeart/2005/8/layout/chevron2"/>
    <dgm:cxn modelId="{8C9F43AC-AD81-4D27-811B-8A3C8A5636DA}" type="presOf" srcId="{47A4E93B-9CD8-4380-A184-48937C251FB1}" destId="{FB89E114-25C1-4BAA-A61A-7B05778D2368}" srcOrd="0" destOrd="1" presId="urn:microsoft.com/office/officeart/2005/8/layout/chevron2"/>
    <dgm:cxn modelId="{1535D20C-17B2-4475-B8BF-A79739320322}" srcId="{55C5724A-15C0-4ACD-B7A3-2D514A5DB80A}" destId="{B862D1DB-1320-420B-A066-1CB65EB87262}" srcOrd="1" destOrd="0" parTransId="{1FACD80B-A780-4FBD-86C6-CA51423EEDE4}" sibTransId="{C67EEA9F-E457-407D-B6E1-5567F4DD6BB8}"/>
    <dgm:cxn modelId="{6139244F-0A57-4392-B46B-AC7755C000D9}" type="presParOf" srcId="{B1A498EC-0179-4739-AF23-D576E91B835B}" destId="{AB1186FA-F3C4-4BCB-8299-2E205C70481C}" srcOrd="0" destOrd="0" presId="urn:microsoft.com/office/officeart/2005/8/layout/chevron2"/>
    <dgm:cxn modelId="{0DAA8DF9-BBA8-47AA-8E67-740B36877698}" type="presParOf" srcId="{AB1186FA-F3C4-4BCB-8299-2E205C70481C}" destId="{104AE3D5-4DAE-415A-B185-0A68DC9B6CFB}" srcOrd="0" destOrd="0" presId="urn:microsoft.com/office/officeart/2005/8/layout/chevron2"/>
    <dgm:cxn modelId="{5D14BD9E-4037-4BE6-AC8F-FCAA79BE3CB5}" type="presParOf" srcId="{AB1186FA-F3C4-4BCB-8299-2E205C70481C}" destId="{1889D643-CF2F-4359-91B8-D066A75D5B54}" srcOrd="1" destOrd="0" presId="urn:microsoft.com/office/officeart/2005/8/layout/chevron2"/>
    <dgm:cxn modelId="{82C2CEE8-90C7-471F-840D-F17A15977286}" type="presParOf" srcId="{B1A498EC-0179-4739-AF23-D576E91B835B}" destId="{214AD9DF-783D-43CB-8E71-EFF282118A3C}" srcOrd="1" destOrd="0" presId="urn:microsoft.com/office/officeart/2005/8/layout/chevron2"/>
    <dgm:cxn modelId="{56C146DB-C553-46B3-BF2D-73E95E1FBD6F}" type="presParOf" srcId="{B1A498EC-0179-4739-AF23-D576E91B835B}" destId="{EC11E2AA-F207-47BD-AFE4-CBFAF6D6A79F}" srcOrd="2" destOrd="0" presId="urn:microsoft.com/office/officeart/2005/8/layout/chevron2"/>
    <dgm:cxn modelId="{FC316AB9-1A91-43D4-B487-E7BC3D9AA736}" type="presParOf" srcId="{EC11E2AA-F207-47BD-AFE4-CBFAF6D6A79F}" destId="{8AB7941C-5706-4592-81C0-FB55D54BBF63}" srcOrd="0" destOrd="0" presId="urn:microsoft.com/office/officeart/2005/8/layout/chevron2"/>
    <dgm:cxn modelId="{5BD961D1-C565-4B68-BF48-293505AE269F}" type="presParOf" srcId="{EC11E2AA-F207-47BD-AFE4-CBFAF6D6A79F}" destId="{FB89E114-25C1-4BAA-A61A-7B05778D2368}" srcOrd="1" destOrd="0" presId="urn:microsoft.com/office/officeart/2005/8/layout/chevron2"/>
    <dgm:cxn modelId="{B117ECB7-2EE6-4DFD-9EF7-751FAFD41E9E}" type="presParOf" srcId="{B1A498EC-0179-4739-AF23-D576E91B835B}" destId="{C20F4139-659A-4085-B2AF-67A8171A04A0}" srcOrd="3" destOrd="0" presId="urn:microsoft.com/office/officeart/2005/8/layout/chevron2"/>
    <dgm:cxn modelId="{5A88D37F-1854-4554-92BE-3F58334AE251}" type="presParOf" srcId="{B1A498EC-0179-4739-AF23-D576E91B835B}" destId="{C543BA96-4C31-4118-929E-C661F86018BA}" srcOrd="4" destOrd="0" presId="urn:microsoft.com/office/officeart/2005/8/layout/chevron2"/>
    <dgm:cxn modelId="{92178D2A-0899-47FA-9E99-7723C0D2E8B0}" type="presParOf" srcId="{C543BA96-4C31-4118-929E-C661F86018BA}" destId="{76665FA8-D35A-4F0D-BE69-8FCFC8C478F2}" srcOrd="0" destOrd="0" presId="urn:microsoft.com/office/officeart/2005/8/layout/chevron2"/>
    <dgm:cxn modelId="{B3DD2CD3-383C-44ED-A9D5-EF7580A7CBE9}" type="presParOf" srcId="{C543BA96-4C31-4118-929E-C661F86018BA}" destId="{C313F8BF-5FD7-4943-A901-1FDE90B4AD89}" srcOrd="1" destOrd="0" presId="urn:microsoft.com/office/officeart/2005/8/layout/chevron2"/>
    <dgm:cxn modelId="{C381A84C-A186-4614-B5E6-70D2304268A7}" type="presParOf" srcId="{B1A498EC-0179-4739-AF23-D576E91B835B}" destId="{D584E98A-B5AF-474B-A3ED-6D363780CCD4}" srcOrd="5" destOrd="0" presId="urn:microsoft.com/office/officeart/2005/8/layout/chevron2"/>
    <dgm:cxn modelId="{096871F9-9546-49DB-AD25-A63FDE65F94A}" type="presParOf" srcId="{B1A498EC-0179-4739-AF23-D576E91B835B}" destId="{C1A21F74-B467-4385-8918-0555C76D5925}" srcOrd="6" destOrd="0" presId="urn:microsoft.com/office/officeart/2005/8/layout/chevron2"/>
    <dgm:cxn modelId="{D263E4F5-B05C-4637-A38E-829548ED3E72}" type="presParOf" srcId="{C1A21F74-B467-4385-8918-0555C76D5925}" destId="{A2B75FE7-F6F4-4E14-93DB-1A791BB3575C}" srcOrd="0" destOrd="0" presId="urn:microsoft.com/office/officeart/2005/8/layout/chevron2"/>
    <dgm:cxn modelId="{A84A62D2-A4C0-4139-AC7A-C4B5AFA31AF6}" type="presParOf" srcId="{C1A21F74-B467-4385-8918-0555C76D5925}" destId="{64094A84-D12D-4116-8BB8-A47EB6E9703F}" srcOrd="1" destOrd="0" presId="urn:microsoft.com/office/officeart/2005/8/layout/chevron2"/>
  </dgm:cxnLst>
  <dgm:bg/>
  <dgm:whole/>
  <dgm:extLst>
    <a:ext uri="http://schemas.microsoft.com/office/drawing/2008/diagram">
      <dsp:dataModelExt xmlns=""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13EABE4-66D5-4658-A498-6F13EB531F6E}" type="doc">
      <dgm:prSet loTypeId="urn:microsoft.com/office/officeart/2005/8/layout/chevron2" loCatId="list" qsTypeId="urn:microsoft.com/office/officeart/2005/8/quickstyle/3d2" qsCatId="3D" csTypeId="urn:microsoft.com/office/officeart/2005/8/colors/accent6_3" csCatId="accent6" phldr="1"/>
      <dgm:spPr/>
      <dgm:t>
        <a:bodyPr/>
        <a:lstStyle/>
        <a:p>
          <a:endParaRPr lang="lv-LV"/>
        </a:p>
      </dgm:t>
    </dgm:pt>
    <dgm:pt modelId="{3A6B1911-581C-4A08-AF57-E526AC1A1F2D}">
      <dgm:prSet phldrT="[Text]"/>
      <dgm:spPr/>
      <dgm:t>
        <a:bodyPr/>
        <a:lstStyle/>
        <a:p>
          <a:r>
            <a:rPr lang="lv-LV" dirty="0" err="1" smtClean="0"/>
            <a:t>Asylum</a:t>
          </a:r>
          <a:endParaRPr lang="lv-LV" dirty="0"/>
        </a:p>
      </dgm:t>
    </dgm:pt>
    <dgm:pt modelId="{D564ACA6-6C34-4987-8394-5E47A77C1865}" type="parTrans" cxnId="{AA36D614-74C8-4739-A916-318C9E053C4C}">
      <dgm:prSet/>
      <dgm:spPr/>
      <dgm:t>
        <a:bodyPr/>
        <a:lstStyle/>
        <a:p>
          <a:endParaRPr lang="lv-LV"/>
        </a:p>
      </dgm:t>
    </dgm:pt>
    <dgm:pt modelId="{A7FE43A3-1705-48AF-BE50-A19931882B32}" type="sibTrans" cxnId="{AA36D614-74C8-4739-A916-318C9E053C4C}">
      <dgm:prSet/>
      <dgm:spPr/>
      <dgm:t>
        <a:bodyPr/>
        <a:lstStyle/>
        <a:p>
          <a:endParaRPr lang="lv-LV"/>
        </a:p>
      </dgm:t>
    </dgm:pt>
    <dgm:pt modelId="{C43A8710-0551-4F15-B7AF-9C3E692CF2AD}">
      <dgm:prSet phldrT="[Text]"/>
      <dgm:spPr/>
      <dgm:t>
        <a:bodyPr/>
        <a:lstStyle/>
        <a:p>
          <a:r>
            <a:rPr lang="lv-LV" dirty="0" err="1" smtClean="0">
              <a:hlinkClick xmlns:r="http://schemas.openxmlformats.org/officeDocument/2006/relationships" r:id="rId1" action="ppaction://hlinksldjump"/>
            </a:rPr>
            <a:t>Asylum</a:t>
          </a:r>
          <a:r>
            <a:rPr lang="lv-LV" dirty="0" smtClean="0">
              <a:hlinkClick xmlns:r="http://schemas.openxmlformats.org/officeDocument/2006/relationships" r:id="rId1" action="ppaction://hlinksldjump"/>
            </a:rPr>
            <a:t> </a:t>
          </a:r>
          <a:r>
            <a:rPr lang="lv-LV" dirty="0" err="1" smtClean="0">
              <a:hlinkClick xmlns:r="http://schemas.openxmlformats.org/officeDocument/2006/relationships" r:id="rId1" action="ppaction://hlinksldjump"/>
            </a:rPr>
            <a:t>Seekers</a:t>
          </a:r>
          <a:endParaRPr lang="lv-LV" dirty="0"/>
        </a:p>
      </dgm:t>
    </dgm:pt>
    <dgm:pt modelId="{7C17A95B-9114-4DB9-B024-25BE7FBEBCBA}" type="parTrans" cxnId="{EF621DF5-FD38-408A-A356-9B4F570B3E87}">
      <dgm:prSet/>
      <dgm:spPr/>
      <dgm:t>
        <a:bodyPr/>
        <a:lstStyle/>
        <a:p>
          <a:endParaRPr lang="lv-LV"/>
        </a:p>
      </dgm:t>
    </dgm:pt>
    <dgm:pt modelId="{4544DEEE-664B-4FAB-9E62-4D23414A39EA}" type="sibTrans" cxnId="{EF621DF5-FD38-408A-A356-9B4F570B3E87}">
      <dgm:prSet/>
      <dgm:spPr/>
      <dgm:t>
        <a:bodyPr/>
        <a:lstStyle/>
        <a:p>
          <a:endParaRPr lang="lv-LV"/>
        </a:p>
      </dgm:t>
    </dgm:pt>
    <dgm:pt modelId="{500B0E7E-53B0-4341-BCF4-B26F6CC110C5}">
      <dgm:prSet phldrT="[Text]"/>
      <dgm:spPr/>
      <dgm:t>
        <a:bodyPr/>
        <a:lstStyle/>
        <a:p>
          <a:r>
            <a:rPr lang="lv-LV" dirty="0" err="1" smtClean="0">
              <a:hlinkClick xmlns:r="http://schemas.openxmlformats.org/officeDocument/2006/relationships" r:id="rId2" action="ppaction://hlinksldjump"/>
            </a:rPr>
            <a:t>Refugees</a:t>
          </a:r>
          <a:r>
            <a:rPr lang="lv-LV" dirty="0" smtClean="0">
              <a:hlinkClick xmlns:r="http://schemas.openxmlformats.org/officeDocument/2006/relationships" r:id="rId2" action="ppaction://hlinksldjump"/>
            </a:rPr>
            <a:t>, </a:t>
          </a:r>
          <a:r>
            <a:rPr lang="lv-LV" dirty="0" err="1" smtClean="0">
              <a:hlinkClick xmlns:r="http://schemas.openxmlformats.org/officeDocument/2006/relationships" r:id="rId2" action="ppaction://hlinksldjump"/>
            </a:rPr>
            <a:t>Alternative</a:t>
          </a:r>
          <a:r>
            <a:rPr lang="lv-LV" dirty="0" smtClean="0">
              <a:hlinkClick xmlns:r="http://schemas.openxmlformats.org/officeDocument/2006/relationships" r:id="rId2" action="ppaction://hlinksldjump"/>
            </a:rPr>
            <a:t> Status</a:t>
          </a:r>
          <a:endParaRPr lang="lv-LV" dirty="0"/>
        </a:p>
      </dgm:t>
    </dgm:pt>
    <dgm:pt modelId="{BCD07CD7-3D01-4DAF-8B79-8D4018F8217D}" type="parTrans" cxnId="{946FD058-FF74-4016-BD6B-E2D195358AC6}">
      <dgm:prSet/>
      <dgm:spPr/>
      <dgm:t>
        <a:bodyPr/>
        <a:lstStyle/>
        <a:p>
          <a:endParaRPr lang="lv-LV"/>
        </a:p>
      </dgm:t>
    </dgm:pt>
    <dgm:pt modelId="{747447B1-AE74-4857-9574-7F98DD2FEFD8}" type="sibTrans" cxnId="{946FD058-FF74-4016-BD6B-E2D195358AC6}">
      <dgm:prSet/>
      <dgm:spPr/>
      <dgm:t>
        <a:bodyPr/>
        <a:lstStyle/>
        <a:p>
          <a:endParaRPr lang="lv-LV"/>
        </a:p>
      </dgm:t>
    </dgm:pt>
    <dgm:pt modelId="{98A61F11-C912-41B0-9360-5325333D6952}">
      <dgm:prSet phldrT="[Text]"/>
      <dgm:spPr/>
      <dgm:t>
        <a:bodyPr/>
        <a:lstStyle/>
        <a:p>
          <a:r>
            <a:rPr lang="lv-LV" dirty="0" err="1" smtClean="0"/>
            <a:t>Asylum</a:t>
          </a:r>
          <a:endParaRPr lang="lv-LV" dirty="0"/>
        </a:p>
      </dgm:t>
    </dgm:pt>
    <dgm:pt modelId="{F6DA4AB1-C83C-40C3-9E29-4FD17C7251D3}" type="parTrans" cxnId="{68036BFC-5B65-4E6F-A4DA-5F17A67C9E1C}">
      <dgm:prSet/>
      <dgm:spPr/>
      <dgm:t>
        <a:bodyPr/>
        <a:lstStyle/>
        <a:p>
          <a:endParaRPr lang="lv-LV"/>
        </a:p>
      </dgm:t>
    </dgm:pt>
    <dgm:pt modelId="{426C4AD0-4AB9-4EAE-9E65-2A53D06E6855}" type="sibTrans" cxnId="{68036BFC-5B65-4E6F-A4DA-5F17A67C9E1C}">
      <dgm:prSet/>
      <dgm:spPr/>
      <dgm:t>
        <a:bodyPr/>
        <a:lstStyle/>
        <a:p>
          <a:endParaRPr lang="lv-LV"/>
        </a:p>
      </dgm:t>
    </dgm:pt>
    <dgm:pt modelId="{127E02CB-4829-4160-9317-6E68EAFCB5D6}">
      <dgm:prSet phldrT="[Text]"/>
      <dgm:spPr/>
      <dgm:t>
        <a:bodyPr/>
        <a:lstStyle/>
        <a:p>
          <a:r>
            <a:rPr lang="lv-LV" dirty="0" err="1" smtClean="0">
              <a:hlinkClick xmlns:r="http://schemas.openxmlformats.org/officeDocument/2006/relationships" r:id="rId3" action="ppaction://hlinksldjump"/>
            </a:rPr>
            <a:t>Asylum</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Seekers</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Accommodation</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Centre</a:t>
          </a:r>
          <a:endParaRPr lang="lv-LV" dirty="0"/>
        </a:p>
      </dgm:t>
    </dgm:pt>
    <dgm:pt modelId="{944481AA-7747-4D3A-8365-2B6CDFFA3C20}" type="parTrans" cxnId="{BD7029AA-958A-4AE9-96E0-F48D9A0F677F}">
      <dgm:prSet/>
      <dgm:spPr/>
      <dgm:t>
        <a:bodyPr/>
        <a:lstStyle/>
        <a:p>
          <a:endParaRPr lang="lv-LV"/>
        </a:p>
      </dgm:t>
    </dgm:pt>
    <dgm:pt modelId="{0DBD7B11-5D91-4D25-AB2A-925B1CACF921}" type="sibTrans" cxnId="{BD7029AA-958A-4AE9-96E0-F48D9A0F677F}">
      <dgm:prSet/>
      <dgm:spPr/>
      <dgm:t>
        <a:bodyPr/>
        <a:lstStyle/>
        <a:p>
          <a:endParaRPr lang="lv-LV"/>
        </a:p>
      </dgm:t>
    </dgm:pt>
    <dgm:pt modelId="{D2FA04A6-3CEA-416A-A055-19CD26000C7D}">
      <dgm:prSet phldrT="[Text]"/>
      <dgm:spPr/>
      <dgm:t>
        <a:bodyPr/>
        <a:lstStyle/>
        <a:p>
          <a:r>
            <a:rPr lang="lv-LV" dirty="0" err="1" smtClean="0"/>
            <a:t>Asylum</a:t>
          </a:r>
          <a:endParaRPr lang="lv-LV" dirty="0"/>
        </a:p>
      </dgm:t>
    </dgm:pt>
    <dgm:pt modelId="{0336438A-BC31-4351-8802-69E2988890BC}" type="parTrans" cxnId="{43D569A4-F6B9-403C-9E04-81CBAFDF8BFC}">
      <dgm:prSet/>
      <dgm:spPr/>
      <dgm:t>
        <a:bodyPr/>
        <a:lstStyle/>
        <a:p>
          <a:endParaRPr lang="lv-LV"/>
        </a:p>
      </dgm:t>
    </dgm:pt>
    <dgm:pt modelId="{3AEDDECC-EAB8-45E8-8B43-BE75DB4CB6F1}" type="sibTrans" cxnId="{43D569A4-F6B9-403C-9E04-81CBAFDF8BFC}">
      <dgm:prSet/>
      <dgm:spPr/>
      <dgm:t>
        <a:bodyPr/>
        <a:lstStyle/>
        <a:p>
          <a:endParaRPr lang="lv-LV"/>
        </a:p>
      </dgm:t>
    </dgm:pt>
    <dgm:pt modelId="{28BC37B7-AF22-43DA-A20D-537A6ED6FAC4}">
      <dgm:prSet phldrT="[Text]"/>
      <dgm:spPr/>
      <dgm:t>
        <a:bodyPr/>
        <a:lstStyle/>
        <a:p>
          <a:r>
            <a:rPr lang="lv-LV" dirty="0" err="1" smtClean="0">
              <a:hlinkClick xmlns:r="http://schemas.openxmlformats.org/officeDocument/2006/relationships" r:id="rId4" action="ppaction://hlinksldjump"/>
            </a:rPr>
            <a:t>Asylum</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Seekers</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Source</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Countries</a:t>
          </a:r>
          <a:endParaRPr lang="lv-LV" dirty="0"/>
        </a:p>
      </dgm:t>
    </dgm:pt>
    <dgm:pt modelId="{8F131FF7-2F6F-4ACF-9097-0C6051ADEC2F}" type="parTrans" cxnId="{0E8F3FD7-5030-411E-A0E6-A975F031A4B5}">
      <dgm:prSet/>
      <dgm:spPr/>
      <dgm:t>
        <a:bodyPr/>
        <a:lstStyle/>
        <a:p>
          <a:endParaRPr lang="lv-LV"/>
        </a:p>
      </dgm:t>
    </dgm:pt>
    <dgm:pt modelId="{758E9D77-C11F-4CEC-A039-D2513D529080}" type="sibTrans" cxnId="{0E8F3FD7-5030-411E-A0E6-A975F031A4B5}">
      <dgm:prSet/>
      <dgm:spPr/>
      <dgm:t>
        <a:bodyPr/>
        <a:lstStyle/>
        <a:p>
          <a:endParaRPr lang="lv-LV"/>
        </a:p>
      </dgm:t>
    </dgm:pt>
    <dgm:pt modelId="{CED194F8-62FC-4DA1-81D2-A2D8D2088888}">
      <dgm:prSet phldrT="[Text]"/>
      <dgm:spPr/>
      <dgm:t>
        <a:bodyPr/>
        <a:lstStyle/>
        <a:p>
          <a:r>
            <a:rPr lang="lv-LV" dirty="0" err="1" smtClean="0">
              <a:hlinkClick xmlns:r="http://schemas.openxmlformats.org/officeDocument/2006/relationships" r:id="rId5" action="ppaction://hlinksldjump"/>
            </a:rPr>
            <a:t>Dublin</a:t>
          </a:r>
          <a:r>
            <a:rPr lang="lv-LV" dirty="0" smtClean="0">
              <a:hlinkClick xmlns:r="http://schemas.openxmlformats.org/officeDocument/2006/relationships" r:id="rId5" action="ppaction://hlinksldjump"/>
            </a:rPr>
            <a:t> </a:t>
          </a:r>
          <a:r>
            <a:rPr lang="lv-LV" dirty="0" err="1" smtClean="0">
              <a:hlinkClick xmlns:r="http://schemas.openxmlformats.org/officeDocument/2006/relationships" r:id="rId5" action="ppaction://hlinksldjump"/>
            </a:rPr>
            <a:t>Regulation</a:t>
          </a:r>
          <a:endParaRPr lang="lv-LV" dirty="0"/>
        </a:p>
      </dgm:t>
    </dgm:pt>
    <dgm:pt modelId="{A1C40501-4323-4FF5-8D62-53F8FD82D659}" type="parTrans" cxnId="{691139DC-36BE-4340-BC16-89D202BE03E3}">
      <dgm:prSet/>
      <dgm:spPr/>
      <dgm:t>
        <a:bodyPr/>
        <a:lstStyle/>
        <a:p>
          <a:endParaRPr lang="lv-LV"/>
        </a:p>
      </dgm:t>
    </dgm:pt>
    <dgm:pt modelId="{D984F2AB-0C9A-427F-9FB3-FB4FD6811EB7}" type="sibTrans" cxnId="{691139DC-36BE-4340-BC16-89D202BE03E3}">
      <dgm:prSet/>
      <dgm:spPr/>
      <dgm:t>
        <a:bodyPr/>
        <a:lstStyle/>
        <a:p>
          <a:endParaRPr lang="lv-LV"/>
        </a:p>
      </dgm:t>
    </dgm:pt>
    <dgm:pt modelId="{085890BC-20E7-4152-B8C0-30177CEE4C1D}" type="pres">
      <dgm:prSet presAssocID="{813EABE4-66D5-4658-A498-6F13EB531F6E}" presName="linearFlow" presStyleCnt="0">
        <dgm:presLayoutVars>
          <dgm:dir/>
          <dgm:animLvl val="lvl"/>
          <dgm:resizeHandles val="exact"/>
        </dgm:presLayoutVars>
      </dgm:prSet>
      <dgm:spPr/>
      <dgm:t>
        <a:bodyPr/>
        <a:lstStyle/>
        <a:p>
          <a:endParaRPr lang="lv-LV"/>
        </a:p>
      </dgm:t>
    </dgm:pt>
    <dgm:pt modelId="{2AF5A3FD-3669-43F4-ADD1-76E2E69D3CB2}" type="pres">
      <dgm:prSet presAssocID="{3A6B1911-581C-4A08-AF57-E526AC1A1F2D}" presName="composite" presStyleCnt="0"/>
      <dgm:spPr/>
    </dgm:pt>
    <dgm:pt modelId="{02D83E12-B7A4-428F-BF90-346DAB147A95}" type="pres">
      <dgm:prSet presAssocID="{3A6B1911-581C-4A08-AF57-E526AC1A1F2D}" presName="parentText" presStyleLbl="alignNode1" presStyleIdx="0" presStyleCnt="3">
        <dgm:presLayoutVars>
          <dgm:chMax val="1"/>
          <dgm:bulletEnabled val="1"/>
        </dgm:presLayoutVars>
      </dgm:prSet>
      <dgm:spPr/>
      <dgm:t>
        <a:bodyPr/>
        <a:lstStyle/>
        <a:p>
          <a:endParaRPr lang="lv-LV"/>
        </a:p>
      </dgm:t>
    </dgm:pt>
    <dgm:pt modelId="{07A2D2F5-F981-48FD-BE3B-7F34F52C6568}" type="pres">
      <dgm:prSet presAssocID="{3A6B1911-581C-4A08-AF57-E526AC1A1F2D}" presName="descendantText" presStyleLbl="alignAcc1" presStyleIdx="0" presStyleCnt="3">
        <dgm:presLayoutVars>
          <dgm:bulletEnabled val="1"/>
        </dgm:presLayoutVars>
      </dgm:prSet>
      <dgm:spPr/>
      <dgm:t>
        <a:bodyPr/>
        <a:lstStyle/>
        <a:p>
          <a:endParaRPr lang="lv-LV"/>
        </a:p>
      </dgm:t>
    </dgm:pt>
    <dgm:pt modelId="{4331598A-B818-4133-B819-23BEADE369E7}" type="pres">
      <dgm:prSet presAssocID="{A7FE43A3-1705-48AF-BE50-A19931882B32}" presName="sp" presStyleCnt="0"/>
      <dgm:spPr/>
    </dgm:pt>
    <dgm:pt modelId="{CDF2AF6D-0DA6-48CB-978E-35010C8917FD}" type="pres">
      <dgm:prSet presAssocID="{98A61F11-C912-41B0-9360-5325333D6952}" presName="composite" presStyleCnt="0"/>
      <dgm:spPr/>
    </dgm:pt>
    <dgm:pt modelId="{5E84A7C7-D852-4D3F-A64E-73D2D7EE1367}" type="pres">
      <dgm:prSet presAssocID="{98A61F11-C912-41B0-9360-5325333D6952}" presName="parentText" presStyleLbl="alignNode1" presStyleIdx="1" presStyleCnt="3">
        <dgm:presLayoutVars>
          <dgm:chMax val="1"/>
          <dgm:bulletEnabled val="1"/>
        </dgm:presLayoutVars>
      </dgm:prSet>
      <dgm:spPr/>
      <dgm:t>
        <a:bodyPr/>
        <a:lstStyle/>
        <a:p>
          <a:endParaRPr lang="lv-LV"/>
        </a:p>
      </dgm:t>
    </dgm:pt>
    <dgm:pt modelId="{7CE61760-8B56-46B1-BA5B-E1034349F221}" type="pres">
      <dgm:prSet presAssocID="{98A61F11-C912-41B0-9360-5325333D6952}" presName="descendantText" presStyleLbl="alignAcc1" presStyleIdx="1" presStyleCnt="3">
        <dgm:presLayoutVars>
          <dgm:bulletEnabled val="1"/>
        </dgm:presLayoutVars>
      </dgm:prSet>
      <dgm:spPr/>
      <dgm:t>
        <a:bodyPr/>
        <a:lstStyle/>
        <a:p>
          <a:endParaRPr lang="lv-LV"/>
        </a:p>
      </dgm:t>
    </dgm:pt>
    <dgm:pt modelId="{9F9A0E3A-A5BA-4343-8360-8E966047FDAA}" type="pres">
      <dgm:prSet presAssocID="{426C4AD0-4AB9-4EAE-9E65-2A53D06E6855}" presName="sp" presStyleCnt="0"/>
      <dgm:spPr/>
    </dgm:pt>
    <dgm:pt modelId="{2D788743-2D2F-47B1-854D-50B73BB383E2}" type="pres">
      <dgm:prSet presAssocID="{D2FA04A6-3CEA-416A-A055-19CD26000C7D}" presName="composite" presStyleCnt="0"/>
      <dgm:spPr/>
    </dgm:pt>
    <dgm:pt modelId="{21794564-3ECD-4AA1-9FFA-15EBFA902217}" type="pres">
      <dgm:prSet presAssocID="{D2FA04A6-3CEA-416A-A055-19CD26000C7D}" presName="parentText" presStyleLbl="alignNode1" presStyleIdx="2" presStyleCnt="3">
        <dgm:presLayoutVars>
          <dgm:chMax val="1"/>
          <dgm:bulletEnabled val="1"/>
        </dgm:presLayoutVars>
      </dgm:prSet>
      <dgm:spPr/>
      <dgm:t>
        <a:bodyPr/>
        <a:lstStyle/>
        <a:p>
          <a:endParaRPr lang="lv-LV"/>
        </a:p>
      </dgm:t>
    </dgm:pt>
    <dgm:pt modelId="{90819AD2-6959-43A3-A5CD-0A3F40AB155B}" type="pres">
      <dgm:prSet presAssocID="{D2FA04A6-3CEA-416A-A055-19CD26000C7D}" presName="descendantText" presStyleLbl="alignAcc1" presStyleIdx="2" presStyleCnt="3">
        <dgm:presLayoutVars>
          <dgm:bulletEnabled val="1"/>
        </dgm:presLayoutVars>
      </dgm:prSet>
      <dgm:spPr/>
      <dgm:t>
        <a:bodyPr/>
        <a:lstStyle/>
        <a:p>
          <a:endParaRPr lang="lv-LV"/>
        </a:p>
      </dgm:t>
    </dgm:pt>
  </dgm:ptLst>
  <dgm:cxnLst>
    <dgm:cxn modelId="{FB6C7A49-2AC5-4E5A-A75F-0D046E7CE0A7}" type="presOf" srcId="{D2FA04A6-3CEA-416A-A055-19CD26000C7D}" destId="{21794564-3ECD-4AA1-9FFA-15EBFA902217}" srcOrd="0" destOrd="0" presId="urn:microsoft.com/office/officeart/2005/8/layout/chevron2"/>
    <dgm:cxn modelId="{2805A01D-AEA9-434E-BC7E-C21C44BE514A}" type="presOf" srcId="{98A61F11-C912-41B0-9360-5325333D6952}" destId="{5E84A7C7-D852-4D3F-A64E-73D2D7EE1367}" srcOrd="0" destOrd="0" presId="urn:microsoft.com/office/officeart/2005/8/layout/chevron2"/>
    <dgm:cxn modelId="{946FD058-FF74-4016-BD6B-E2D195358AC6}" srcId="{3A6B1911-581C-4A08-AF57-E526AC1A1F2D}" destId="{500B0E7E-53B0-4341-BCF4-B26F6CC110C5}" srcOrd="1" destOrd="0" parTransId="{BCD07CD7-3D01-4DAF-8B79-8D4018F8217D}" sibTransId="{747447B1-AE74-4857-9574-7F98DD2FEFD8}"/>
    <dgm:cxn modelId="{68036BFC-5B65-4E6F-A4DA-5F17A67C9E1C}" srcId="{813EABE4-66D5-4658-A498-6F13EB531F6E}" destId="{98A61F11-C912-41B0-9360-5325333D6952}" srcOrd="1" destOrd="0" parTransId="{F6DA4AB1-C83C-40C3-9E29-4FD17C7251D3}" sibTransId="{426C4AD0-4AB9-4EAE-9E65-2A53D06E6855}"/>
    <dgm:cxn modelId="{EF621DF5-FD38-408A-A356-9B4F570B3E87}" srcId="{3A6B1911-581C-4A08-AF57-E526AC1A1F2D}" destId="{C43A8710-0551-4F15-B7AF-9C3E692CF2AD}" srcOrd="0" destOrd="0" parTransId="{7C17A95B-9114-4DB9-B024-25BE7FBEBCBA}" sibTransId="{4544DEEE-664B-4FAB-9E62-4D23414A39EA}"/>
    <dgm:cxn modelId="{BD7029AA-958A-4AE9-96E0-F48D9A0F677F}" srcId="{98A61F11-C912-41B0-9360-5325333D6952}" destId="{127E02CB-4829-4160-9317-6E68EAFCB5D6}" srcOrd="0" destOrd="0" parTransId="{944481AA-7747-4D3A-8365-2B6CDFFA3C20}" sibTransId="{0DBD7B11-5D91-4D25-AB2A-925B1CACF921}"/>
    <dgm:cxn modelId="{AA36D614-74C8-4739-A916-318C9E053C4C}" srcId="{813EABE4-66D5-4658-A498-6F13EB531F6E}" destId="{3A6B1911-581C-4A08-AF57-E526AC1A1F2D}" srcOrd="0" destOrd="0" parTransId="{D564ACA6-6C34-4987-8394-5E47A77C1865}" sibTransId="{A7FE43A3-1705-48AF-BE50-A19931882B32}"/>
    <dgm:cxn modelId="{9528BB69-F772-4A91-964A-23628BA1C7F6}" type="presOf" srcId="{500B0E7E-53B0-4341-BCF4-B26F6CC110C5}" destId="{07A2D2F5-F981-48FD-BE3B-7F34F52C6568}" srcOrd="0" destOrd="1" presId="urn:microsoft.com/office/officeart/2005/8/layout/chevron2"/>
    <dgm:cxn modelId="{6795FA56-11F0-4F6A-905F-BBDF289F7271}" type="presOf" srcId="{28BC37B7-AF22-43DA-A20D-537A6ED6FAC4}" destId="{90819AD2-6959-43A3-A5CD-0A3F40AB155B}" srcOrd="0" destOrd="1" presId="urn:microsoft.com/office/officeart/2005/8/layout/chevron2"/>
    <dgm:cxn modelId="{C85F96E7-B4AB-48C9-8172-A84872C8245F}" type="presOf" srcId="{3A6B1911-581C-4A08-AF57-E526AC1A1F2D}" destId="{02D83E12-B7A4-428F-BF90-346DAB147A95}" srcOrd="0" destOrd="0" presId="urn:microsoft.com/office/officeart/2005/8/layout/chevron2"/>
    <dgm:cxn modelId="{E3DF3D9F-DD9A-42BA-A84F-AA82785F3868}" type="presOf" srcId="{127E02CB-4829-4160-9317-6E68EAFCB5D6}" destId="{7CE61760-8B56-46B1-BA5B-E1034349F221}" srcOrd="0" destOrd="0" presId="urn:microsoft.com/office/officeart/2005/8/layout/chevron2"/>
    <dgm:cxn modelId="{AF05DA59-6BD6-439E-9530-6C96029F9EC9}" type="presOf" srcId="{CED194F8-62FC-4DA1-81D2-A2D8D2088888}" destId="{90819AD2-6959-43A3-A5CD-0A3F40AB155B}" srcOrd="0" destOrd="0" presId="urn:microsoft.com/office/officeart/2005/8/layout/chevron2"/>
    <dgm:cxn modelId="{A7FAF447-74AA-43E1-B334-028E04763AE9}" type="presOf" srcId="{C43A8710-0551-4F15-B7AF-9C3E692CF2AD}" destId="{07A2D2F5-F981-48FD-BE3B-7F34F52C6568}" srcOrd="0" destOrd="0" presId="urn:microsoft.com/office/officeart/2005/8/layout/chevron2"/>
    <dgm:cxn modelId="{43D569A4-F6B9-403C-9E04-81CBAFDF8BFC}" srcId="{813EABE4-66D5-4658-A498-6F13EB531F6E}" destId="{D2FA04A6-3CEA-416A-A055-19CD26000C7D}" srcOrd="2" destOrd="0" parTransId="{0336438A-BC31-4351-8802-69E2988890BC}" sibTransId="{3AEDDECC-EAB8-45E8-8B43-BE75DB4CB6F1}"/>
    <dgm:cxn modelId="{691139DC-36BE-4340-BC16-89D202BE03E3}" srcId="{D2FA04A6-3CEA-416A-A055-19CD26000C7D}" destId="{CED194F8-62FC-4DA1-81D2-A2D8D2088888}" srcOrd="0" destOrd="0" parTransId="{A1C40501-4323-4FF5-8D62-53F8FD82D659}" sibTransId="{D984F2AB-0C9A-427F-9FB3-FB4FD6811EB7}"/>
    <dgm:cxn modelId="{95DA6666-8ECB-48EE-B3F5-A9A9C5FE7E3A}" type="presOf" srcId="{813EABE4-66D5-4658-A498-6F13EB531F6E}" destId="{085890BC-20E7-4152-B8C0-30177CEE4C1D}" srcOrd="0" destOrd="0" presId="urn:microsoft.com/office/officeart/2005/8/layout/chevron2"/>
    <dgm:cxn modelId="{0E8F3FD7-5030-411E-A0E6-A975F031A4B5}" srcId="{D2FA04A6-3CEA-416A-A055-19CD26000C7D}" destId="{28BC37B7-AF22-43DA-A20D-537A6ED6FAC4}" srcOrd="1" destOrd="0" parTransId="{8F131FF7-2F6F-4ACF-9097-0C6051ADEC2F}" sibTransId="{758E9D77-C11F-4CEC-A039-D2513D529080}"/>
    <dgm:cxn modelId="{50700619-0C2A-405F-9396-A78DDEA694AD}" type="presParOf" srcId="{085890BC-20E7-4152-B8C0-30177CEE4C1D}" destId="{2AF5A3FD-3669-43F4-ADD1-76E2E69D3CB2}" srcOrd="0" destOrd="0" presId="urn:microsoft.com/office/officeart/2005/8/layout/chevron2"/>
    <dgm:cxn modelId="{ED81E5C6-C4E1-48F4-8179-0C4B8F4DEED4}" type="presParOf" srcId="{2AF5A3FD-3669-43F4-ADD1-76E2E69D3CB2}" destId="{02D83E12-B7A4-428F-BF90-346DAB147A95}" srcOrd="0" destOrd="0" presId="urn:microsoft.com/office/officeart/2005/8/layout/chevron2"/>
    <dgm:cxn modelId="{149AAABF-B798-4CD0-A580-0918E5419B09}" type="presParOf" srcId="{2AF5A3FD-3669-43F4-ADD1-76E2E69D3CB2}" destId="{07A2D2F5-F981-48FD-BE3B-7F34F52C6568}" srcOrd="1" destOrd="0" presId="urn:microsoft.com/office/officeart/2005/8/layout/chevron2"/>
    <dgm:cxn modelId="{F3352A50-9A66-4F2B-9773-1C13644534FE}" type="presParOf" srcId="{085890BC-20E7-4152-B8C0-30177CEE4C1D}" destId="{4331598A-B818-4133-B819-23BEADE369E7}" srcOrd="1" destOrd="0" presId="urn:microsoft.com/office/officeart/2005/8/layout/chevron2"/>
    <dgm:cxn modelId="{90260A2B-B6A0-45BC-BC2A-8407BD80626A}" type="presParOf" srcId="{085890BC-20E7-4152-B8C0-30177CEE4C1D}" destId="{CDF2AF6D-0DA6-48CB-978E-35010C8917FD}" srcOrd="2" destOrd="0" presId="urn:microsoft.com/office/officeart/2005/8/layout/chevron2"/>
    <dgm:cxn modelId="{CECB0B2D-9C29-4045-9BCA-FD161DCCAB6C}" type="presParOf" srcId="{CDF2AF6D-0DA6-48CB-978E-35010C8917FD}" destId="{5E84A7C7-D852-4D3F-A64E-73D2D7EE1367}" srcOrd="0" destOrd="0" presId="urn:microsoft.com/office/officeart/2005/8/layout/chevron2"/>
    <dgm:cxn modelId="{7B773309-07A9-425D-B55B-0B0BE1C584BC}" type="presParOf" srcId="{CDF2AF6D-0DA6-48CB-978E-35010C8917FD}" destId="{7CE61760-8B56-46B1-BA5B-E1034349F221}" srcOrd="1" destOrd="0" presId="urn:microsoft.com/office/officeart/2005/8/layout/chevron2"/>
    <dgm:cxn modelId="{466FB6E7-D03F-440B-9CF1-E57010AEF9EA}" type="presParOf" srcId="{085890BC-20E7-4152-B8C0-30177CEE4C1D}" destId="{9F9A0E3A-A5BA-4343-8360-8E966047FDAA}" srcOrd="3" destOrd="0" presId="urn:microsoft.com/office/officeart/2005/8/layout/chevron2"/>
    <dgm:cxn modelId="{2D68ACFF-CEA5-4A4E-966E-D76CEF9602EE}" type="presParOf" srcId="{085890BC-20E7-4152-B8C0-30177CEE4C1D}" destId="{2D788743-2D2F-47B1-854D-50B73BB383E2}" srcOrd="4" destOrd="0" presId="urn:microsoft.com/office/officeart/2005/8/layout/chevron2"/>
    <dgm:cxn modelId="{54735956-8C9F-4DA6-8BB5-EA8052D5AA45}" type="presParOf" srcId="{2D788743-2D2F-47B1-854D-50B73BB383E2}" destId="{21794564-3ECD-4AA1-9FFA-15EBFA902217}" srcOrd="0" destOrd="0" presId="urn:microsoft.com/office/officeart/2005/8/layout/chevron2"/>
    <dgm:cxn modelId="{198E07E2-117C-4DFE-8A66-53D705B0B2D0}" type="presParOf" srcId="{2D788743-2D2F-47B1-854D-50B73BB383E2}" destId="{90819AD2-6959-43A3-A5CD-0A3F40AB155B}"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0368E4-9665-4A67-82C3-DC3A715B4BF2}" type="doc">
      <dgm:prSet loTypeId="urn:microsoft.com/office/officeart/2005/8/layout/chevron2" loCatId="list" qsTypeId="urn:microsoft.com/office/officeart/2005/8/quickstyle/3d2" qsCatId="3D" csTypeId="urn:microsoft.com/office/officeart/2005/8/colors/accent6_3" csCatId="accent6" phldr="1"/>
      <dgm:spPr/>
      <dgm:t>
        <a:bodyPr/>
        <a:lstStyle/>
        <a:p>
          <a:endParaRPr lang="lv-LV"/>
        </a:p>
      </dgm:t>
    </dgm:pt>
    <dgm:pt modelId="{0A4FFB96-2883-4FC7-A308-B7B90C66E6EF}">
      <dgm:prSet phldrT="[Text]" custT="1"/>
      <dgm:spPr/>
      <dgm:t>
        <a:bodyPr/>
        <a:lstStyle/>
        <a:p>
          <a:r>
            <a:rPr lang="lv-LV" sz="1600" dirty="0" err="1" smtClean="0"/>
            <a:t>Legal</a:t>
          </a:r>
          <a:r>
            <a:rPr lang="lv-LV" sz="1600" dirty="0" smtClean="0"/>
            <a:t> </a:t>
          </a:r>
        </a:p>
        <a:p>
          <a:r>
            <a:rPr lang="lv-LV" sz="1600" dirty="0" smtClean="0"/>
            <a:t>Status</a:t>
          </a:r>
          <a:endParaRPr lang="lv-LV" sz="1600" dirty="0"/>
        </a:p>
      </dgm:t>
    </dgm:pt>
    <dgm:pt modelId="{FA711E99-7430-46B1-B14C-9BA23FE3154E}" type="parTrans" cxnId="{4201CF91-EBB7-4AF8-8085-FC0F923446D6}">
      <dgm:prSet/>
      <dgm:spPr/>
      <dgm:t>
        <a:bodyPr/>
        <a:lstStyle/>
        <a:p>
          <a:endParaRPr lang="lv-LV"/>
        </a:p>
      </dgm:t>
    </dgm:pt>
    <dgm:pt modelId="{04DF2AB1-4619-48A8-AF0B-5D77E6D698E3}" type="sibTrans" cxnId="{4201CF91-EBB7-4AF8-8085-FC0F923446D6}">
      <dgm:prSet/>
      <dgm:spPr/>
      <dgm:t>
        <a:bodyPr/>
        <a:lstStyle/>
        <a:p>
          <a:endParaRPr lang="lv-LV"/>
        </a:p>
      </dgm:t>
    </dgm:pt>
    <dgm:pt modelId="{FF982417-3E32-4CB0-872B-4F1F27CC19D4}">
      <dgm:prSet phldrT="[Text]"/>
      <dgm:spPr/>
      <dgm:t>
        <a:bodyPr/>
        <a:lstStyle/>
        <a:p>
          <a:r>
            <a:rPr lang="lv-LV" dirty="0" err="1" smtClean="0">
              <a:hlinkClick xmlns:r="http://schemas.openxmlformats.org/officeDocument/2006/relationships" r:id="rId1" action="ppaction://hlinksldjump"/>
            </a:rPr>
            <a:t>Determination</a:t>
          </a:r>
          <a:r>
            <a:rPr lang="lv-LV" dirty="0" smtClean="0">
              <a:hlinkClick xmlns:r="http://schemas.openxmlformats.org/officeDocument/2006/relationships" r:id="rId1" action="ppaction://hlinksldjump"/>
            </a:rPr>
            <a:t> </a:t>
          </a:r>
          <a:r>
            <a:rPr lang="lv-LV" dirty="0" err="1" smtClean="0">
              <a:hlinkClick xmlns:r="http://schemas.openxmlformats.org/officeDocument/2006/relationships" r:id="rId1" action="ppaction://hlinksldjump"/>
            </a:rPr>
            <a:t>of</a:t>
          </a:r>
          <a:r>
            <a:rPr lang="lv-LV" dirty="0" smtClean="0">
              <a:hlinkClick xmlns:r="http://schemas.openxmlformats.org/officeDocument/2006/relationships" r:id="rId1" action="ppaction://hlinksldjump"/>
            </a:rPr>
            <a:t> </a:t>
          </a:r>
          <a:r>
            <a:rPr lang="lv-LV" dirty="0" err="1" smtClean="0">
              <a:hlinkClick xmlns:r="http://schemas.openxmlformats.org/officeDocument/2006/relationships" r:id="rId1" action="ppaction://hlinksldjump"/>
            </a:rPr>
            <a:t>Legal</a:t>
          </a:r>
          <a:r>
            <a:rPr lang="lv-LV" dirty="0" smtClean="0">
              <a:hlinkClick xmlns:r="http://schemas.openxmlformats.org/officeDocument/2006/relationships" r:id="rId1" action="ppaction://hlinksldjump"/>
            </a:rPr>
            <a:t> Status</a:t>
          </a:r>
          <a:endParaRPr lang="lv-LV" dirty="0"/>
        </a:p>
      </dgm:t>
    </dgm:pt>
    <dgm:pt modelId="{3D1202D6-59E5-4A38-A481-AD87A97BC0CA}" type="parTrans" cxnId="{2A8B09AB-2E28-443F-8901-823764D4287C}">
      <dgm:prSet/>
      <dgm:spPr/>
      <dgm:t>
        <a:bodyPr/>
        <a:lstStyle/>
        <a:p>
          <a:endParaRPr lang="lv-LV"/>
        </a:p>
      </dgm:t>
    </dgm:pt>
    <dgm:pt modelId="{991CFD6B-438C-40CF-A466-6039A5BCC9B5}" type="sibTrans" cxnId="{2A8B09AB-2E28-443F-8901-823764D4287C}">
      <dgm:prSet/>
      <dgm:spPr/>
      <dgm:t>
        <a:bodyPr/>
        <a:lstStyle/>
        <a:p>
          <a:endParaRPr lang="lv-LV"/>
        </a:p>
      </dgm:t>
    </dgm:pt>
    <dgm:pt modelId="{8CFFDA53-4419-45F7-842F-A3AB2C1F900C}">
      <dgm:prSet phldrT="[Text]" custT="1"/>
      <dgm:spPr/>
      <dgm:t>
        <a:bodyPr/>
        <a:lstStyle/>
        <a:p>
          <a:r>
            <a:rPr lang="lv-LV" sz="1600" dirty="0" err="1" smtClean="0"/>
            <a:t>Legal</a:t>
          </a:r>
          <a:r>
            <a:rPr lang="lv-LV" sz="1600" dirty="0" smtClean="0"/>
            <a:t> Status</a:t>
          </a:r>
          <a:endParaRPr lang="lv-LV" sz="1600" dirty="0"/>
        </a:p>
      </dgm:t>
    </dgm:pt>
    <dgm:pt modelId="{50E4CB4F-9999-4B33-9405-9E556DE5F553}" type="parTrans" cxnId="{A782C732-125D-473E-AA51-C88A9D18277D}">
      <dgm:prSet/>
      <dgm:spPr/>
      <dgm:t>
        <a:bodyPr/>
        <a:lstStyle/>
        <a:p>
          <a:endParaRPr lang="lv-LV"/>
        </a:p>
      </dgm:t>
    </dgm:pt>
    <dgm:pt modelId="{559D54C3-2F60-4CF8-8398-CE2430E82CA9}" type="sibTrans" cxnId="{A782C732-125D-473E-AA51-C88A9D18277D}">
      <dgm:prSet/>
      <dgm:spPr/>
      <dgm:t>
        <a:bodyPr/>
        <a:lstStyle/>
        <a:p>
          <a:endParaRPr lang="lv-LV"/>
        </a:p>
      </dgm:t>
    </dgm:pt>
    <dgm:pt modelId="{84F60D2C-2CC3-4D19-A0D9-C183E6E2E39B}">
      <dgm:prSet phldrT="[Text]"/>
      <dgm:spPr/>
      <dgm:t>
        <a:bodyPr/>
        <a:lstStyle/>
        <a:p>
          <a:r>
            <a:rPr lang="lv-LV" dirty="0" err="1" smtClean="0">
              <a:hlinkClick xmlns:r="http://schemas.openxmlformats.org/officeDocument/2006/relationships" r:id="rId2" action="ppaction://hlinksldjump"/>
            </a:rPr>
            <a:t>Acquisition</a:t>
          </a:r>
          <a:r>
            <a:rPr lang="lv-LV" dirty="0" smtClean="0">
              <a:hlinkClick xmlns:r="http://schemas.openxmlformats.org/officeDocument/2006/relationships" r:id="rId2" action="ppaction://hlinksldjump"/>
            </a:rPr>
            <a:t> </a:t>
          </a:r>
          <a:r>
            <a:rPr lang="lv-LV" dirty="0" err="1" smtClean="0">
              <a:hlinkClick xmlns:r="http://schemas.openxmlformats.org/officeDocument/2006/relationships" r:id="rId2" action="ppaction://hlinksldjump"/>
            </a:rPr>
            <a:t>of</a:t>
          </a:r>
          <a:r>
            <a:rPr lang="lv-LV" dirty="0" smtClean="0">
              <a:hlinkClick xmlns:r="http://schemas.openxmlformats.org/officeDocument/2006/relationships" r:id="rId2" action="ppaction://hlinksldjump"/>
            </a:rPr>
            <a:t> </a:t>
          </a:r>
          <a:r>
            <a:rPr lang="lv-LV" dirty="0" err="1" smtClean="0">
              <a:hlinkClick xmlns:r="http://schemas.openxmlformats.org/officeDocument/2006/relationships" r:id="rId2" action="ppaction://hlinksldjump"/>
            </a:rPr>
            <a:t>Citizenship</a:t>
          </a:r>
          <a:endParaRPr lang="lv-LV" dirty="0"/>
        </a:p>
      </dgm:t>
    </dgm:pt>
    <dgm:pt modelId="{6837E632-AB56-4E9F-830B-269F4F5CF5B8}" type="parTrans" cxnId="{0804E3E6-A78B-4A99-8EBF-4E2BF3A0F345}">
      <dgm:prSet/>
      <dgm:spPr/>
      <dgm:t>
        <a:bodyPr/>
        <a:lstStyle/>
        <a:p>
          <a:endParaRPr lang="lv-LV"/>
        </a:p>
      </dgm:t>
    </dgm:pt>
    <dgm:pt modelId="{C44592E5-1BC1-4871-8F62-737968B3366B}" type="sibTrans" cxnId="{0804E3E6-A78B-4A99-8EBF-4E2BF3A0F345}">
      <dgm:prSet/>
      <dgm:spPr/>
      <dgm:t>
        <a:bodyPr/>
        <a:lstStyle/>
        <a:p>
          <a:endParaRPr lang="lv-LV"/>
        </a:p>
      </dgm:t>
    </dgm:pt>
    <dgm:pt modelId="{BA7DCAA4-60D1-4621-B661-8BA78E1152A7}">
      <dgm:prSet phldrT="[Text]" custT="1"/>
      <dgm:spPr/>
      <dgm:t>
        <a:bodyPr/>
        <a:lstStyle/>
        <a:p>
          <a:r>
            <a:rPr lang="lv-LV" sz="1600" dirty="0" err="1" smtClean="0"/>
            <a:t>Legal</a:t>
          </a:r>
          <a:r>
            <a:rPr lang="lv-LV" sz="1600" dirty="0" smtClean="0"/>
            <a:t> </a:t>
          </a:r>
        </a:p>
        <a:p>
          <a:r>
            <a:rPr lang="lv-LV" sz="1600" dirty="0" smtClean="0"/>
            <a:t>Status</a:t>
          </a:r>
          <a:endParaRPr lang="lv-LV" sz="1600" dirty="0"/>
        </a:p>
      </dgm:t>
    </dgm:pt>
    <dgm:pt modelId="{DD9B49DD-AB76-49C4-AD75-CF67621923C6}" type="parTrans" cxnId="{BEBE4E53-3BDB-4211-95B7-2D8F3BD201A0}">
      <dgm:prSet/>
      <dgm:spPr/>
      <dgm:t>
        <a:bodyPr/>
        <a:lstStyle/>
        <a:p>
          <a:endParaRPr lang="lv-LV"/>
        </a:p>
      </dgm:t>
    </dgm:pt>
    <dgm:pt modelId="{CC73B001-1B7A-491E-A95C-CF86F3A17D5F}" type="sibTrans" cxnId="{BEBE4E53-3BDB-4211-95B7-2D8F3BD201A0}">
      <dgm:prSet/>
      <dgm:spPr/>
      <dgm:t>
        <a:bodyPr/>
        <a:lstStyle/>
        <a:p>
          <a:endParaRPr lang="lv-LV"/>
        </a:p>
      </dgm:t>
    </dgm:pt>
    <dgm:pt modelId="{301AB3AE-7656-40D6-86E7-17229487B52D}">
      <dgm:prSet phldrT="[Text]"/>
      <dgm:spPr/>
      <dgm:t>
        <a:bodyPr/>
        <a:lstStyle/>
        <a:p>
          <a:r>
            <a:rPr lang="lv-LV" dirty="0" err="1" smtClean="0">
              <a:hlinkClick xmlns:r="http://schemas.openxmlformats.org/officeDocument/2006/relationships" r:id="rId3" action="ppaction://hlinksldjump"/>
            </a:rPr>
            <a:t>Losing</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of</a:t>
          </a:r>
          <a:r>
            <a:rPr lang="lv-LV" dirty="0" smtClean="0">
              <a:hlinkClick xmlns:r="http://schemas.openxmlformats.org/officeDocument/2006/relationships" r:id="rId3" action="ppaction://hlinksldjump"/>
            </a:rPr>
            <a:t> Status </a:t>
          </a:r>
          <a:r>
            <a:rPr lang="lv-LV" dirty="0" err="1" smtClean="0">
              <a:hlinkClick xmlns:r="http://schemas.openxmlformats.org/officeDocument/2006/relationships" r:id="rId3" action="ppaction://hlinksldjump"/>
            </a:rPr>
            <a:t>of</a:t>
          </a:r>
          <a:r>
            <a:rPr lang="lv-LV" dirty="0" smtClean="0">
              <a:hlinkClick xmlns:r="http://schemas.openxmlformats.org/officeDocument/2006/relationships" r:id="rId3" action="ppaction://hlinksldjump"/>
            </a:rPr>
            <a:t> </a:t>
          </a:r>
          <a:r>
            <a:rPr lang="lv-LV" dirty="0" err="1" smtClean="0">
              <a:hlinkClick xmlns:r="http://schemas.openxmlformats.org/officeDocument/2006/relationships" r:id="rId3" action="ppaction://hlinksldjump"/>
            </a:rPr>
            <a:t>Non-citizen</a:t>
          </a:r>
          <a:endParaRPr lang="lv-LV" dirty="0"/>
        </a:p>
      </dgm:t>
    </dgm:pt>
    <dgm:pt modelId="{C7C82AD5-4E4B-46F4-8C61-9A3265CA65DA}" type="parTrans" cxnId="{61DF83DB-EF35-4FA8-B886-6D6E14A3CAFD}">
      <dgm:prSet/>
      <dgm:spPr/>
      <dgm:t>
        <a:bodyPr/>
        <a:lstStyle/>
        <a:p>
          <a:endParaRPr lang="lv-LV"/>
        </a:p>
      </dgm:t>
    </dgm:pt>
    <dgm:pt modelId="{2DF26BD6-C014-4795-A4D8-89B01941B66A}" type="sibTrans" cxnId="{61DF83DB-EF35-4FA8-B886-6D6E14A3CAFD}">
      <dgm:prSet/>
      <dgm:spPr/>
      <dgm:t>
        <a:bodyPr/>
        <a:lstStyle/>
        <a:p>
          <a:endParaRPr lang="lv-LV"/>
        </a:p>
      </dgm:t>
    </dgm:pt>
    <dgm:pt modelId="{467882BE-F60D-40F4-A518-C986CDD48B0D}">
      <dgm:prSet phldrT="[Text]"/>
      <dgm:spPr/>
      <dgm:t>
        <a:bodyPr/>
        <a:lstStyle/>
        <a:p>
          <a:r>
            <a:rPr lang="lv-LV" dirty="0" err="1" smtClean="0">
              <a:hlinkClick xmlns:r="http://schemas.openxmlformats.org/officeDocument/2006/relationships" r:id="rId4" action="ppaction://hlinksldjump"/>
            </a:rPr>
            <a:t>Losing</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of</a:t>
          </a:r>
          <a:r>
            <a:rPr lang="lv-LV" dirty="0" smtClean="0">
              <a:hlinkClick xmlns:r="http://schemas.openxmlformats.org/officeDocument/2006/relationships" r:id="rId4" action="ppaction://hlinksldjump"/>
            </a:rPr>
            <a:t> Status </a:t>
          </a:r>
          <a:r>
            <a:rPr lang="lv-LV" dirty="0" err="1" smtClean="0">
              <a:hlinkClick xmlns:r="http://schemas.openxmlformats.org/officeDocument/2006/relationships" r:id="rId4" action="ppaction://hlinksldjump"/>
            </a:rPr>
            <a:t>of</a:t>
          </a:r>
          <a:r>
            <a:rPr lang="lv-LV" dirty="0" smtClean="0">
              <a:hlinkClick xmlns:r="http://schemas.openxmlformats.org/officeDocument/2006/relationships" r:id="rId4" action="ppaction://hlinksldjump"/>
            </a:rPr>
            <a:t> </a:t>
          </a:r>
          <a:r>
            <a:rPr lang="lv-LV" dirty="0" err="1" smtClean="0">
              <a:hlinkClick xmlns:r="http://schemas.openxmlformats.org/officeDocument/2006/relationships" r:id="rId4" action="ppaction://hlinksldjump"/>
            </a:rPr>
            <a:t>Citizen</a:t>
          </a:r>
          <a:endParaRPr lang="lv-LV" dirty="0"/>
        </a:p>
      </dgm:t>
    </dgm:pt>
    <dgm:pt modelId="{BF4079C5-023D-4801-9A2A-DE57A13F00E9}" type="parTrans" cxnId="{95EA1C09-06C1-44D2-AE3D-89F53DF6D1E3}">
      <dgm:prSet/>
      <dgm:spPr/>
      <dgm:t>
        <a:bodyPr/>
        <a:lstStyle/>
        <a:p>
          <a:endParaRPr lang="lv-LV"/>
        </a:p>
      </dgm:t>
    </dgm:pt>
    <dgm:pt modelId="{A0F5390E-CB1E-47BA-AF09-53C3BB79B970}" type="sibTrans" cxnId="{95EA1C09-06C1-44D2-AE3D-89F53DF6D1E3}">
      <dgm:prSet/>
      <dgm:spPr/>
      <dgm:t>
        <a:bodyPr/>
        <a:lstStyle/>
        <a:p>
          <a:endParaRPr lang="lv-LV"/>
        </a:p>
      </dgm:t>
    </dgm:pt>
    <dgm:pt modelId="{542B40A7-C769-4D1B-B254-7784123B8A87}" type="pres">
      <dgm:prSet presAssocID="{6A0368E4-9665-4A67-82C3-DC3A715B4BF2}" presName="linearFlow" presStyleCnt="0">
        <dgm:presLayoutVars>
          <dgm:dir/>
          <dgm:animLvl val="lvl"/>
          <dgm:resizeHandles val="exact"/>
        </dgm:presLayoutVars>
      </dgm:prSet>
      <dgm:spPr/>
      <dgm:t>
        <a:bodyPr/>
        <a:lstStyle/>
        <a:p>
          <a:endParaRPr lang="lv-LV"/>
        </a:p>
      </dgm:t>
    </dgm:pt>
    <dgm:pt modelId="{403B9369-8DCB-469B-A13F-0E1FB9D0CFEA}" type="pres">
      <dgm:prSet presAssocID="{0A4FFB96-2883-4FC7-A308-B7B90C66E6EF}" presName="composite" presStyleCnt="0"/>
      <dgm:spPr/>
    </dgm:pt>
    <dgm:pt modelId="{2F368253-F41F-404D-B676-786F0DAA5422}" type="pres">
      <dgm:prSet presAssocID="{0A4FFB96-2883-4FC7-A308-B7B90C66E6EF}" presName="parentText" presStyleLbl="alignNode1" presStyleIdx="0" presStyleCnt="3">
        <dgm:presLayoutVars>
          <dgm:chMax val="1"/>
          <dgm:bulletEnabled val="1"/>
        </dgm:presLayoutVars>
      </dgm:prSet>
      <dgm:spPr/>
      <dgm:t>
        <a:bodyPr/>
        <a:lstStyle/>
        <a:p>
          <a:endParaRPr lang="lv-LV"/>
        </a:p>
      </dgm:t>
    </dgm:pt>
    <dgm:pt modelId="{86F4E18A-AD0C-4689-9FC4-9DEB614AD358}" type="pres">
      <dgm:prSet presAssocID="{0A4FFB96-2883-4FC7-A308-B7B90C66E6EF}" presName="descendantText" presStyleLbl="alignAcc1" presStyleIdx="0" presStyleCnt="3">
        <dgm:presLayoutVars>
          <dgm:bulletEnabled val="1"/>
        </dgm:presLayoutVars>
      </dgm:prSet>
      <dgm:spPr/>
      <dgm:t>
        <a:bodyPr/>
        <a:lstStyle/>
        <a:p>
          <a:endParaRPr lang="lv-LV"/>
        </a:p>
      </dgm:t>
    </dgm:pt>
    <dgm:pt modelId="{595E2B07-370D-4032-802F-C678DF67AC47}" type="pres">
      <dgm:prSet presAssocID="{04DF2AB1-4619-48A8-AF0B-5D77E6D698E3}" presName="sp" presStyleCnt="0"/>
      <dgm:spPr/>
    </dgm:pt>
    <dgm:pt modelId="{124AABCA-4EA3-4E48-A332-7651996C4FB0}" type="pres">
      <dgm:prSet presAssocID="{8CFFDA53-4419-45F7-842F-A3AB2C1F900C}" presName="composite" presStyleCnt="0"/>
      <dgm:spPr/>
    </dgm:pt>
    <dgm:pt modelId="{CEFDD0D7-7A15-46EE-A1D5-DB36CF3736AB}" type="pres">
      <dgm:prSet presAssocID="{8CFFDA53-4419-45F7-842F-A3AB2C1F900C}" presName="parentText" presStyleLbl="alignNode1" presStyleIdx="1" presStyleCnt="3">
        <dgm:presLayoutVars>
          <dgm:chMax val="1"/>
          <dgm:bulletEnabled val="1"/>
        </dgm:presLayoutVars>
      </dgm:prSet>
      <dgm:spPr/>
      <dgm:t>
        <a:bodyPr/>
        <a:lstStyle/>
        <a:p>
          <a:endParaRPr lang="lv-LV"/>
        </a:p>
      </dgm:t>
    </dgm:pt>
    <dgm:pt modelId="{552750BA-988F-4499-BC6E-72D6922EE92D}" type="pres">
      <dgm:prSet presAssocID="{8CFFDA53-4419-45F7-842F-A3AB2C1F900C}" presName="descendantText" presStyleLbl="alignAcc1" presStyleIdx="1" presStyleCnt="3">
        <dgm:presLayoutVars>
          <dgm:bulletEnabled val="1"/>
        </dgm:presLayoutVars>
      </dgm:prSet>
      <dgm:spPr/>
      <dgm:t>
        <a:bodyPr/>
        <a:lstStyle/>
        <a:p>
          <a:endParaRPr lang="lv-LV"/>
        </a:p>
      </dgm:t>
    </dgm:pt>
    <dgm:pt modelId="{1EA2D75B-9BFD-4A9B-ACCD-E3E0F2658AA8}" type="pres">
      <dgm:prSet presAssocID="{559D54C3-2F60-4CF8-8398-CE2430E82CA9}" presName="sp" presStyleCnt="0"/>
      <dgm:spPr/>
    </dgm:pt>
    <dgm:pt modelId="{31817B95-DB5E-4DCF-8EAB-AE621CA3917E}" type="pres">
      <dgm:prSet presAssocID="{BA7DCAA4-60D1-4621-B661-8BA78E1152A7}" presName="composite" presStyleCnt="0"/>
      <dgm:spPr/>
    </dgm:pt>
    <dgm:pt modelId="{E5C42796-7D4F-427C-9A07-08BDF9EEA2E9}" type="pres">
      <dgm:prSet presAssocID="{BA7DCAA4-60D1-4621-B661-8BA78E1152A7}" presName="parentText" presStyleLbl="alignNode1" presStyleIdx="2" presStyleCnt="3">
        <dgm:presLayoutVars>
          <dgm:chMax val="1"/>
          <dgm:bulletEnabled val="1"/>
        </dgm:presLayoutVars>
      </dgm:prSet>
      <dgm:spPr/>
      <dgm:t>
        <a:bodyPr/>
        <a:lstStyle/>
        <a:p>
          <a:endParaRPr lang="lv-LV"/>
        </a:p>
      </dgm:t>
    </dgm:pt>
    <dgm:pt modelId="{41FBB7D6-84B7-4A99-A4EF-F09A495B988D}" type="pres">
      <dgm:prSet presAssocID="{BA7DCAA4-60D1-4621-B661-8BA78E1152A7}" presName="descendantText" presStyleLbl="alignAcc1" presStyleIdx="2" presStyleCnt="3">
        <dgm:presLayoutVars>
          <dgm:bulletEnabled val="1"/>
        </dgm:presLayoutVars>
      </dgm:prSet>
      <dgm:spPr/>
      <dgm:t>
        <a:bodyPr/>
        <a:lstStyle/>
        <a:p>
          <a:endParaRPr lang="lv-LV"/>
        </a:p>
      </dgm:t>
    </dgm:pt>
  </dgm:ptLst>
  <dgm:cxnLst>
    <dgm:cxn modelId="{A782C732-125D-473E-AA51-C88A9D18277D}" srcId="{6A0368E4-9665-4A67-82C3-DC3A715B4BF2}" destId="{8CFFDA53-4419-45F7-842F-A3AB2C1F900C}" srcOrd="1" destOrd="0" parTransId="{50E4CB4F-9999-4B33-9405-9E556DE5F553}" sibTransId="{559D54C3-2F60-4CF8-8398-CE2430E82CA9}"/>
    <dgm:cxn modelId="{4F5217BD-A337-44A3-AF2F-07D1A4E2C340}" type="presOf" srcId="{8CFFDA53-4419-45F7-842F-A3AB2C1F900C}" destId="{CEFDD0D7-7A15-46EE-A1D5-DB36CF3736AB}" srcOrd="0" destOrd="0" presId="urn:microsoft.com/office/officeart/2005/8/layout/chevron2"/>
    <dgm:cxn modelId="{61DF83DB-EF35-4FA8-B886-6D6E14A3CAFD}" srcId="{BA7DCAA4-60D1-4621-B661-8BA78E1152A7}" destId="{301AB3AE-7656-40D6-86E7-17229487B52D}" srcOrd="0" destOrd="0" parTransId="{C7C82AD5-4E4B-46F4-8C61-9A3265CA65DA}" sibTransId="{2DF26BD6-C014-4795-A4D8-89B01941B66A}"/>
    <dgm:cxn modelId="{4201CF91-EBB7-4AF8-8085-FC0F923446D6}" srcId="{6A0368E4-9665-4A67-82C3-DC3A715B4BF2}" destId="{0A4FFB96-2883-4FC7-A308-B7B90C66E6EF}" srcOrd="0" destOrd="0" parTransId="{FA711E99-7430-46B1-B14C-9BA23FE3154E}" sibTransId="{04DF2AB1-4619-48A8-AF0B-5D77E6D698E3}"/>
    <dgm:cxn modelId="{3AAB0C70-56C3-4093-86E3-035676E644B6}" type="presOf" srcId="{0A4FFB96-2883-4FC7-A308-B7B90C66E6EF}" destId="{2F368253-F41F-404D-B676-786F0DAA5422}" srcOrd="0" destOrd="0" presId="urn:microsoft.com/office/officeart/2005/8/layout/chevron2"/>
    <dgm:cxn modelId="{4B53ACEC-9FA7-4E31-ADF3-C07980E2348C}" type="presOf" srcId="{84F60D2C-2CC3-4D19-A0D9-C183E6E2E39B}" destId="{552750BA-988F-4499-BC6E-72D6922EE92D}" srcOrd="0" destOrd="0" presId="urn:microsoft.com/office/officeart/2005/8/layout/chevron2"/>
    <dgm:cxn modelId="{7E3803F3-3350-4EAE-BA89-2FA40085B914}" type="presOf" srcId="{6A0368E4-9665-4A67-82C3-DC3A715B4BF2}" destId="{542B40A7-C769-4D1B-B254-7784123B8A87}" srcOrd="0" destOrd="0" presId="urn:microsoft.com/office/officeart/2005/8/layout/chevron2"/>
    <dgm:cxn modelId="{EED5208B-BF58-4BC4-BDC0-3DE61BCD98FE}" type="presOf" srcId="{BA7DCAA4-60D1-4621-B661-8BA78E1152A7}" destId="{E5C42796-7D4F-427C-9A07-08BDF9EEA2E9}" srcOrd="0" destOrd="0" presId="urn:microsoft.com/office/officeart/2005/8/layout/chevron2"/>
    <dgm:cxn modelId="{BEBE4E53-3BDB-4211-95B7-2D8F3BD201A0}" srcId="{6A0368E4-9665-4A67-82C3-DC3A715B4BF2}" destId="{BA7DCAA4-60D1-4621-B661-8BA78E1152A7}" srcOrd="2" destOrd="0" parTransId="{DD9B49DD-AB76-49C4-AD75-CF67621923C6}" sibTransId="{CC73B001-1B7A-491E-A95C-CF86F3A17D5F}"/>
    <dgm:cxn modelId="{78809E2F-3A08-45E5-A76F-5472AD89B065}" type="presOf" srcId="{FF982417-3E32-4CB0-872B-4F1F27CC19D4}" destId="{86F4E18A-AD0C-4689-9FC4-9DEB614AD358}" srcOrd="0" destOrd="0" presId="urn:microsoft.com/office/officeart/2005/8/layout/chevron2"/>
    <dgm:cxn modelId="{2A8B09AB-2E28-443F-8901-823764D4287C}" srcId="{0A4FFB96-2883-4FC7-A308-B7B90C66E6EF}" destId="{FF982417-3E32-4CB0-872B-4F1F27CC19D4}" srcOrd="0" destOrd="0" parTransId="{3D1202D6-59E5-4A38-A481-AD87A97BC0CA}" sibTransId="{991CFD6B-438C-40CF-A466-6039A5BCC9B5}"/>
    <dgm:cxn modelId="{9362CD10-7FEA-4C6E-B4E4-C5D9D060D248}" type="presOf" srcId="{467882BE-F60D-40F4-A518-C986CDD48B0D}" destId="{41FBB7D6-84B7-4A99-A4EF-F09A495B988D}" srcOrd="0" destOrd="1" presId="urn:microsoft.com/office/officeart/2005/8/layout/chevron2"/>
    <dgm:cxn modelId="{0804E3E6-A78B-4A99-8EBF-4E2BF3A0F345}" srcId="{8CFFDA53-4419-45F7-842F-A3AB2C1F900C}" destId="{84F60D2C-2CC3-4D19-A0D9-C183E6E2E39B}" srcOrd="0" destOrd="0" parTransId="{6837E632-AB56-4E9F-830B-269F4F5CF5B8}" sibTransId="{C44592E5-1BC1-4871-8F62-737968B3366B}"/>
    <dgm:cxn modelId="{7846E46E-235E-4D1E-A88E-8B41B788C02A}" type="presOf" srcId="{301AB3AE-7656-40D6-86E7-17229487B52D}" destId="{41FBB7D6-84B7-4A99-A4EF-F09A495B988D}" srcOrd="0" destOrd="0" presId="urn:microsoft.com/office/officeart/2005/8/layout/chevron2"/>
    <dgm:cxn modelId="{95EA1C09-06C1-44D2-AE3D-89F53DF6D1E3}" srcId="{BA7DCAA4-60D1-4621-B661-8BA78E1152A7}" destId="{467882BE-F60D-40F4-A518-C986CDD48B0D}" srcOrd="1" destOrd="0" parTransId="{BF4079C5-023D-4801-9A2A-DE57A13F00E9}" sibTransId="{A0F5390E-CB1E-47BA-AF09-53C3BB79B970}"/>
    <dgm:cxn modelId="{6D7B0CB6-06C9-4E16-8063-1748335776B1}" type="presParOf" srcId="{542B40A7-C769-4D1B-B254-7784123B8A87}" destId="{403B9369-8DCB-469B-A13F-0E1FB9D0CFEA}" srcOrd="0" destOrd="0" presId="urn:microsoft.com/office/officeart/2005/8/layout/chevron2"/>
    <dgm:cxn modelId="{2027D01B-AB18-4AEA-AE59-2C499FDB0F90}" type="presParOf" srcId="{403B9369-8DCB-469B-A13F-0E1FB9D0CFEA}" destId="{2F368253-F41F-404D-B676-786F0DAA5422}" srcOrd="0" destOrd="0" presId="urn:microsoft.com/office/officeart/2005/8/layout/chevron2"/>
    <dgm:cxn modelId="{E757DFE7-72C2-4F13-B26E-C6D0E82A802C}" type="presParOf" srcId="{403B9369-8DCB-469B-A13F-0E1FB9D0CFEA}" destId="{86F4E18A-AD0C-4689-9FC4-9DEB614AD358}" srcOrd="1" destOrd="0" presId="urn:microsoft.com/office/officeart/2005/8/layout/chevron2"/>
    <dgm:cxn modelId="{C0B2295F-52C5-47CE-9C3E-93C2E685A4AA}" type="presParOf" srcId="{542B40A7-C769-4D1B-B254-7784123B8A87}" destId="{595E2B07-370D-4032-802F-C678DF67AC47}" srcOrd="1" destOrd="0" presId="urn:microsoft.com/office/officeart/2005/8/layout/chevron2"/>
    <dgm:cxn modelId="{E1463CBF-FA82-45A0-A093-C9C1AC217759}" type="presParOf" srcId="{542B40A7-C769-4D1B-B254-7784123B8A87}" destId="{124AABCA-4EA3-4E48-A332-7651996C4FB0}" srcOrd="2" destOrd="0" presId="urn:microsoft.com/office/officeart/2005/8/layout/chevron2"/>
    <dgm:cxn modelId="{645A2FDA-E0DD-4735-A4F8-314B57395EC3}" type="presParOf" srcId="{124AABCA-4EA3-4E48-A332-7651996C4FB0}" destId="{CEFDD0D7-7A15-46EE-A1D5-DB36CF3736AB}" srcOrd="0" destOrd="0" presId="urn:microsoft.com/office/officeart/2005/8/layout/chevron2"/>
    <dgm:cxn modelId="{3C3BA3B3-B6AA-4CE7-9415-294B67B184B2}" type="presParOf" srcId="{124AABCA-4EA3-4E48-A332-7651996C4FB0}" destId="{552750BA-988F-4499-BC6E-72D6922EE92D}" srcOrd="1" destOrd="0" presId="urn:microsoft.com/office/officeart/2005/8/layout/chevron2"/>
    <dgm:cxn modelId="{FC4A1AD3-1864-4BD7-8708-8E22190E46FF}" type="presParOf" srcId="{542B40A7-C769-4D1B-B254-7784123B8A87}" destId="{1EA2D75B-9BFD-4A9B-ACCD-E3E0F2658AA8}" srcOrd="3" destOrd="0" presId="urn:microsoft.com/office/officeart/2005/8/layout/chevron2"/>
    <dgm:cxn modelId="{DE41F336-ED0E-4D01-9C07-FD60D8838CA1}" type="presParOf" srcId="{542B40A7-C769-4D1B-B254-7784123B8A87}" destId="{31817B95-DB5E-4DCF-8EAB-AE621CA3917E}" srcOrd="4" destOrd="0" presId="urn:microsoft.com/office/officeart/2005/8/layout/chevron2"/>
    <dgm:cxn modelId="{691B6F17-DB5B-43AB-B1A0-97D5A04DB56C}" type="presParOf" srcId="{31817B95-DB5E-4DCF-8EAB-AE621CA3917E}" destId="{E5C42796-7D4F-427C-9A07-08BDF9EEA2E9}" srcOrd="0" destOrd="0" presId="urn:microsoft.com/office/officeart/2005/8/layout/chevron2"/>
    <dgm:cxn modelId="{3DA41BD7-858C-4372-9D3B-1545076A8A0E}" type="presParOf" srcId="{31817B95-DB5E-4DCF-8EAB-AE621CA3917E}" destId="{41FBB7D6-84B7-4A99-A4EF-F09A495B988D}" srcOrd="1" destOrd="0" presId="urn:microsoft.com/office/officeart/2005/8/layout/chevron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97DFFA-C38C-4989-B453-C226600C2481}" type="doc">
      <dgm:prSet loTypeId="urn:microsoft.com/office/officeart/2005/8/layout/lProcess2" loCatId="list" qsTypeId="urn:microsoft.com/office/officeart/2005/8/quickstyle/simple3" qsCatId="simple" csTypeId="urn:microsoft.com/office/officeart/2005/8/colors/accent6_2" csCatId="accent6" phldr="1"/>
      <dgm:spPr/>
      <dgm:t>
        <a:bodyPr/>
        <a:lstStyle/>
        <a:p>
          <a:endParaRPr lang="lv-LV"/>
        </a:p>
      </dgm:t>
    </dgm:pt>
    <dgm:pt modelId="{F3B65906-02F7-42D2-BAAC-6D914382B196}">
      <dgm:prSet phldrT="[Text]" custT="1"/>
      <dgm:spPr>
        <a:effectLst>
          <a:outerShdw blurRad="50800" dist="38100" algn="l" rotWithShape="0">
            <a:prstClr val="black">
              <a:alpha val="40000"/>
            </a:prstClr>
          </a:outerShdw>
        </a:effectLst>
      </dgm:spPr>
      <dgm:t>
        <a:bodyPr/>
        <a:lstStyle/>
        <a:p>
          <a:r>
            <a:rPr lang="en-GB" sz="1200" b="1" dirty="0" smtClean="0"/>
            <a:t>Renunciation of Latvian Citizenship</a:t>
          </a:r>
          <a:endParaRPr lang="lv-LV" sz="1200" dirty="0"/>
        </a:p>
      </dgm:t>
    </dgm:pt>
    <dgm:pt modelId="{5A629559-FE97-4B3E-978C-19F1E0B74FA7}" type="parTrans" cxnId="{FD60D4B6-8A07-4B26-AC73-F8EF9C660FA6}">
      <dgm:prSet/>
      <dgm:spPr/>
      <dgm:t>
        <a:bodyPr/>
        <a:lstStyle/>
        <a:p>
          <a:endParaRPr lang="lv-LV" sz="1200"/>
        </a:p>
      </dgm:t>
    </dgm:pt>
    <dgm:pt modelId="{2E9DE20A-998D-4CFC-9B38-345B6B005C14}" type="sibTrans" cxnId="{FD60D4B6-8A07-4B26-AC73-F8EF9C660FA6}">
      <dgm:prSet/>
      <dgm:spPr/>
      <dgm:t>
        <a:bodyPr/>
        <a:lstStyle/>
        <a:p>
          <a:endParaRPr lang="lv-LV" sz="1200"/>
        </a:p>
      </dgm:t>
    </dgm:pt>
    <dgm:pt modelId="{83768B74-756A-4ABD-9144-1705FEB75AB4}">
      <dgm:prSet phldrT="[Text]" custT="1"/>
      <dgm:spPr/>
      <dgm:t>
        <a:bodyPr/>
        <a:lstStyle/>
        <a:p>
          <a:pPr>
            <a:lnSpc>
              <a:spcPct val="100000"/>
            </a:lnSpc>
          </a:pPr>
          <a:r>
            <a:rPr lang="en-GB" sz="1100" dirty="0" smtClean="0"/>
            <a:t>A citizen of Latvia who is also a citizen of another country or for whom citizenship of another country is being guaranteed, has the right to renounce Latvian citizenship.</a:t>
          </a:r>
          <a:endParaRPr lang="lv-LV" sz="1100" dirty="0" smtClean="0"/>
        </a:p>
        <a:p>
          <a:pPr>
            <a:lnSpc>
              <a:spcPct val="100000"/>
            </a:lnSpc>
          </a:pPr>
          <a:r>
            <a:rPr lang="en-GB" sz="1100" dirty="0" smtClean="0"/>
            <a:t>A citizen of Latvia who has obtained citizenship of another country has an obligation to submit an application for renunciation of Latvian citizenship within 30 days after acquisition of citizenship of another country. This obligation shall not apply to a citizen of Latvia for whom Latvian citizenship is retained in accordance </a:t>
          </a:r>
          <a:r>
            <a:rPr lang="en-GB" sz="1100" i="1" dirty="0" smtClean="0"/>
            <a:t>with </a:t>
          </a:r>
          <a:r>
            <a:rPr lang="lv-LV" sz="1100" i="1" dirty="0" err="1" smtClean="0"/>
            <a:t>Citizenship</a:t>
          </a:r>
          <a:r>
            <a:rPr lang="lv-LV" sz="1100" i="1" dirty="0" smtClean="0"/>
            <a:t> </a:t>
          </a:r>
          <a:r>
            <a:rPr lang="en-GB" sz="1100" i="1" dirty="0" smtClean="0"/>
            <a:t>Law.</a:t>
          </a:r>
          <a:endParaRPr lang="lv-LV" sz="1100" dirty="0"/>
        </a:p>
      </dgm:t>
    </dgm:pt>
    <dgm:pt modelId="{B64BDEF6-ECE3-4A88-83F7-FE7E5815F02A}" type="parTrans" cxnId="{3D4BC808-8694-485C-AA5D-1B6D4C8DDA7B}">
      <dgm:prSet/>
      <dgm:spPr/>
      <dgm:t>
        <a:bodyPr/>
        <a:lstStyle/>
        <a:p>
          <a:endParaRPr lang="lv-LV" sz="1200"/>
        </a:p>
      </dgm:t>
    </dgm:pt>
    <dgm:pt modelId="{A08AEA40-B8F8-42A1-88C0-285691D4F278}" type="sibTrans" cxnId="{3D4BC808-8694-485C-AA5D-1B6D4C8DDA7B}">
      <dgm:prSet/>
      <dgm:spPr/>
      <dgm:t>
        <a:bodyPr/>
        <a:lstStyle/>
        <a:p>
          <a:endParaRPr lang="lv-LV" sz="1200"/>
        </a:p>
      </dgm:t>
    </dgm:pt>
    <dgm:pt modelId="{359DD598-5AE8-4D7D-B526-6FA0D6788457}">
      <dgm:prSet phldrT="[Text]" custT="1"/>
      <dgm:spPr>
        <a:effectLst>
          <a:outerShdw blurRad="50800" dist="38100" algn="l" rotWithShape="0">
            <a:prstClr val="black">
              <a:alpha val="40000"/>
            </a:prstClr>
          </a:outerShdw>
        </a:effectLst>
      </dgm:spPr>
      <dgm:t>
        <a:bodyPr/>
        <a:lstStyle/>
        <a:p>
          <a:r>
            <a:rPr lang="en-GB" sz="1200" b="1" dirty="0" smtClean="0"/>
            <a:t>Latvian </a:t>
          </a:r>
          <a:r>
            <a:rPr lang="lv-LV" sz="1200" b="1" dirty="0" smtClean="0"/>
            <a:t>C</a:t>
          </a:r>
          <a:r>
            <a:rPr lang="en-GB" sz="1200" b="1" dirty="0" err="1" smtClean="0"/>
            <a:t>itizenship</a:t>
          </a:r>
          <a:r>
            <a:rPr lang="en-GB" sz="1200" b="1" dirty="0" smtClean="0"/>
            <a:t> may be </a:t>
          </a:r>
          <a:r>
            <a:rPr lang="lv-LV" sz="1200" b="1" dirty="0" smtClean="0"/>
            <a:t>R</a:t>
          </a:r>
          <a:r>
            <a:rPr lang="en-GB" sz="1200" b="1" dirty="0" smtClean="0"/>
            <a:t>evoked for a </a:t>
          </a:r>
          <a:r>
            <a:rPr lang="lv-LV" sz="1200" b="1" dirty="0" smtClean="0"/>
            <a:t>P</a:t>
          </a:r>
          <a:r>
            <a:rPr lang="en-GB" sz="1200" b="1" dirty="0" err="1" smtClean="0"/>
            <a:t>erson</a:t>
          </a:r>
          <a:r>
            <a:rPr lang="en-GB" sz="1200" b="1" dirty="0" smtClean="0"/>
            <a:t>, if he or she</a:t>
          </a:r>
          <a:r>
            <a:rPr lang="lv-LV" sz="1200" b="1" dirty="0" smtClean="0"/>
            <a:t>:</a:t>
          </a:r>
          <a:endParaRPr lang="lv-LV" sz="1200" b="1" dirty="0"/>
        </a:p>
      </dgm:t>
    </dgm:pt>
    <dgm:pt modelId="{22840655-4223-4539-A81A-6AA44242F4CA}" type="parTrans" cxnId="{7D801FAF-2BD6-416F-8800-FD1E2011DAD4}">
      <dgm:prSet/>
      <dgm:spPr/>
      <dgm:t>
        <a:bodyPr/>
        <a:lstStyle/>
        <a:p>
          <a:endParaRPr lang="lv-LV" sz="1200"/>
        </a:p>
      </dgm:t>
    </dgm:pt>
    <dgm:pt modelId="{02B95449-6736-4F0D-9A95-2627F197F8B7}" type="sibTrans" cxnId="{7D801FAF-2BD6-416F-8800-FD1E2011DAD4}">
      <dgm:prSet/>
      <dgm:spPr/>
      <dgm:t>
        <a:bodyPr/>
        <a:lstStyle/>
        <a:p>
          <a:endParaRPr lang="lv-LV" sz="1200"/>
        </a:p>
      </dgm:t>
    </dgm:pt>
    <dgm:pt modelId="{BCF7E26E-CC31-41CE-9398-BC9F6D246984}">
      <dgm:prSet phldrT="[Text]" custT="1"/>
      <dgm:spPr/>
      <dgm:t>
        <a:bodyPr/>
        <a:lstStyle/>
        <a:p>
          <a:pPr>
            <a:lnSpc>
              <a:spcPct val="100000"/>
            </a:lnSpc>
          </a:pPr>
          <a:r>
            <a:rPr lang="lv-LV" sz="1100" dirty="0" smtClean="0"/>
            <a:t>-h</a:t>
          </a:r>
          <a:r>
            <a:rPr lang="en-GB" sz="1100" dirty="0" smtClean="0"/>
            <a:t>as acquired citizenship of another country without submitting an application for renunciation of Latvian citizenship</a:t>
          </a:r>
          <a:r>
            <a:rPr lang="lv-LV" sz="1100" dirty="0" smtClean="0"/>
            <a:t>;</a:t>
          </a:r>
        </a:p>
        <a:p>
          <a:pPr>
            <a:lnSpc>
              <a:spcPct val="100000"/>
            </a:lnSpc>
          </a:pPr>
          <a:r>
            <a:rPr lang="lv-LV" sz="1100" dirty="0" smtClean="0"/>
            <a:t>-i</a:t>
          </a:r>
          <a:r>
            <a:rPr lang="en-GB" sz="1100" dirty="0" smtClean="0"/>
            <a:t>s serving voluntarily in the armed forces or military organisation of another country</a:t>
          </a:r>
          <a:r>
            <a:rPr lang="lv-LV" sz="1100" dirty="0" smtClean="0"/>
            <a:t>;</a:t>
          </a:r>
        </a:p>
        <a:p>
          <a:pPr>
            <a:lnSpc>
              <a:spcPct val="100000"/>
            </a:lnSpc>
          </a:pPr>
          <a:r>
            <a:rPr lang="lv-LV" sz="1100" dirty="0" smtClean="0"/>
            <a:t>-h</a:t>
          </a:r>
          <a:r>
            <a:rPr lang="en-GB" sz="1100" dirty="0" smtClean="0"/>
            <a:t>as intentionally provided false information or concealed the facts that apply to the conditions for the acquisition or restoration of Latvian citizenship</a:t>
          </a:r>
          <a:r>
            <a:rPr lang="lv-LV" sz="1100" dirty="0" smtClean="0"/>
            <a:t>;</a:t>
          </a:r>
        </a:p>
        <a:p>
          <a:pPr>
            <a:lnSpc>
              <a:spcPct val="100000"/>
            </a:lnSpc>
          </a:pPr>
          <a:r>
            <a:rPr lang="lv-LV" sz="1100" dirty="0" smtClean="0"/>
            <a:t>-h</a:t>
          </a:r>
          <a:r>
            <a:rPr lang="en-GB" sz="1100" dirty="0" smtClean="0"/>
            <a:t>as committed an action promoting violent overthrow of the government of the Republic of Latvia</a:t>
          </a:r>
          <a:r>
            <a:rPr lang="lv-LV" sz="1100" dirty="0" smtClean="0"/>
            <a:t>.</a:t>
          </a:r>
          <a:endParaRPr lang="lv-LV" sz="1100" dirty="0"/>
        </a:p>
      </dgm:t>
    </dgm:pt>
    <dgm:pt modelId="{9BCCAFA8-29FE-4BB9-99BC-AA373107A074}" type="parTrans" cxnId="{A9F3DF6E-98BA-434F-8266-507C9D6E06EC}">
      <dgm:prSet/>
      <dgm:spPr/>
      <dgm:t>
        <a:bodyPr/>
        <a:lstStyle/>
        <a:p>
          <a:endParaRPr lang="lv-LV" sz="1200"/>
        </a:p>
      </dgm:t>
    </dgm:pt>
    <dgm:pt modelId="{CE8D3A59-FBE6-41E6-AA1F-11CF4D2B15DC}" type="sibTrans" cxnId="{A9F3DF6E-98BA-434F-8266-507C9D6E06EC}">
      <dgm:prSet/>
      <dgm:spPr/>
      <dgm:t>
        <a:bodyPr/>
        <a:lstStyle/>
        <a:p>
          <a:endParaRPr lang="lv-LV" sz="1200"/>
        </a:p>
      </dgm:t>
    </dgm:pt>
    <dgm:pt modelId="{A4B9B49F-7166-4FC4-9412-DD523FF9B304}" type="pres">
      <dgm:prSet presAssocID="{6097DFFA-C38C-4989-B453-C226600C2481}" presName="theList" presStyleCnt="0">
        <dgm:presLayoutVars>
          <dgm:dir/>
          <dgm:animLvl val="lvl"/>
          <dgm:resizeHandles val="exact"/>
        </dgm:presLayoutVars>
      </dgm:prSet>
      <dgm:spPr/>
      <dgm:t>
        <a:bodyPr/>
        <a:lstStyle/>
        <a:p>
          <a:endParaRPr lang="lv-LV"/>
        </a:p>
      </dgm:t>
    </dgm:pt>
    <dgm:pt modelId="{585F3194-3929-4108-97AC-8A016092F386}" type="pres">
      <dgm:prSet presAssocID="{F3B65906-02F7-42D2-BAAC-6D914382B196}" presName="compNode" presStyleCnt="0"/>
      <dgm:spPr/>
    </dgm:pt>
    <dgm:pt modelId="{33E9CAFE-DCFB-40F9-826D-CB22918E7C94}" type="pres">
      <dgm:prSet presAssocID="{F3B65906-02F7-42D2-BAAC-6D914382B196}" presName="aNode" presStyleLbl="bgShp" presStyleIdx="0" presStyleCnt="2"/>
      <dgm:spPr/>
      <dgm:t>
        <a:bodyPr/>
        <a:lstStyle/>
        <a:p>
          <a:endParaRPr lang="lv-LV"/>
        </a:p>
      </dgm:t>
    </dgm:pt>
    <dgm:pt modelId="{77473BB0-B79C-43E5-872F-07AD77370C06}" type="pres">
      <dgm:prSet presAssocID="{F3B65906-02F7-42D2-BAAC-6D914382B196}" presName="textNode" presStyleLbl="bgShp" presStyleIdx="0" presStyleCnt="2"/>
      <dgm:spPr/>
      <dgm:t>
        <a:bodyPr/>
        <a:lstStyle/>
        <a:p>
          <a:endParaRPr lang="lv-LV"/>
        </a:p>
      </dgm:t>
    </dgm:pt>
    <dgm:pt modelId="{34F87904-6759-477F-92CE-41A916199994}" type="pres">
      <dgm:prSet presAssocID="{F3B65906-02F7-42D2-BAAC-6D914382B196}" presName="compChildNode" presStyleCnt="0"/>
      <dgm:spPr/>
    </dgm:pt>
    <dgm:pt modelId="{A87ABF16-124C-4980-A90A-5DCDEA4811DB}" type="pres">
      <dgm:prSet presAssocID="{F3B65906-02F7-42D2-BAAC-6D914382B196}" presName="theInnerList" presStyleCnt="0"/>
      <dgm:spPr/>
    </dgm:pt>
    <dgm:pt modelId="{3CA432B4-81AD-4212-9862-5494E52E89B5}" type="pres">
      <dgm:prSet presAssocID="{83768B74-756A-4ABD-9144-1705FEB75AB4}" presName="childNode" presStyleLbl="node1" presStyleIdx="0" presStyleCnt="2" custScaleX="112592" custScaleY="116856">
        <dgm:presLayoutVars>
          <dgm:bulletEnabled val="1"/>
        </dgm:presLayoutVars>
      </dgm:prSet>
      <dgm:spPr/>
      <dgm:t>
        <a:bodyPr/>
        <a:lstStyle/>
        <a:p>
          <a:endParaRPr lang="lv-LV"/>
        </a:p>
      </dgm:t>
    </dgm:pt>
    <dgm:pt modelId="{B4EF581C-BD80-4D17-8C7B-B5E798B89827}" type="pres">
      <dgm:prSet presAssocID="{F3B65906-02F7-42D2-BAAC-6D914382B196}" presName="aSpace" presStyleCnt="0"/>
      <dgm:spPr/>
    </dgm:pt>
    <dgm:pt modelId="{95E2C06B-BFDD-4C3D-8C8D-04B06E2444B0}" type="pres">
      <dgm:prSet presAssocID="{359DD598-5AE8-4D7D-B526-6FA0D6788457}" presName="compNode" presStyleCnt="0"/>
      <dgm:spPr/>
    </dgm:pt>
    <dgm:pt modelId="{3B112F24-E846-4659-BA6A-1BCA0140CAD8}" type="pres">
      <dgm:prSet presAssocID="{359DD598-5AE8-4D7D-B526-6FA0D6788457}" presName="aNode" presStyleLbl="bgShp" presStyleIdx="1" presStyleCnt="2"/>
      <dgm:spPr/>
      <dgm:t>
        <a:bodyPr/>
        <a:lstStyle/>
        <a:p>
          <a:endParaRPr lang="lv-LV"/>
        </a:p>
      </dgm:t>
    </dgm:pt>
    <dgm:pt modelId="{A54FDFAB-1251-4E26-9E28-DE32FB49E47B}" type="pres">
      <dgm:prSet presAssocID="{359DD598-5AE8-4D7D-B526-6FA0D6788457}" presName="textNode" presStyleLbl="bgShp" presStyleIdx="1" presStyleCnt="2"/>
      <dgm:spPr/>
      <dgm:t>
        <a:bodyPr/>
        <a:lstStyle/>
        <a:p>
          <a:endParaRPr lang="lv-LV"/>
        </a:p>
      </dgm:t>
    </dgm:pt>
    <dgm:pt modelId="{8DC84086-0564-4762-849B-94D942F9AE57}" type="pres">
      <dgm:prSet presAssocID="{359DD598-5AE8-4D7D-B526-6FA0D6788457}" presName="compChildNode" presStyleCnt="0"/>
      <dgm:spPr/>
    </dgm:pt>
    <dgm:pt modelId="{A5F34F7C-5254-44E9-BA10-7DD1AC12EFF3}" type="pres">
      <dgm:prSet presAssocID="{359DD598-5AE8-4D7D-B526-6FA0D6788457}" presName="theInnerList" presStyleCnt="0"/>
      <dgm:spPr/>
    </dgm:pt>
    <dgm:pt modelId="{B99AF796-4E4C-4542-BC89-2C3B7679D20D}" type="pres">
      <dgm:prSet presAssocID="{BCF7E26E-CC31-41CE-9398-BC9F6D246984}" presName="childNode" presStyleLbl="node1" presStyleIdx="1" presStyleCnt="2" custScaleX="113769" custScaleY="110061">
        <dgm:presLayoutVars>
          <dgm:bulletEnabled val="1"/>
        </dgm:presLayoutVars>
      </dgm:prSet>
      <dgm:spPr/>
      <dgm:t>
        <a:bodyPr/>
        <a:lstStyle/>
        <a:p>
          <a:endParaRPr lang="lv-LV"/>
        </a:p>
      </dgm:t>
    </dgm:pt>
  </dgm:ptLst>
  <dgm:cxnLst>
    <dgm:cxn modelId="{2A8B8572-91D5-4ABD-9D01-64A727A88ED5}" type="presOf" srcId="{F3B65906-02F7-42D2-BAAC-6D914382B196}" destId="{77473BB0-B79C-43E5-872F-07AD77370C06}" srcOrd="1" destOrd="0" presId="urn:microsoft.com/office/officeart/2005/8/layout/lProcess2"/>
    <dgm:cxn modelId="{FD60D4B6-8A07-4B26-AC73-F8EF9C660FA6}" srcId="{6097DFFA-C38C-4989-B453-C226600C2481}" destId="{F3B65906-02F7-42D2-BAAC-6D914382B196}" srcOrd="0" destOrd="0" parTransId="{5A629559-FE97-4B3E-978C-19F1E0B74FA7}" sibTransId="{2E9DE20A-998D-4CFC-9B38-345B6B005C14}"/>
    <dgm:cxn modelId="{271F8053-8231-48EE-B5F8-5B0C6A31D8D4}" type="presOf" srcId="{359DD598-5AE8-4D7D-B526-6FA0D6788457}" destId="{3B112F24-E846-4659-BA6A-1BCA0140CAD8}" srcOrd="0" destOrd="0" presId="urn:microsoft.com/office/officeart/2005/8/layout/lProcess2"/>
    <dgm:cxn modelId="{A9F3DF6E-98BA-434F-8266-507C9D6E06EC}" srcId="{359DD598-5AE8-4D7D-B526-6FA0D6788457}" destId="{BCF7E26E-CC31-41CE-9398-BC9F6D246984}" srcOrd="0" destOrd="0" parTransId="{9BCCAFA8-29FE-4BB9-99BC-AA373107A074}" sibTransId="{CE8D3A59-FBE6-41E6-AA1F-11CF4D2B15DC}"/>
    <dgm:cxn modelId="{3D4BC808-8694-485C-AA5D-1B6D4C8DDA7B}" srcId="{F3B65906-02F7-42D2-BAAC-6D914382B196}" destId="{83768B74-756A-4ABD-9144-1705FEB75AB4}" srcOrd="0" destOrd="0" parTransId="{B64BDEF6-ECE3-4A88-83F7-FE7E5815F02A}" sibTransId="{A08AEA40-B8F8-42A1-88C0-285691D4F278}"/>
    <dgm:cxn modelId="{7D801FAF-2BD6-416F-8800-FD1E2011DAD4}" srcId="{6097DFFA-C38C-4989-B453-C226600C2481}" destId="{359DD598-5AE8-4D7D-B526-6FA0D6788457}" srcOrd="1" destOrd="0" parTransId="{22840655-4223-4539-A81A-6AA44242F4CA}" sibTransId="{02B95449-6736-4F0D-9A95-2627F197F8B7}"/>
    <dgm:cxn modelId="{2C8B5D1F-2234-4C24-8860-D2B2F778CC3D}" type="presOf" srcId="{F3B65906-02F7-42D2-BAAC-6D914382B196}" destId="{33E9CAFE-DCFB-40F9-826D-CB22918E7C94}" srcOrd="0" destOrd="0" presId="urn:microsoft.com/office/officeart/2005/8/layout/lProcess2"/>
    <dgm:cxn modelId="{45E64B12-A8FF-4916-8652-B10836E5DD1E}" type="presOf" srcId="{BCF7E26E-CC31-41CE-9398-BC9F6D246984}" destId="{B99AF796-4E4C-4542-BC89-2C3B7679D20D}" srcOrd="0" destOrd="0" presId="urn:microsoft.com/office/officeart/2005/8/layout/lProcess2"/>
    <dgm:cxn modelId="{E0BA44D6-F1B9-4249-ADCF-3A6067C34847}" type="presOf" srcId="{359DD598-5AE8-4D7D-B526-6FA0D6788457}" destId="{A54FDFAB-1251-4E26-9E28-DE32FB49E47B}" srcOrd="1" destOrd="0" presId="urn:microsoft.com/office/officeart/2005/8/layout/lProcess2"/>
    <dgm:cxn modelId="{87929F69-6E73-4F7F-B43E-6128C4566757}" type="presOf" srcId="{6097DFFA-C38C-4989-B453-C226600C2481}" destId="{A4B9B49F-7166-4FC4-9412-DD523FF9B304}" srcOrd="0" destOrd="0" presId="urn:microsoft.com/office/officeart/2005/8/layout/lProcess2"/>
    <dgm:cxn modelId="{4F904DCB-1642-4F33-9157-781AC78B18B1}" type="presOf" srcId="{83768B74-756A-4ABD-9144-1705FEB75AB4}" destId="{3CA432B4-81AD-4212-9862-5494E52E89B5}" srcOrd="0" destOrd="0" presId="urn:microsoft.com/office/officeart/2005/8/layout/lProcess2"/>
    <dgm:cxn modelId="{4C989673-5C6E-4495-9C2D-7B288221C5E7}" type="presParOf" srcId="{A4B9B49F-7166-4FC4-9412-DD523FF9B304}" destId="{585F3194-3929-4108-97AC-8A016092F386}" srcOrd="0" destOrd="0" presId="urn:microsoft.com/office/officeart/2005/8/layout/lProcess2"/>
    <dgm:cxn modelId="{BDED5207-52AA-4155-8F47-3F6731E31B4B}" type="presParOf" srcId="{585F3194-3929-4108-97AC-8A016092F386}" destId="{33E9CAFE-DCFB-40F9-826D-CB22918E7C94}" srcOrd="0" destOrd="0" presId="urn:microsoft.com/office/officeart/2005/8/layout/lProcess2"/>
    <dgm:cxn modelId="{A8141CC8-AC3E-42E6-806F-094FB7F3B6C4}" type="presParOf" srcId="{585F3194-3929-4108-97AC-8A016092F386}" destId="{77473BB0-B79C-43E5-872F-07AD77370C06}" srcOrd="1" destOrd="0" presId="urn:microsoft.com/office/officeart/2005/8/layout/lProcess2"/>
    <dgm:cxn modelId="{A95913B7-F2F6-4A4C-9D94-FDD50A0E6232}" type="presParOf" srcId="{585F3194-3929-4108-97AC-8A016092F386}" destId="{34F87904-6759-477F-92CE-41A916199994}" srcOrd="2" destOrd="0" presId="urn:microsoft.com/office/officeart/2005/8/layout/lProcess2"/>
    <dgm:cxn modelId="{A9E2AF3F-00E9-4BFE-85BC-8616530D53C5}" type="presParOf" srcId="{34F87904-6759-477F-92CE-41A916199994}" destId="{A87ABF16-124C-4980-A90A-5DCDEA4811DB}" srcOrd="0" destOrd="0" presId="urn:microsoft.com/office/officeart/2005/8/layout/lProcess2"/>
    <dgm:cxn modelId="{B1194454-B50D-4A58-94F8-A994BD8FE04D}" type="presParOf" srcId="{A87ABF16-124C-4980-A90A-5DCDEA4811DB}" destId="{3CA432B4-81AD-4212-9862-5494E52E89B5}" srcOrd="0" destOrd="0" presId="urn:microsoft.com/office/officeart/2005/8/layout/lProcess2"/>
    <dgm:cxn modelId="{428D41A6-EA15-4306-A79F-3FCDE55780FE}" type="presParOf" srcId="{A4B9B49F-7166-4FC4-9412-DD523FF9B304}" destId="{B4EF581C-BD80-4D17-8C7B-B5E798B89827}" srcOrd="1" destOrd="0" presId="urn:microsoft.com/office/officeart/2005/8/layout/lProcess2"/>
    <dgm:cxn modelId="{51B3178A-8F8B-4B01-A210-E80D12C34899}" type="presParOf" srcId="{A4B9B49F-7166-4FC4-9412-DD523FF9B304}" destId="{95E2C06B-BFDD-4C3D-8C8D-04B06E2444B0}" srcOrd="2" destOrd="0" presId="urn:microsoft.com/office/officeart/2005/8/layout/lProcess2"/>
    <dgm:cxn modelId="{E2D15CDC-E497-4AE8-BB8C-53EBDC2EC0E9}" type="presParOf" srcId="{95E2C06B-BFDD-4C3D-8C8D-04B06E2444B0}" destId="{3B112F24-E846-4659-BA6A-1BCA0140CAD8}" srcOrd="0" destOrd="0" presId="urn:microsoft.com/office/officeart/2005/8/layout/lProcess2"/>
    <dgm:cxn modelId="{B5726A3D-05D5-43A8-BB93-E5EB9D9E9B86}" type="presParOf" srcId="{95E2C06B-BFDD-4C3D-8C8D-04B06E2444B0}" destId="{A54FDFAB-1251-4E26-9E28-DE32FB49E47B}" srcOrd="1" destOrd="0" presId="urn:microsoft.com/office/officeart/2005/8/layout/lProcess2"/>
    <dgm:cxn modelId="{C4EF6792-D020-4431-989B-9CA459B5262C}" type="presParOf" srcId="{95E2C06B-BFDD-4C3D-8C8D-04B06E2444B0}" destId="{8DC84086-0564-4762-849B-94D942F9AE57}" srcOrd="2" destOrd="0" presId="urn:microsoft.com/office/officeart/2005/8/layout/lProcess2"/>
    <dgm:cxn modelId="{C57FA159-E8C3-4099-9FFE-CD6C6D88F084}" type="presParOf" srcId="{8DC84086-0564-4762-849B-94D942F9AE57}" destId="{A5F34F7C-5254-44E9-BA10-7DD1AC12EFF3}" srcOrd="0" destOrd="0" presId="urn:microsoft.com/office/officeart/2005/8/layout/lProcess2"/>
    <dgm:cxn modelId="{71BB0036-6C4B-4316-A29B-D97D03499CEC}" type="presParOf" srcId="{A5F34F7C-5254-44E9-BA10-7DD1AC12EFF3}" destId="{B99AF796-4E4C-4542-BC89-2C3B7679D20D}" srcOrd="0" destOrd="0" presId="urn:microsoft.com/office/officeart/2005/8/layout/lProcess2"/>
  </dgm:cxnLst>
  <dgm:bg/>
  <dgm:whole/>
</dgm:dataModel>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1" y="0"/>
            <a:ext cx="4307047" cy="340593"/>
          </a:xfrm>
          <a:prstGeom prst="rect">
            <a:avLst/>
          </a:prstGeom>
          <a:noFill/>
          <a:ln w="9525">
            <a:noFill/>
            <a:miter lim="800000"/>
            <a:headEnd/>
            <a:tailEnd/>
          </a:ln>
          <a:effectLst/>
        </p:spPr>
        <p:txBody>
          <a:bodyPr vert="horz" wrap="square" lIns="91550" tIns="45775" rIns="91550" bIns="45775" numCol="1" anchor="t" anchorCtr="0" compatLnSpc="1">
            <a:prstTxWarp prst="textNoShape">
              <a:avLst/>
            </a:prstTxWarp>
          </a:bodyPr>
          <a:lstStyle>
            <a:lvl1pPr>
              <a:defRPr sz="1200">
                <a:latin typeface="Calibri" pitchFamily="34" charset="0"/>
              </a:defRPr>
            </a:lvl1pPr>
          </a:lstStyle>
          <a:p>
            <a:endParaRPr lang="lv-LV"/>
          </a:p>
        </p:txBody>
      </p:sp>
      <p:sp>
        <p:nvSpPr>
          <p:cNvPr id="67587" name="Rectangle 3"/>
          <p:cNvSpPr>
            <a:spLocks noGrp="1" noChangeArrowheads="1"/>
          </p:cNvSpPr>
          <p:nvPr>
            <p:ph type="dt" sz="quarter" idx="1"/>
          </p:nvPr>
        </p:nvSpPr>
        <p:spPr bwMode="auto">
          <a:xfrm>
            <a:off x="5629993" y="0"/>
            <a:ext cx="4307047" cy="340593"/>
          </a:xfrm>
          <a:prstGeom prst="rect">
            <a:avLst/>
          </a:prstGeom>
          <a:noFill/>
          <a:ln w="9525">
            <a:noFill/>
            <a:miter lim="800000"/>
            <a:headEnd/>
            <a:tailEnd/>
          </a:ln>
          <a:effectLst/>
        </p:spPr>
        <p:txBody>
          <a:bodyPr vert="horz" wrap="square" lIns="91550" tIns="45775" rIns="91550" bIns="45775" numCol="1" anchor="t" anchorCtr="0" compatLnSpc="1">
            <a:prstTxWarp prst="textNoShape">
              <a:avLst/>
            </a:prstTxWarp>
          </a:bodyPr>
          <a:lstStyle>
            <a:lvl1pPr algn="r">
              <a:defRPr sz="1200">
                <a:latin typeface="Calibri" pitchFamily="34" charset="0"/>
              </a:defRPr>
            </a:lvl1pPr>
          </a:lstStyle>
          <a:p>
            <a:fld id="{C1D52437-5800-4671-B03D-0587A9C91DCF}" type="datetimeFigureOut">
              <a:rPr lang="lv-LV"/>
              <a:pPr/>
              <a:t>27.04.2015.</a:t>
            </a:fld>
            <a:endParaRPr lang="lv-LV"/>
          </a:p>
        </p:txBody>
      </p:sp>
      <p:sp>
        <p:nvSpPr>
          <p:cNvPr id="67588" name="Rectangle 4"/>
          <p:cNvSpPr>
            <a:spLocks noGrp="1" noChangeArrowheads="1"/>
          </p:cNvSpPr>
          <p:nvPr>
            <p:ph type="ftr" sz="quarter" idx="2"/>
          </p:nvPr>
        </p:nvSpPr>
        <p:spPr bwMode="auto">
          <a:xfrm>
            <a:off x="1" y="6465446"/>
            <a:ext cx="4307047" cy="340593"/>
          </a:xfrm>
          <a:prstGeom prst="rect">
            <a:avLst/>
          </a:prstGeom>
          <a:noFill/>
          <a:ln w="9525">
            <a:noFill/>
            <a:miter lim="800000"/>
            <a:headEnd/>
            <a:tailEnd/>
          </a:ln>
          <a:effectLst/>
        </p:spPr>
        <p:txBody>
          <a:bodyPr vert="horz" wrap="square" lIns="91550" tIns="45775" rIns="91550" bIns="45775" numCol="1" anchor="b" anchorCtr="0" compatLnSpc="1">
            <a:prstTxWarp prst="textNoShape">
              <a:avLst/>
            </a:prstTxWarp>
          </a:bodyPr>
          <a:lstStyle>
            <a:lvl1pPr>
              <a:defRPr sz="1200">
                <a:latin typeface="Calibri" pitchFamily="34" charset="0"/>
              </a:defRPr>
            </a:lvl1pPr>
          </a:lstStyle>
          <a:p>
            <a:endParaRPr lang="lv-LV"/>
          </a:p>
        </p:txBody>
      </p:sp>
      <p:sp>
        <p:nvSpPr>
          <p:cNvPr id="67589" name="Rectangle 5"/>
          <p:cNvSpPr>
            <a:spLocks noGrp="1" noChangeArrowheads="1"/>
          </p:cNvSpPr>
          <p:nvPr>
            <p:ph type="sldNum" sz="quarter" idx="3"/>
          </p:nvPr>
        </p:nvSpPr>
        <p:spPr bwMode="auto">
          <a:xfrm>
            <a:off x="5629993" y="6465446"/>
            <a:ext cx="4307047" cy="340593"/>
          </a:xfrm>
          <a:prstGeom prst="rect">
            <a:avLst/>
          </a:prstGeom>
          <a:noFill/>
          <a:ln w="9525">
            <a:noFill/>
            <a:miter lim="800000"/>
            <a:headEnd/>
            <a:tailEnd/>
          </a:ln>
          <a:effectLst/>
        </p:spPr>
        <p:txBody>
          <a:bodyPr vert="horz" wrap="square" lIns="91550" tIns="45775" rIns="91550" bIns="45775" numCol="1" anchor="b" anchorCtr="0" compatLnSpc="1">
            <a:prstTxWarp prst="textNoShape">
              <a:avLst/>
            </a:prstTxWarp>
          </a:bodyPr>
          <a:lstStyle>
            <a:lvl1pPr algn="r">
              <a:defRPr sz="1200">
                <a:latin typeface="Calibri" pitchFamily="34" charset="0"/>
              </a:defRPr>
            </a:lvl1pPr>
          </a:lstStyle>
          <a:p>
            <a:fld id="{92C30BC0-A189-484B-8335-9D8106D39FD4}" type="slidenum">
              <a:rPr lang="lv-LV"/>
              <a:pPr/>
              <a:t>‹#›</a:t>
            </a:fld>
            <a:endParaRPr lang="lv-LV"/>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1" y="0"/>
            <a:ext cx="4307047" cy="340593"/>
          </a:xfrm>
          <a:prstGeom prst="rect">
            <a:avLst/>
          </a:prstGeom>
          <a:noFill/>
          <a:ln w="9525">
            <a:noFill/>
            <a:miter lim="800000"/>
            <a:headEnd/>
            <a:tailEnd/>
          </a:ln>
          <a:effectLst/>
        </p:spPr>
        <p:txBody>
          <a:bodyPr vert="horz" wrap="square" lIns="91550" tIns="45775" rIns="91550" bIns="45775" numCol="1" anchor="t" anchorCtr="0" compatLnSpc="1">
            <a:prstTxWarp prst="textNoShape">
              <a:avLst/>
            </a:prstTxWarp>
          </a:bodyPr>
          <a:lstStyle>
            <a:lvl1pPr>
              <a:defRPr sz="1200">
                <a:latin typeface="Calibri" pitchFamily="34" charset="0"/>
              </a:defRPr>
            </a:lvl1pPr>
          </a:lstStyle>
          <a:p>
            <a:endParaRPr lang="lv-LV"/>
          </a:p>
        </p:txBody>
      </p:sp>
      <p:sp>
        <p:nvSpPr>
          <p:cNvPr id="74755" name="Rectangle 3"/>
          <p:cNvSpPr>
            <a:spLocks noGrp="1" noChangeArrowheads="1"/>
          </p:cNvSpPr>
          <p:nvPr>
            <p:ph type="dt" idx="1"/>
          </p:nvPr>
        </p:nvSpPr>
        <p:spPr bwMode="auto">
          <a:xfrm>
            <a:off x="5629993" y="0"/>
            <a:ext cx="4307047" cy="340593"/>
          </a:xfrm>
          <a:prstGeom prst="rect">
            <a:avLst/>
          </a:prstGeom>
          <a:noFill/>
          <a:ln w="9525">
            <a:noFill/>
            <a:miter lim="800000"/>
            <a:headEnd/>
            <a:tailEnd/>
          </a:ln>
          <a:effectLst/>
        </p:spPr>
        <p:txBody>
          <a:bodyPr vert="horz" wrap="square" lIns="91550" tIns="45775" rIns="91550" bIns="45775" numCol="1" anchor="t" anchorCtr="0" compatLnSpc="1">
            <a:prstTxWarp prst="textNoShape">
              <a:avLst/>
            </a:prstTxWarp>
          </a:bodyPr>
          <a:lstStyle>
            <a:lvl1pPr algn="r">
              <a:defRPr sz="1200">
                <a:latin typeface="Calibri" pitchFamily="34" charset="0"/>
              </a:defRPr>
            </a:lvl1pPr>
          </a:lstStyle>
          <a:p>
            <a:fld id="{FFCA688B-E977-40AC-B713-76D16397F499}" type="datetimeFigureOut">
              <a:rPr lang="lv-LV"/>
              <a:pPr/>
              <a:t>27.04.2015.</a:t>
            </a:fld>
            <a:endParaRPr lang="lv-LV"/>
          </a:p>
        </p:txBody>
      </p:sp>
      <p:sp>
        <p:nvSpPr>
          <p:cNvPr id="74756" name="Rectangle 4"/>
          <p:cNvSpPr>
            <a:spLocks noGrp="1" noRot="1" noChangeAspect="1" noChangeArrowheads="1" noTextEdit="1"/>
          </p:cNvSpPr>
          <p:nvPr>
            <p:ph type="sldImg" idx="2"/>
          </p:nvPr>
        </p:nvSpPr>
        <p:spPr bwMode="auto">
          <a:xfrm>
            <a:off x="3267075" y="509588"/>
            <a:ext cx="3405188" cy="2554287"/>
          </a:xfrm>
          <a:prstGeom prst="rect">
            <a:avLst/>
          </a:prstGeom>
          <a:noFill/>
          <a:ln w="9525">
            <a:solidFill>
              <a:srgbClr val="000000"/>
            </a:solidFill>
            <a:miter lim="800000"/>
            <a:headEnd/>
            <a:tailEnd/>
          </a:ln>
          <a:effectLst/>
        </p:spPr>
      </p:sp>
      <p:sp>
        <p:nvSpPr>
          <p:cNvPr id="74757" name="Rectangle 5"/>
          <p:cNvSpPr>
            <a:spLocks noGrp="1" noChangeArrowheads="1"/>
          </p:cNvSpPr>
          <p:nvPr>
            <p:ph type="body" sz="quarter" idx="3"/>
          </p:nvPr>
        </p:nvSpPr>
        <p:spPr bwMode="auto">
          <a:xfrm>
            <a:off x="993936" y="3233885"/>
            <a:ext cx="7951470" cy="3063008"/>
          </a:xfrm>
          <a:prstGeom prst="rect">
            <a:avLst/>
          </a:prstGeom>
          <a:noFill/>
          <a:ln w="9525">
            <a:noFill/>
            <a:miter lim="800000"/>
            <a:headEnd/>
            <a:tailEnd/>
          </a:ln>
          <a:effectLst/>
        </p:spPr>
        <p:txBody>
          <a:bodyPr vert="horz" wrap="square" lIns="91550" tIns="45775" rIns="91550" bIns="45775" numCol="1" anchor="t" anchorCtr="0" compatLnSpc="1">
            <a:prstTxWarp prst="textNoShape">
              <a:avLst/>
            </a:prstTxWarp>
          </a:bodyPr>
          <a:lstStyle/>
          <a:p>
            <a:pPr lvl="0"/>
            <a:r>
              <a:rPr lang="lv-LV" smtClean="0"/>
              <a:t>Click to edit Master text styles</a:t>
            </a:r>
          </a:p>
          <a:p>
            <a:pPr lvl="1"/>
            <a:r>
              <a:rPr lang="lv-LV" smtClean="0"/>
              <a:t>Second level</a:t>
            </a:r>
          </a:p>
          <a:p>
            <a:pPr lvl="2"/>
            <a:r>
              <a:rPr lang="lv-LV" smtClean="0"/>
              <a:t>Third level</a:t>
            </a:r>
          </a:p>
          <a:p>
            <a:pPr lvl="3"/>
            <a:r>
              <a:rPr lang="lv-LV" smtClean="0"/>
              <a:t>Fourth level</a:t>
            </a:r>
          </a:p>
          <a:p>
            <a:pPr lvl="4"/>
            <a:r>
              <a:rPr lang="lv-LV" smtClean="0"/>
              <a:t>Fifth level</a:t>
            </a:r>
          </a:p>
        </p:txBody>
      </p:sp>
      <p:sp>
        <p:nvSpPr>
          <p:cNvPr id="74758" name="Rectangle 6"/>
          <p:cNvSpPr>
            <a:spLocks noGrp="1" noChangeArrowheads="1"/>
          </p:cNvSpPr>
          <p:nvPr>
            <p:ph type="ftr" sz="quarter" idx="4"/>
          </p:nvPr>
        </p:nvSpPr>
        <p:spPr bwMode="auto">
          <a:xfrm>
            <a:off x="1" y="6465446"/>
            <a:ext cx="4307047" cy="340593"/>
          </a:xfrm>
          <a:prstGeom prst="rect">
            <a:avLst/>
          </a:prstGeom>
          <a:noFill/>
          <a:ln w="9525">
            <a:noFill/>
            <a:miter lim="800000"/>
            <a:headEnd/>
            <a:tailEnd/>
          </a:ln>
          <a:effectLst/>
        </p:spPr>
        <p:txBody>
          <a:bodyPr vert="horz" wrap="square" lIns="91550" tIns="45775" rIns="91550" bIns="45775" numCol="1" anchor="b" anchorCtr="0" compatLnSpc="1">
            <a:prstTxWarp prst="textNoShape">
              <a:avLst/>
            </a:prstTxWarp>
          </a:bodyPr>
          <a:lstStyle>
            <a:lvl1pPr>
              <a:defRPr sz="1200">
                <a:latin typeface="Calibri" pitchFamily="34" charset="0"/>
              </a:defRPr>
            </a:lvl1pPr>
          </a:lstStyle>
          <a:p>
            <a:endParaRPr lang="lv-LV"/>
          </a:p>
        </p:txBody>
      </p:sp>
      <p:sp>
        <p:nvSpPr>
          <p:cNvPr id="74759" name="Rectangle 7"/>
          <p:cNvSpPr>
            <a:spLocks noGrp="1" noChangeArrowheads="1"/>
          </p:cNvSpPr>
          <p:nvPr>
            <p:ph type="sldNum" sz="quarter" idx="5"/>
          </p:nvPr>
        </p:nvSpPr>
        <p:spPr bwMode="auto">
          <a:xfrm>
            <a:off x="5629993" y="6465446"/>
            <a:ext cx="4307047" cy="340593"/>
          </a:xfrm>
          <a:prstGeom prst="rect">
            <a:avLst/>
          </a:prstGeom>
          <a:noFill/>
          <a:ln w="9525">
            <a:noFill/>
            <a:miter lim="800000"/>
            <a:headEnd/>
            <a:tailEnd/>
          </a:ln>
          <a:effectLst/>
        </p:spPr>
        <p:txBody>
          <a:bodyPr vert="horz" wrap="square" lIns="91550" tIns="45775" rIns="91550" bIns="45775" numCol="1" anchor="b" anchorCtr="0" compatLnSpc="1">
            <a:prstTxWarp prst="textNoShape">
              <a:avLst/>
            </a:prstTxWarp>
          </a:bodyPr>
          <a:lstStyle>
            <a:lvl1pPr algn="r">
              <a:defRPr sz="1200">
                <a:latin typeface="Calibri" pitchFamily="34" charset="0"/>
              </a:defRPr>
            </a:lvl1pPr>
          </a:lstStyle>
          <a:p>
            <a:fld id="{C26D3E08-1020-4457-A600-F8731BC5C1FC}" type="slidenum">
              <a:rPr lang="lv-LV"/>
              <a:pPr/>
              <a:t>‹#›</a:t>
            </a:fld>
            <a:endParaRPr lang="lv-LV"/>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143" algn="l" rtl="0" fontAlgn="base">
      <a:spcBef>
        <a:spcPct val="30000"/>
      </a:spcBef>
      <a:spcAft>
        <a:spcPct val="0"/>
      </a:spcAft>
      <a:defRPr sz="1200" kern="1200">
        <a:solidFill>
          <a:schemeClr val="tx1"/>
        </a:solidFill>
        <a:latin typeface="Calibri" pitchFamily="34" charset="0"/>
        <a:ea typeface="+mn-ea"/>
        <a:cs typeface="+mn-cs"/>
      </a:defRPr>
    </a:lvl2pPr>
    <a:lvl3pPr marL="914288" algn="l" rtl="0" fontAlgn="base">
      <a:spcBef>
        <a:spcPct val="30000"/>
      </a:spcBef>
      <a:spcAft>
        <a:spcPct val="0"/>
      </a:spcAft>
      <a:defRPr sz="1200" kern="1200">
        <a:solidFill>
          <a:schemeClr val="tx1"/>
        </a:solidFill>
        <a:latin typeface="Calibri" pitchFamily="34" charset="0"/>
        <a:ea typeface="+mn-ea"/>
        <a:cs typeface="+mn-cs"/>
      </a:defRPr>
    </a:lvl3pPr>
    <a:lvl4pPr marL="1371431" algn="l" rtl="0" fontAlgn="base">
      <a:spcBef>
        <a:spcPct val="30000"/>
      </a:spcBef>
      <a:spcAft>
        <a:spcPct val="0"/>
      </a:spcAft>
      <a:defRPr sz="1200" kern="1200">
        <a:solidFill>
          <a:schemeClr val="tx1"/>
        </a:solidFill>
        <a:latin typeface="Calibri" pitchFamily="34" charset="0"/>
        <a:ea typeface="+mn-ea"/>
        <a:cs typeface="+mn-cs"/>
      </a:defRPr>
    </a:lvl4pPr>
    <a:lvl5pPr marL="1828575" algn="l" rtl="0" fontAlgn="base">
      <a:spcBef>
        <a:spcPct val="30000"/>
      </a:spcBef>
      <a:spcAft>
        <a:spcPct val="0"/>
      </a:spcAft>
      <a:defRPr sz="1200" kern="1200">
        <a:solidFill>
          <a:schemeClr val="tx1"/>
        </a:solidFill>
        <a:latin typeface="Calibri" pitchFamily="34" charset="0"/>
        <a:ea typeface="+mn-ea"/>
        <a:cs typeface="+mn-cs"/>
      </a:defRPr>
    </a:lvl5pPr>
    <a:lvl6pPr marL="2285718" algn="l" defTabSz="914288" rtl="0" eaLnBrk="1" latinLnBrk="0" hangingPunct="1">
      <a:defRPr sz="1200" kern="1200">
        <a:solidFill>
          <a:schemeClr val="tx1"/>
        </a:solidFill>
        <a:latin typeface="+mn-lt"/>
        <a:ea typeface="+mn-ea"/>
        <a:cs typeface="+mn-cs"/>
      </a:defRPr>
    </a:lvl6pPr>
    <a:lvl7pPr marL="2742862" algn="l" defTabSz="914288" rtl="0" eaLnBrk="1" latinLnBrk="0" hangingPunct="1">
      <a:defRPr sz="1200" kern="1200">
        <a:solidFill>
          <a:schemeClr val="tx1"/>
        </a:solidFill>
        <a:latin typeface="+mn-lt"/>
        <a:ea typeface="+mn-ea"/>
        <a:cs typeface="+mn-cs"/>
      </a:defRPr>
    </a:lvl7pPr>
    <a:lvl8pPr marL="3200006" algn="l" defTabSz="914288" rtl="0" eaLnBrk="1" latinLnBrk="0" hangingPunct="1">
      <a:defRPr sz="1200" kern="1200">
        <a:solidFill>
          <a:schemeClr val="tx1"/>
        </a:solidFill>
        <a:latin typeface="+mn-lt"/>
        <a:ea typeface="+mn-ea"/>
        <a:cs typeface="+mn-cs"/>
      </a:defRPr>
    </a:lvl8pPr>
    <a:lvl9pPr marL="3657149" algn="l" defTabSz="9142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3267075" y="509588"/>
            <a:ext cx="3405188" cy="2554287"/>
          </a:xfrm>
          <a:ln/>
        </p:spPr>
      </p:sp>
      <p:sp>
        <p:nvSpPr>
          <p:cNvPr id="75779" name="Rectangle 3"/>
          <p:cNvSpPr>
            <a:spLocks noGrp="1" noChangeArrowheads="1"/>
          </p:cNvSpPr>
          <p:nvPr>
            <p:ph type="body" idx="1"/>
          </p:nvPr>
        </p:nvSpPr>
        <p:spPr/>
        <p:txBody>
          <a:bodyPr/>
          <a:lstStyle/>
          <a:p>
            <a:endParaRPr lang="lv-LV"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3267075" y="509588"/>
            <a:ext cx="3405188" cy="2554287"/>
          </a:xfrm>
          <a:ln/>
        </p:spPr>
      </p:sp>
      <p:sp>
        <p:nvSpPr>
          <p:cNvPr id="80899" name="Rectangle 3"/>
          <p:cNvSpPr>
            <a:spLocks noGrp="1" noChangeArrowheads="1"/>
          </p:cNvSpPr>
          <p:nvPr>
            <p:ph type="body" idx="1"/>
          </p:nvPr>
        </p:nvSpPr>
        <p:spPr/>
        <p:txBody>
          <a:bodyPr/>
          <a:lstStyle/>
          <a:p>
            <a:endParaRPr lang="lv-LV"/>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3267075" y="509588"/>
            <a:ext cx="3405188" cy="2554287"/>
          </a:xfrm>
          <a:ln/>
        </p:spPr>
      </p:sp>
      <p:sp>
        <p:nvSpPr>
          <p:cNvPr id="86019" name="Rectangle 3"/>
          <p:cNvSpPr>
            <a:spLocks noGrp="1" noChangeArrowheads="1"/>
          </p:cNvSpPr>
          <p:nvPr>
            <p:ph type="body" idx="1"/>
          </p:nvPr>
        </p:nvSpPr>
        <p:spPr/>
        <p:txBody>
          <a:bodyPr/>
          <a:lstStyle/>
          <a:p>
            <a:endParaRPr lang="lv-LV"/>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3267075" y="509588"/>
            <a:ext cx="3405188" cy="2554287"/>
          </a:xfrm>
          <a:ln/>
        </p:spPr>
      </p:sp>
      <p:sp>
        <p:nvSpPr>
          <p:cNvPr id="89091" name="Rectangle 3"/>
          <p:cNvSpPr>
            <a:spLocks noGrp="1" noChangeArrowheads="1"/>
          </p:cNvSpPr>
          <p:nvPr>
            <p:ph type="body" idx="1"/>
          </p:nvPr>
        </p:nvSpPr>
        <p:spPr/>
        <p:txBody>
          <a:bodyPr/>
          <a:lstStyle/>
          <a:p>
            <a:endParaRPr lang="lv-LV"/>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405188" cy="2554287"/>
          </a:xfrm>
        </p:spPr>
      </p:sp>
      <p:sp>
        <p:nvSpPr>
          <p:cNvPr id="3" name="Notes Placeholder 2"/>
          <p:cNvSpPr>
            <a:spLocks noGrp="1"/>
          </p:cNvSpPr>
          <p:nvPr>
            <p:ph type="body" idx="1"/>
          </p:nvPr>
        </p:nvSpPr>
        <p:spPr/>
        <p:txBody>
          <a:bodyPr>
            <a:normAutofit/>
          </a:bodyPr>
          <a:lstStyle/>
          <a:p>
            <a:endParaRPr lang="lv-LV" dirty="0"/>
          </a:p>
        </p:txBody>
      </p:sp>
      <p:sp>
        <p:nvSpPr>
          <p:cNvPr id="4" name="Slide Number Placeholder 3"/>
          <p:cNvSpPr>
            <a:spLocks noGrp="1"/>
          </p:cNvSpPr>
          <p:nvPr>
            <p:ph type="sldNum" sz="quarter" idx="10"/>
          </p:nvPr>
        </p:nvSpPr>
        <p:spPr/>
        <p:txBody>
          <a:bodyPr/>
          <a:lstStyle/>
          <a:p>
            <a:fld id="{C26D3E08-1020-4457-A600-F8731BC5C1FC}" type="slidenum">
              <a:rPr lang="lv-LV" smtClean="0"/>
              <a:pPr/>
              <a:t>79</a:t>
            </a:fld>
            <a:endParaRPr lang="lv-LV"/>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405188" cy="2554287"/>
          </a:xfrm>
        </p:spPr>
      </p:sp>
      <p:sp>
        <p:nvSpPr>
          <p:cNvPr id="3" name="Notes Placeholder 2"/>
          <p:cNvSpPr>
            <a:spLocks noGrp="1"/>
          </p:cNvSpPr>
          <p:nvPr>
            <p:ph type="body" idx="1"/>
          </p:nvPr>
        </p:nvSpPr>
        <p:spPr/>
        <p:txBody>
          <a:bodyPr>
            <a:normAutofit/>
          </a:bodyPr>
          <a:lstStyle/>
          <a:p>
            <a:endParaRPr lang="lv-LV" dirty="0"/>
          </a:p>
        </p:txBody>
      </p:sp>
      <p:sp>
        <p:nvSpPr>
          <p:cNvPr id="4" name="Slide Number Placeholder 3"/>
          <p:cNvSpPr>
            <a:spLocks noGrp="1"/>
          </p:cNvSpPr>
          <p:nvPr>
            <p:ph type="sldNum" sz="quarter" idx="10"/>
          </p:nvPr>
        </p:nvSpPr>
        <p:spPr/>
        <p:txBody>
          <a:bodyPr/>
          <a:lstStyle/>
          <a:p>
            <a:fld id="{C26D3E08-1020-4457-A600-F8731BC5C1FC}" type="slidenum">
              <a:rPr lang="lv-LV" smtClean="0"/>
              <a:pPr/>
              <a:t>80</a:t>
            </a:fld>
            <a:endParaRPr lang="lv-LV"/>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405188" cy="2554287"/>
          </a:xfrm>
        </p:spPr>
      </p:sp>
      <p:sp>
        <p:nvSpPr>
          <p:cNvPr id="3" name="Notes Placeholder 2"/>
          <p:cNvSpPr>
            <a:spLocks noGrp="1"/>
          </p:cNvSpPr>
          <p:nvPr>
            <p:ph type="body" idx="1"/>
          </p:nvPr>
        </p:nvSpPr>
        <p:spPr/>
        <p:txBody>
          <a:bodyPr>
            <a:normAutofit/>
          </a:bodyPr>
          <a:lstStyle/>
          <a:p>
            <a:endParaRPr lang="lv-LV"/>
          </a:p>
        </p:txBody>
      </p:sp>
      <p:sp>
        <p:nvSpPr>
          <p:cNvPr id="4" name="Slide Number Placeholder 3"/>
          <p:cNvSpPr>
            <a:spLocks noGrp="1"/>
          </p:cNvSpPr>
          <p:nvPr>
            <p:ph type="sldNum" sz="quarter" idx="10"/>
          </p:nvPr>
        </p:nvSpPr>
        <p:spPr/>
        <p:txBody>
          <a:bodyPr/>
          <a:lstStyle/>
          <a:p>
            <a:fld id="{C26D3E08-1020-4457-A600-F8731BC5C1FC}" type="slidenum">
              <a:rPr lang="lv-LV" smtClean="0"/>
              <a:pPr/>
              <a:t>2</a:t>
            </a:fld>
            <a:endParaRPr lang="lv-LV"/>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3267075" y="509588"/>
            <a:ext cx="3405188" cy="2554287"/>
          </a:xfrm>
          <a:ln/>
        </p:spPr>
      </p:sp>
      <p:sp>
        <p:nvSpPr>
          <p:cNvPr id="76803" name="Rectangle 3"/>
          <p:cNvSpPr>
            <a:spLocks noGrp="1" noChangeArrowheads="1"/>
          </p:cNvSpPr>
          <p:nvPr>
            <p:ph type="body" idx="1"/>
          </p:nvPr>
        </p:nvSpPr>
        <p:spPr/>
        <p:txBody>
          <a:bodyPr/>
          <a:lstStyle/>
          <a:p>
            <a:endParaRPr lang="lv-LV"/>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3267075" y="509588"/>
            <a:ext cx="3405188" cy="2554287"/>
          </a:xfrm>
          <a:ln/>
        </p:spPr>
      </p:sp>
      <p:sp>
        <p:nvSpPr>
          <p:cNvPr id="77827" name="Rectangle 3"/>
          <p:cNvSpPr>
            <a:spLocks noGrp="1" noChangeArrowheads="1"/>
          </p:cNvSpPr>
          <p:nvPr>
            <p:ph type="body" idx="1"/>
          </p:nvPr>
        </p:nvSpPr>
        <p:spPr/>
        <p:txBody>
          <a:bodyPr/>
          <a:lstStyle/>
          <a:p>
            <a:endParaRPr lang="lv-LV"/>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405188" cy="2554287"/>
          </a:xfrm>
        </p:spPr>
      </p:sp>
      <p:sp>
        <p:nvSpPr>
          <p:cNvPr id="3" name="Notes Placeholder 2"/>
          <p:cNvSpPr>
            <a:spLocks noGrp="1"/>
          </p:cNvSpPr>
          <p:nvPr>
            <p:ph type="body" idx="1"/>
          </p:nvPr>
        </p:nvSpPr>
        <p:spPr/>
        <p:txBody>
          <a:bodyPr>
            <a:normAutofit/>
          </a:bodyPr>
          <a:lstStyle/>
          <a:p>
            <a:endParaRPr lang="lv-LV" dirty="0"/>
          </a:p>
        </p:txBody>
      </p:sp>
      <p:sp>
        <p:nvSpPr>
          <p:cNvPr id="4" name="Slide Number Placeholder 3"/>
          <p:cNvSpPr>
            <a:spLocks noGrp="1"/>
          </p:cNvSpPr>
          <p:nvPr>
            <p:ph type="sldNum" sz="quarter" idx="10"/>
          </p:nvPr>
        </p:nvSpPr>
        <p:spPr/>
        <p:txBody>
          <a:bodyPr/>
          <a:lstStyle/>
          <a:p>
            <a:fld id="{C26D3E08-1020-4457-A600-F8731BC5C1FC}" type="slidenum">
              <a:rPr lang="lv-LV" smtClean="0"/>
              <a:pPr/>
              <a:t>5</a:t>
            </a:fld>
            <a:endParaRPr lang="lv-LV"/>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405188" cy="2554287"/>
          </a:xfrm>
        </p:spPr>
      </p:sp>
      <p:sp>
        <p:nvSpPr>
          <p:cNvPr id="3" name="Notes Placeholder 2"/>
          <p:cNvSpPr>
            <a:spLocks noGrp="1"/>
          </p:cNvSpPr>
          <p:nvPr>
            <p:ph type="body" idx="1"/>
          </p:nvPr>
        </p:nvSpPr>
        <p:spPr/>
        <p:txBody>
          <a:bodyPr>
            <a:normAutofit/>
          </a:bodyPr>
          <a:lstStyle/>
          <a:p>
            <a:endParaRPr lang="lv-LV" dirty="0"/>
          </a:p>
        </p:txBody>
      </p:sp>
      <p:sp>
        <p:nvSpPr>
          <p:cNvPr id="4" name="Slide Number Placeholder 3"/>
          <p:cNvSpPr>
            <a:spLocks noGrp="1"/>
          </p:cNvSpPr>
          <p:nvPr>
            <p:ph type="sldNum" sz="quarter" idx="10"/>
          </p:nvPr>
        </p:nvSpPr>
        <p:spPr/>
        <p:txBody>
          <a:bodyPr/>
          <a:lstStyle/>
          <a:p>
            <a:fld id="{C26D3E08-1020-4457-A600-F8731BC5C1FC}" type="slidenum">
              <a:rPr lang="lv-LV" smtClean="0"/>
              <a:pPr/>
              <a:t>11</a:t>
            </a:fld>
            <a:endParaRPr lang="lv-LV"/>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lv-LV" dirty="0"/>
          </a:p>
        </p:txBody>
      </p:sp>
      <p:sp>
        <p:nvSpPr>
          <p:cNvPr id="4" name="Slide Number Placeholder 3"/>
          <p:cNvSpPr>
            <a:spLocks noGrp="1"/>
          </p:cNvSpPr>
          <p:nvPr>
            <p:ph type="sldNum" sz="quarter" idx="10"/>
          </p:nvPr>
        </p:nvSpPr>
        <p:spPr/>
        <p:txBody>
          <a:bodyPr/>
          <a:lstStyle/>
          <a:p>
            <a:fld id="{C26D3E08-1020-4457-A600-F8731BC5C1FC}" type="slidenum">
              <a:rPr lang="lv-LV" smtClean="0"/>
              <a:pPr/>
              <a:t>13</a:t>
            </a:fld>
            <a:endParaRPr lang="lv-LV"/>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3267075" y="509588"/>
            <a:ext cx="3405188" cy="2554287"/>
          </a:xfrm>
          <a:ln/>
        </p:spPr>
      </p:sp>
      <p:sp>
        <p:nvSpPr>
          <p:cNvPr id="78851" name="Rectangle 3"/>
          <p:cNvSpPr>
            <a:spLocks noGrp="1" noChangeArrowheads="1"/>
          </p:cNvSpPr>
          <p:nvPr>
            <p:ph type="body" idx="1"/>
          </p:nvPr>
        </p:nvSpPr>
        <p:spPr/>
        <p:txBody>
          <a:bodyPr/>
          <a:lstStyle/>
          <a:p>
            <a:endParaRPr lang="lv-LV"/>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3267075" y="509588"/>
            <a:ext cx="3405188" cy="2554287"/>
          </a:xfrm>
          <a:ln/>
        </p:spPr>
      </p:sp>
      <p:sp>
        <p:nvSpPr>
          <p:cNvPr id="79875" name="Rectangle 3"/>
          <p:cNvSpPr>
            <a:spLocks noGrp="1" noChangeArrowheads="1"/>
          </p:cNvSpPr>
          <p:nvPr>
            <p:ph type="body" idx="1"/>
          </p:nvPr>
        </p:nvSpPr>
        <p:spPr/>
        <p:txBody>
          <a:bodyPr/>
          <a:lstStyle/>
          <a:p>
            <a:endParaRPr lang="lv-LV"/>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10" name="Title 1"/>
          <p:cNvSpPr>
            <a:spLocks noGrp="1"/>
          </p:cNvSpPr>
          <p:nvPr>
            <p:ph type="ctrTitle"/>
          </p:nvPr>
        </p:nvSpPr>
        <p:spPr>
          <a:xfrm>
            <a:off x="685800" y="3657600"/>
            <a:ext cx="7772400" cy="838200"/>
          </a:xfrm>
        </p:spPr>
        <p:txBody>
          <a:bodyPr>
            <a:normAutofit/>
          </a:bodyPr>
          <a:lstStyle>
            <a:lvl1pPr>
              <a:defRPr>
                <a:latin typeface="+mj-lt"/>
              </a:defRPr>
            </a:lvl1pPr>
          </a:lstStyle>
          <a:p>
            <a:r>
              <a:rPr lang="en-US" sz="3200" b="1" smtClean="0">
                <a:latin typeface="Times New Roman" panose="02020603050405020304" pitchFamily="18" charset="0"/>
                <a:cs typeface="Times New Roman" panose="02020603050405020304" pitchFamily="18" charset="0"/>
              </a:rPr>
              <a:t>Click to edit Master title style</a:t>
            </a:r>
            <a:endParaRPr lang="lv-LV" sz="3200" b="1" dirty="0">
              <a:latin typeface="Times New Roman" panose="02020603050405020304" pitchFamily="18" charset="0"/>
              <a:cs typeface="Times New Roman" panose="02020603050405020304" pitchFamily="18" charset="0"/>
            </a:endParaRPr>
          </a:p>
        </p:txBody>
      </p:sp>
      <p:sp>
        <p:nvSpPr>
          <p:cNvPr id="11" name="Subtitle 2"/>
          <p:cNvSpPr>
            <a:spLocks noGrp="1"/>
          </p:cNvSpPr>
          <p:nvPr>
            <p:ph type="subTitle" idx="1"/>
          </p:nvPr>
        </p:nvSpPr>
        <p:spPr>
          <a:xfrm>
            <a:off x="1371600" y="5105400"/>
            <a:ext cx="6400800" cy="838200"/>
          </a:xfrm>
        </p:spPr>
        <p:txBody>
          <a:bodyPr>
            <a:noAutofit/>
          </a:bodyPr>
          <a:lstStyle>
            <a:lvl1pPr algn="ctr">
              <a:buNone/>
              <a:defRPr>
                <a:latin typeface="+mn-lt"/>
              </a:defRPr>
            </a:lvl1pPr>
          </a:lstStyle>
          <a:p>
            <a:r>
              <a:rPr lang="en-US" sz="1400" smtClean="0">
                <a:solidFill>
                  <a:schemeClr val="tx1"/>
                </a:solidFill>
                <a:latin typeface="Times New Roman" panose="02020603050405020304" pitchFamily="18" charset="0"/>
                <a:cs typeface="Times New Roman" panose="02020603050405020304" pitchFamily="18" charset="0"/>
              </a:rPr>
              <a:t>Click to edit Master subtitle style</a:t>
            </a:r>
            <a:endParaRPr lang="lv-LV" sz="1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09536" y="334415"/>
            <a:ext cx="6415119" cy="1022365"/>
          </a:xfrm>
        </p:spPr>
        <p:txBody>
          <a:bodyPr anchor="b">
            <a:normAutofit/>
          </a:bodyPr>
          <a:lstStyle>
            <a:lvl1pPr algn="l">
              <a:defRPr sz="2400">
                <a:latin typeface="Verdana"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2271680" y="2078019"/>
            <a:ext cx="6415119" cy="4048154"/>
          </a:xfrm>
        </p:spPr>
        <p:txBody>
          <a:bodyPr>
            <a:normAutofit/>
          </a:bodyPr>
          <a:lstStyle>
            <a:lvl1pPr>
              <a:defRPr sz="2000">
                <a:latin typeface="Verdana" pitchFamily="34" charset="0"/>
              </a:defRPr>
            </a:lvl1pPr>
            <a:lvl2pPr>
              <a:defRPr sz="1800">
                <a:latin typeface="Verdana" pitchFamily="34" charset="0"/>
              </a:defRPr>
            </a:lvl2pPr>
            <a:lvl3pPr>
              <a:defRPr sz="1600">
                <a:latin typeface="Verdana" pitchFamily="34" charset="0"/>
              </a:defRPr>
            </a:lvl3pPr>
            <a:lvl4pPr>
              <a:defRPr sz="1400">
                <a:latin typeface="Verdana" pitchFamily="34" charset="0"/>
              </a:defRPr>
            </a:lvl4pPr>
            <a:lvl5pPr>
              <a:defRPr sz="1200">
                <a:latin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10"/>
          </p:nvPr>
        </p:nvSpPr>
        <p:spPr>
          <a:xfrm>
            <a:off x="2259367" y="6364126"/>
            <a:ext cx="998738" cy="365123"/>
          </a:xfrm>
        </p:spPr>
        <p:txBody>
          <a:bodyPr/>
          <a:lstStyle>
            <a:lvl1pPr>
              <a:defRPr sz="1000">
                <a:latin typeface="Verdana" pitchFamily="34" charset="0"/>
              </a:defRPr>
            </a:lvl1pPr>
          </a:lstStyle>
          <a:p>
            <a:pPr>
              <a:defRPr/>
            </a:pPr>
            <a:fld id="{392A3A27-7994-4674-BFDE-DBB78446C6B2}" type="datetime1">
              <a:rPr lang="lv-LV" smtClean="0"/>
              <a:pPr>
                <a:defRPr/>
              </a:pPr>
              <a:t>27.04.2015.</a:t>
            </a:fld>
            <a:endParaRPr lang="lv-LV"/>
          </a:p>
        </p:txBody>
      </p:sp>
      <p:sp>
        <p:nvSpPr>
          <p:cNvPr id="10" name="Footer Placeholder 4"/>
          <p:cNvSpPr>
            <a:spLocks noGrp="1"/>
          </p:cNvSpPr>
          <p:nvPr>
            <p:ph type="ftr" sz="quarter" idx="11"/>
          </p:nvPr>
        </p:nvSpPr>
        <p:spPr>
          <a:xfrm>
            <a:off x="5201598" y="6364126"/>
            <a:ext cx="2895600" cy="365123"/>
          </a:xfrm>
        </p:spPr>
        <p:txBody>
          <a:bodyPr/>
          <a:lstStyle>
            <a:lvl1pPr algn="r">
              <a:defRPr sz="1000"/>
            </a:lvl1pPr>
          </a:lstStyle>
          <a:p>
            <a:pPr>
              <a:defRPr/>
            </a:pPr>
            <a:r>
              <a:rPr lang="lv-LV" smtClean="0"/>
              <a:t>OCMA</a:t>
            </a:r>
            <a:endParaRPr lang="lv-LV"/>
          </a:p>
        </p:txBody>
      </p:sp>
      <p:sp>
        <p:nvSpPr>
          <p:cNvPr id="11" name="Slide Number Placeholder 5"/>
          <p:cNvSpPr>
            <a:spLocks noGrp="1"/>
          </p:cNvSpPr>
          <p:nvPr>
            <p:ph type="sldNum" sz="quarter" idx="12"/>
          </p:nvPr>
        </p:nvSpPr>
        <p:spPr>
          <a:xfrm>
            <a:off x="8215426" y="6364126"/>
            <a:ext cx="426986" cy="365149"/>
          </a:xfrm>
        </p:spPr>
        <p:txBody>
          <a:bodyPr/>
          <a:lstStyle>
            <a:lvl1pPr algn="r">
              <a:defRPr sz="1000"/>
            </a:lvl1pPr>
          </a:lstStyle>
          <a:p>
            <a:pPr>
              <a:defRPr/>
            </a:pPr>
            <a:fld id="{D81579D9-452F-4C29-A011-B7AE3F8F110C}" type="slidenum">
              <a:rPr lang="lv-LV" smtClean="0"/>
              <a:pPr>
                <a:defRPr/>
              </a:pPr>
              <a:t>‹#›</a:t>
            </a:fld>
            <a:endParaRPr lang="lv-LV"/>
          </a:p>
        </p:txBody>
      </p:sp>
      <p:pic>
        <p:nvPicPr>
          <p:cNvPr id="12" name="Picture 1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96340" y="0"/>
            <a:ext cx="1761742" cy="1957799"/>
          </a:xfrm>
          <a:prstGeom prst="rect">
            <a:avLst/>
          </a:prstGeom>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63806" y="4406905"/>
            <a:ext cx="6230904" cy="1362075"/>
          </a:xfrm>
        </p:spPr>
        <p:txBody>
          <a:bodyPr anchor="b">
            <a:normAutofit/>
          </a:bodyPr>
          <a:lstStyle>
            <a:lvl1pPr algn="l">
              <a:defRPr sz="2400" b="1" cap="all">
                <a:latin typeface="Verdana"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2263806" y="2906727"/>
            <a:ext cx="6230904" cy="1500188"/>
          </a:xfrm>
        </p:spPr>
        <p:txBody>
          <a:bodyPr anchor="b">
            <a:normAutofit/>
          </a:bodyPr>
          <a:lstStyle>
            <a:lvl1pPr marL="0" indent="0">
              <a:buNone/>
              <a:defRPr sz="1800">
                <a:solidFill>
                  <a:schemeClr val="tx1">
                    <a:tint val="75000"/>
                  </a:schemeClr>
                </a:solidFill>
                <a:latin typeface="Verdana" pitchFamily="34" charset="0"/>
              </a:defRPr>
            </a:lvl1pPr>
            <a:lvl2pPr marL="469788" indent="0">
              <a:buNone/>
              <a:defRPr sz="1700">
                <a:solidFill>
                  <a:schemeClr val="tx1">
                    <a:tint val="75000"/>
                  </a:schemeClr>
                </a:solidFill>
              </a:defRPr>
            </a:lvl2pPr>
            <a:lvl3pPr marL="939575" indent="0">
              <a:buNone/>
              <a:defRPr sz="1600">
                <a:solidFill>
                  <a:schemeClr val="tx1">
                    <a:tint val="75000"/>
                  </a:schemeClr>
                </a:solidFill>
              </a:defRPr>
            </a:lvl3pPr>
            <a:lvl4pPr marL="1409365" indent="0">
              <a:buNone/>
              <a:defRPr sz="1400">
                <a:solidFill>
                  <a:schemeClr val="tx1">
                    <a:tint val="75000"/>
                  </a:schemeClr>
                </a:solidFill>
              </a:defRPr>
            </a:lvl4pPr>
            <a:lvl5pPr marL="1879152" indent="0">
              <a:buNone/>
              <a:defRPr sz="1400">
                <a:solidFill>
                  <a:schemeClr val="tx1">
                    <a:tint val="75000"/>
                  </a:schemeClr>
                </a:solidFill>
              </a:defRPr>
            </a:lvl5pPr>
            <a:lvl6pPr marL="2348940" indent="0">
              <a:buNone/>
              <a:defRPr sz="1400">
                <a:solidFill>
                  <a:schemeClr val="tx1">
                    <a:tint val="75000"/>
                  </a:schemeClr>
                </a:solidFill>
              </a:defRPr>
            </a:lvl6pPr>
            <a:lvl7pPr marL="2818729" indent="0">
              <a:buNone/>
              <a:defRPr sz="1400">
                <a:solidFill>
                  <a:schemeClr val="tx1">
                    <a:tint val="75000"/>
                  </a:schemeClr>
                </a:solidFill>
              </a:defRPr>
            </a:lvl7pPr>
            <a:lvl8pPr marL="3288515" indent="0">
              <a:buNone/>
              <a:defRPr sz="1400">
                <a:solidFill>
                  <a:schemeClr val="tx1">
                    <a:tint val="75000"/>
                  </a:schemeClr>
                </a:solidFill>
              </a:defRPr>
            </a:lvl8pPr>
            <a:lvl9pPr marL="3758305"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a:xfrm>
            <a:off x="2259367" y="6364126"/>
            <a:ext cx="998738" cy="365123"/>
          </a:xfrm>
        </p:spPr>
        <p:txBody>
          <a:bodyPr/>
          <a:lstStyle>
            <a:lvl1pPr>
              <a:defRPr sz="1000">
                <a:latin typeface="Verdana" pitchFamily="34" charset="0"/>
              </a:defRPr>
            </a:lvl1pPr>
          </a:lstStyle>
          <a:p>
            <a:pPr>
              <a:defRPr/>
            </a:pPr>
            <a:fld id="{48DD4865-1FB5-4A1E-81F7-A98E738ED801}" type="datetime1">
              <a:rPr lang="lv-LV" smtClean="0"/>
              <a:pPr>
                <a:defRPr/>
              </a:pPr>
              <a:t>27.04.2015.</a:t>
            </a:fld>
            <a:endParaRPr lang="lv-LV"/>
          </a:p>
        </p:txBody>
      </p:sp>
      <p:sp>
        <p:nvSpPr>
          <p:cNvPr id="9" name="Footer Placeholder 4"/>
          <p:cNvSpPr>
            <a:spLocks noGrp="1"/>
          </p:cNvSpPr>
          <p:nvPr>
            <p:ph type="ftr" sz="quarter" idx="11"/>
          </p:nvPr>
        </p:nvSpPr>
        <p:spPr>
          <a:xfrm>
            <a:off x="5201598" y="6364126"/>
            <a:ext cx="2895600" cy="365123"/>
          </a:xfrm>
        </p:spPr>
        <p:txBody>
          <a:bodyPr/>
          <a:lstStyle>
            <a:lvl1pPr algn="r">
              <a:defRPr sz="1000"/>
            </a:lvl1pPr>
          </a:lstStyle>
          <a:p>
            <a:pPr>
              <a:defRPr/>
            </a:pPr>
            <a:r>
              <a:rPr lang="lv-LV" smtClean="0"/>
              <a:t>OCMA</a:t>
            </a:r>
            <a:endParaRPr lang="lv-LV"/>
          </a:p>
        </p:txBody>
      </p:sp>
      <p:sp>
        <p:nvSpPr>
          <p:cNvPr id="10" name="Slide Number Placeholder 5"/>
          <p:cNvSpPr>
            <a:spLocks noGrp="1"/>
          </p:cNvSpPr>
          <p:nvPr>
            <p:ph type="sldNum" sz="quarter" idx="12"/>
          </p:nvPr>
        </p:nvSpPr>
        <p:spPr>
          <a:xfrm>
            <a:off x="8215426" y="6364126"/>
            <a:ext cx="426986" cy="365149"/>
          </a:xfrm>
        </p:spPr>
        <p:txBody>
          <a:bodyPr/>
          <a:lstStyle>
            <a:lvl1pPr>
              <a:defRPr sz="1000"/>
            </a:lvl1pPr>
          </a:lstStyle>
          <a:p>
            <a:pPr>
              <a:defRPr/>
            </a:pPr>
            <a:fld id="{D81579D9-452F-4C29-A011-B7AE3F8F110C}" type="slidenum">
              <a:rPr lang="lv-LV" smtClean="0"/>
              <a:pPr>
                <a:defRPr/>
              </a:pPr>
              <a:t>‹#›</a:t>
            </a:fld>
            <a:endParaRPr lang="lv-LV"/>
          </a:p>
        </p:txBody>
      </p:sp>
      <p:pic>
        <p:nvPicPr>
          <p:cNvPr id="11" name="Picture 10"/>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96340" y="0"/>
            <a:ext cx="1761742" cy="1957799"/>
          </a:xfrm>
          <a:prstGeom prst="rect">
            <a:avLst/>
          </a:prstGeom>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28296" y="1544716"/>
            <a:ext cx="3151572" cy="4590336"/>
          </a:xfrm>
        </p:spPr>
        <p:txBody>
          <a:bodyPr>
            <a:normAutofit/>
          </a:bodyPr>
          <a:lstStyle>
            <a:lvl1pPr>
              <a:defRPr sz="2000">
                <a:latin typeface="Verdana" pitchFamily="34" charset="0"/>
              </a:defRPr>
            </a:lvl1pPr>
            <a:lvl2pPr>
              <a:defRPr sz="1800">
                <a:latin typeface="Verdana" pitchFamily="34" charset="0"/>
              </a:defRPr>
            </a:lvl2pPr>
            <a:lvl3pPr>
              <a:defRPr sz="1600">
                <a:latin typeface="Verdana" pitchFamily="34" charset="0"/>
              </a:defRPr>
            </a:lvl3pPr>
            <a:lvl4pPr>
              <a:defRPr sz="1400">
                <a:latin typeface="Verdana" pitchFamily="34" charset="0"/>
              </a:defRPr>
            </a:lvl4pPr>
            <a:lvl5pPr>
              <a:defRPr sz="1200">
                <a:latin typeface="Verdana"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399" y="1553592"/>
            <a:ext cx="3209278" cy="4563703"/>
          </a:xfrm>
        </p:spPr>
        <p:txBody>
          <a:bodyPr>
            <a:normAutofit/>
          </a:bodyPr>
          <a:lstStyle>
            <a:lvl1pPr>
              <a:defRPr sz="2000">
                <a:latin typeface="Verdana" pitchFamily="34" charset="0"/>
              </a:defRPr>
            </a:lvl1pPr>
            <a:lvl2pPr>
              <a:defRPr sz="1800">
                <a:latin typeface="Verdana" pitchFamily="34" charset="0"/>
              </a:defRPr>
            </a:lvl2pPr>
            <a:lvl3pPr>
              <a:defRPr sz="1600">
                <a:latin typeface="Verdana" pitchFamily="34" charset="0"/>
              </a:defRPr>
            </a:lvl3pPr>
            <a:lvl4pPr>
              <a:defRPr sz="1400">
                <a:latin typeface="Verdana" pitchFamily="34" charset="0"/>
              </a:defRPr>
            </a:lvl4pPr>
            <a:lvl5pPr>
              <a:defRPr sz="1200">
                <a:latin typeface="Verdana"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Date Placeholder 3"/>
          <p:cNvSpPr>
            <a:spLocks noGrp="1"/>
          </p:cNvSpPr>
          <p:nvPr>
            <p:ph type="dt" sz="half" idx="10"/>
          </p:nvPr>
        </p:nvSpPr>
        <p:spPr>
          <a:xfrm>
            <a:off x="2259367" y="6364126"/>
            <a:ext cx="998738" cy="365123"/>
          </a:xfrm>
        </p:spPr>
        <p:txBody>
          <a:bodyPr/>
          <a:lstStyle>
            <a:lvl1pPr>
              <a:defRPr sz="1000">
                <a:latin typeface="Verdana" pitchFamily="34" charset="0"/>
              </a:defRPr>
            </a:lvl1pPr>
          </a:lstStyle>
          <a:p>
            <a:pPr>
              <a:defRPr/>
            </a:pPr>
            <a:fld id="{E65C3746-2581-42F9-874F-F1EF46433CEE}" type="datetime1">
              <a:rPr lang="lv-LV" smtClean="0"/>
              <a:pPr>
                <a:defRPr/>
              </a:pPr>
              <a:t>27.04.2015.</a:t>
            </a:fld>
            <a:endParaRPr lang="lv-LV"/>
          </a:p>
        </p:txBody>
      </p:sp>
      <p:sp>
        <p:nvSpPr>
          <p:cNvPr id="16" name="Footer Placeholder 4"/>
          <p:cNvSpPr>
            <a:spLocks noGrp="1"/>
          </p:cNvSpPr>
          <p:nvPr>
            <p:ph type="ftr" sz="quarter" idx="11"/>
          </p:nvPr>
        </p:nvSpPr>
        <p:spPr>
          <a:xfrm>
            <a:off x="5201598" y="6364126"/>
            <a:ext cx="2895600" cy="365123"/>
          </a:xfrm>
        </p:spPr>
        <p:txBody>
          <a:bodyPr/>
          <a:lstStyle>
            <a:lvl1pPr algn="r">
              <a:defRPr sz="1000"/>
            </a:lvl1pPr>
          </a:lstStyle>
          <a:p>
            <a:pPr>
              <a:defRPr/>
            </a:pPr>
            <a:r>
              <a:rPr lang="lv-LV" smtClean="0"/>
              <a:t>OCMA</a:t>
            </a:r>
            <a:endParaRPr lang="lv-LV"/>
          </a:p>
        </p:txBody>
      </p:sp>
      <p:sp>
        <p:nvSpPr>
          <p:cNvPr id="17" name="Slide Number Placeholder 5"/>
          <p:cNvSpPr>
            <a:spLocks noGrp="1"/>
          </p:cNvSpPr>
          <p:nvPr>
            <p:ph type="sldNum" sz="quarter" idx="12"/>
          </p:nvPr>
        </p:nvSpPr>
        <p:spPr>
          <a:xfrm>
            <a:off x="8215426" y="6364126"/>
            <a:ext cx="426986" cy="365149"/>
          </a:xfrm>
        </p:spPr>
        <p:txBody>
          <a:bodyPr/>
          <a:lstStyle>
            <a:lvl1pPr>
              <a:defRPr sz="1000"/>
            </a:lvl1pPr>
          </a:lstStyle>
          <a:p>
            <a:pPr>
              <a:defRPr/>
            </a:pPr>
            <a:fld id="{D81579D9-452F-4C29-A011-B7AE3F8F110C}" type="slidenum">
              <a:rPr lang="lv-LV" smtClean="0"/>
              <a:pPr>
                <a:defRPr/>
              </a:pPr>
              <a:t>‹#›</a:t>
            </a:fld>
            <a:endParaRPr lang="lv-LV"/>
          </a:p>
        </p:txBody>
      </p:sp>
      <p:sp>
        <p:nvSpPr>
          <p:cNvPr id="10" name="Title 1"/>
          <p:cNvSpPr>
            <a:spLocks noGrp="1"/>
          </p:cNvSpPr>
          <p:nvPr>
            <p:ph type="title"/>
          </p:nvPr>
        </p:nvSpPr>
        <p:spPr>
          <a:xfrm>
            <a:off x="2209536" y="334415"/>
            <a:ext cx="6415119" cy="1022365"/>
          </a:xfrm>
        </p:spPr>
        <p:txBody>
          <a:bodyPr anchor="b">
            <a:normAutofit/>
          </a:bodyPr>
          <a:lstStyle>
            <a:lvl1pPr algn="l">
              <a:defRPr sz="2400">
                <a:latin typeface="Verdana" pitchFamily="34" charset="0"/>
              </a:defRPr>
            </a:lvl1pPr>
          </a:lstStyle>
          <a:p>
            <a:r>
              <a:rPr lang="en-US" smtClean="0"/>
              <a:t>Click to edit Master title style</a:t>
            </a:r>
            <a:endParaRPr lang="en-US" dirty="0"/>
          </a:p>
        </p:txBody>
      </p:sp>
      <p:pic>
        <p:nvPicPr>
          <p:cNvPr id="9" name="Picture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96340" y="0"/>
            <a:ext cx="1761742" cy="1957799"/>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10540" y="1535116"/>
            <a:ext cx="3165744" cy="639765"/>
          </a:xfrm>
        </p:spPr>
        <p:txBody>
          <a:bodyPr anchor="b">
            <a:noAutofit/>
          </a:bodyPr>
          <a:lstStyle>
            <a:lvl1pPr marL="0" indent="0">
              <a:buNone/>
              <a:defRPr sz="2000" b="1"/>
            </a:lvl1pPr>
            <a:lvl2pPr marL="469788" indent="0">
              <a:buNone/>
              <a:defRPr sz="1900" b="1"/>
            </a:lvl2pPr>
            <a:lvl3pPr marL="939575" indent="0">
              <a:buNone/>
              <a:defRPr sz="1700" b="1"/>
            </a:lvl3pPr>
            <a:lvl4pPr marL="1409365" indent="0">
              <a:buNone/>
              <a:defRPr sz="1600" b="1"/>
            </a:lvl4pPr>
            <a:lvl5pPr marL="1879152" indent="0">
              <a:buNone/>
              <a:defRPr sz="1600" b="1"/>
            </a:lvl5pPr>
            <a:lvl6pPr marL="2348940" indent="0">
              <a:buNone/>
              <a:defRPr sz="1600" b="1"/>
            </a:lvl6pPr>
            <a:lvl7pPr marL="2818729" indent="0">
              <a:buNone/>
              <a:defRPr sz="1600" b="1"/>
            </a:lvl7pPr>
            <a:lvl8pPr marL="3288515" indent="0">
              <a:buNone/>
              <a:defRPr sz="1600" b="1"/>
            </a:lvl8pPr>
            <a:lvl9pPr marL="3758305"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5468644" y="1535116"/>
            <a:ext cx="3218165" cy="639765"/>
          </a:xfrm>
        </p:spPr>
        <p:txBody>
          <a:bodyPr anchor="b">
            <a:noAutofit/>
          </a:bodyPr>
          <a:lstStyle>
            <a:lvl1pPr marL="0" indent="0">
              <a:buNone/>
              <a:defRPr sz="2000" b="1"/>
            </a:lvl1pPr>
            <a:lvl2pPr marL="469788" indent="0">
              <a:buNone/>
              <a:defRPr sz="1900" b="1"/>
            </a:lvl2pPr>
            <a:lvl3pPr marL="939575" indent="0">
              <a:buNone/>
              <a:defRPr sz="1700" b="1"/>
            </a:lvl3pPr>
            <a:lvl4pPr marL="1409365" indent="0">
              <a:buNone/>
              <a:defRPr sz="1600" b="1"/>
            </a:lvl4pPr>
            <a:lvl5pPr marL="1879152" indent="0">
              <a:buNone/>
              <a:defRPr sz="1600" b="1"/>
            </a:lvl5pPr>
            <a:lvl6pPr marL="2348940" indent="0">
              <a:buNone/>
              <a:defRPr sz="1600" b="1"/>
            </a:lvl6pPr>
            <a:lvl7pPr marL="2818729" indent="0">
              <a:buNone/>
              <a:defRPr sz="1600" b="1"/>
            </a:lvl7pPr>
            <a:lvl8pPr marL="3288515" indent="0">
              <a:buNone/>
              <a:defRPr sz="1600" b="1"/>
            </a:lvl8pPr>
            <a:lvl9pPr marL="3758305" indent="0">
              <a:buNone/>
              <a:defRPr sz="1600" b="1"/>
            </a:lvl9pPr>
          </a:lstStyle>
          <a:p>
            <a:pPr lvl="0"/>
            <a:r>
              <a:rPr lang="en-US" smtClean="0"/>
              <a:t>Click to edit Master text styles</a:t>
            </a:r>
          </a:p>
        </p:txBody>
      </p:sp>
      <p:sp>
        <p:nvSpPr>
          <p:cNvPr id="16" name="Date Placeholder 3"/>
          <p:cNvSpPr>
            <a:spLocks noGrp="1"/>
          </p:cNvSpPr>
          <p:nvPr>
            <p:ph type="dt" sz="half" idx="10"/>
          </p:nvPr>
        </p:nvSpPr>
        <p:spPr>
          <a:xfrm>
            <a:off x="2259367" y="6364126"/>
            <a:ext cx="998738" cy="365123"/>
          </a:xfrm>
        </p:spPr>
        <p:txBody>
          <a:bodyPr/>
          <a:lstStyle>
            <a:lvl1pPr>
              <a:defRPr sz="1000">
                <a:latin typeface="Verdana" pitchFamily="34" charset="0"/>
              </a:defRPr>
            </a:lvl1pPr>
          </a:lstStyle>
          <a:p>
            <a:pPr>
              <a:defRPr/>
            </a:pPr>
            <a:fld id="{5127276B-B7AA-4B93-8A60-991532F655C1}" type="datetime1">
              <a:rPr lang="lv-LV" smtClean="0"/>
              <a:pPr>
                <a:defRPr/>
              </a:pPr>
              <a:t>27.04.2015.</a:t>
            </a:fld>
            <a:endParaRPr lang="lv-LV"/>
          </a:p>
        </p:txBody>
      </p:sp>
      <p:sp>
        <p:nvSpPr>
          <p:cNvPr id="17" name="Footer Placeholder 4"/>
          <p:cNvSpPr>
            <a:spLocks noGrp="1"/>
          </p:cNvSpPr>
          <p:nvPr>
            <p:ph type="ftr" sz="quarter" idx="11"/>
          </p:nvPr>
        </p:nvSpPr>
        <p:spPr>
          <a:xfrm>
            <a:off x="5201598" y="6364126"/>
            <a:ext cx="2895600" cy="365123"/>
          </a:xfrm>
        </p:spPr>
        <p:txBody>
          <a:bodyPr/>
          <a:lstStyle>
            <a:lvl1pPr algn="r">
              <a:defRPr sz="1000"/>
            </a:lvl1pPr>
          </a:lstStyle>
          <a:p>
            <a:pPr>
              <a:defRPr/>
            </a:pPr>
            <a:r>
              <a:rPr lang="lv-LV" smtClean="0"/>
              <a:t>OCMA</a:t>
            </a:r>
            <a:endParaRPr lang="lv-LV"/>
          </a:p>
        </p:txBody>
      </p:sp>
      <p:sp>
        <p:nvSpPr>
          <p:cNvPr id="18" name="Slide Number Placeholder 5"/>
          <p:cNvSpPr>
            <a:spLocks noGrp="1"/>
          </p:cNvSpPr>
          <p:nvPr>
            <p:ph type="sldNum" sz="quarter" idx="12"/>
          </p:nvPr>
        </p:nvSpPr>
        <p:spPr>
          <a:xfrm>
            <a:off x="8215426" y="6364126"/>
            <a:ext cx="426986" cy="365149"/>
          </a:xfrm>
        </p:spPr>
        <p:txBody>
          <a:bodyPr/>
          <a:lstStyle>
            <a:lvl1pPr>
              <a:defRPr sz="1000"/>
            </a:lvl1pPr>
          </a:lstStyle>
          <a:p>
            <a:pPr>
              <a:defRPr/>
            </a:pPr>
            <a:fld id="{D81579D9-452F-4C29-A011-B7AE3F8F110C}" type="slidenum">
              <a:rPr lang="lv-LV" smtClean="0"/>
              <a:pPr>
                <a:defRPr/>
              </a:pPr>
              <a:t>‹#›</a:t>
            </a:fld>
            <a:endParaRPr lang="lv-LV"/>
          </a:p>
        </p:txBody>
      </p:sp>
      <p:sp>
        <p:nvSpPr>
          <p:cNvPr id="19" name="Content Placeholder 3"/>
          <p:cNvSpPr>
            <a:spLocks noGrp="1"/>
          </p:cNvSpPr>
          <p:nvPr>
            <p:ph sz="half" idx="2"/>
          </p:nvPr>
        </p:nvSpPr>
        <p:spPr>
          <a:xfrm>
            <a:off x="5486399" y="2308194"/>
            <a:ext cx="3209278" cy="3809101"/>
          </a:xfrm>
        </p:spPr>
        <p:txBody>
          <a:bodyPr>
            <a:normAutofit/>
          </a:bodyPr>
          <a:lstStyle>
            <a:lvl1pPr>
              <a:defRPr sz="2000">
                <a:latin typeface="Verdana" pitchFamily="34" charset="0"/>
              </a:defRPr>
            </a:lvl1pPr>
            <a:lvl2pPr>
              <a:defRPr sz="1800">
                <a:latin typeface="Verdana" pitchFamily="34" charset="0"/>
              </a:defRPr>
            </a:lvl2pPr>
            <a:lvl3pPr>
              <a:defRPr sz="1600">
                <a:latin typeface="Verdana" pitchFamily="34" charset="0"/>
              </a:defRPr>
            </a:lvl3pPr>
            <a:lvl4pPr>
              <a:defRPr sz="1400">
                <a:latin typeface="Verdana" pitchFamily="34" charset="0"/>
              </a:defRPr>
            </a:lvl4pPr>
            <a:lvl5pPr>
              <a:defRPr sz="1200">
                <a:latin typeface="Verdana"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Content Placeholder 2"/>
          <p:cNvSpPr>
            <a:spLocks noGrp="1"/>
          </p:cNvSpPr>
          <p:nvPr>
            <p:ph sz="half" idx="13"/>
          </p:nvPr>
        </p:nvSpPr>
        <p:spPr>
          <a:xfrm>
            <a:off x="2228296" y="2308194"/>
            <a:ext cx="3151572" cy="3826857"/>
          </a:xfrm>
        </p:spPr>
        <p:txBody>
          <a:bodyPr>
            <a:normAutofit/>
          </a:bodyPr>
          <a:lstStyle>
            <a:lvl1pPr>
              <a:defRPr sz="2000">
                <a:latin typeface="Verdana" pitchFamily="34" charset="0"/>
              </a:defRPr>
            </a:lvl1pPr>
            <a:lvl2pPr>
              <a:defRPr sz="1800">
                <a:latin typeface="Verdana" pitchFamily="34" charset="0"/>
              </a:defRPr>
            </a:lvl2pPr>
            <a:lvl3pPr>
              <a:defRPr sz="1600">
                <a:latin typeface="Verdana" pitchFamily="34" charset="0"/>
              </a:defRPr>
            </a:lvl3pPr>
            <a:lvl4pPr>
              <a:defRPr sz="1400">
                <a:latin typeface="Verdana" pitchFamily="34" charset="0"/>
              </a:defRPr>
            </a:lvl4pPr>
            <a:lvl5pPr>
              <a:defRPr sz="1200">
                <a:latin typeface="Verdana"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itle 1"/>
          <p:cNvSpPr>
            <a:spLocks noGrp="1"/>
          </p:cNvSpPr>
          <p:nvPr>
            <p:ph type="title"/>
          </p:nvPr>
        </p:nvSpPr>
        <p:spPr>
          <a:xfrm>
            <a:off x="2209536" y="334415"/>
            <a:ext cx="6415119" cy="1022365"/>
          </a:xfrm>
        </p:spPr>
        <p:txBody>
          <a:bodyPr anchor="b">
            <a:normAutofit/>
          </a:bodyPr>
          <a:lstStyle>
            <a:lvl1pPr algn="l">
              <a:defRPr sz="2400">
                <a:latin typeface="Verdana" pitchFamily="34" charset="0"/>
              </a:defRPr>
            </a:lvl1pPr>
          </a:lstStyle>
          <a:p>
            <a:r>
              <a:rPr lang="en-US" smtClean="0"/>
              <a:t>Click to edit Master title style</a:t>
            </a:r>
            <a:endParaRPr lang="en-US" dirty="0"/>
          </a:p>
        </p:txBody>
      </p:sp>
      <p:pic>
        <p:nvPicPr>
          <p:cNvPr id="11" name="Picture 10"/>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96340" y="0"/>
            <a:ext cx="1761742" cy="1957799"/>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2259367" y="6364126"/>
            <a:ext cx="998738" cy="365123"/>
          </a:xfrm>
        </p:spPr>
        <p:txBody>
          <a:bodyPr/>
          <a:lstStyle>
            <a:lvl1pPr>
              <a:defRPr sz="1000">
                <a:latin typeface="Verdana" pitchFamily="34" charset="0"/>
              </a:defRPr>
            </a:lvl1pPr>
          </a:lstStyle>
          <a:p>
            <a:pPr>
              <a:defRPr/>
            </a:pPr>
            <a:fld id="{21108BC1-A533-466B-A4F8-143B240E7966}" type="datetime1">
              <a:rPr lang="lv-LV" smtClean="0"/>
              <a:pPr>
                <a:defRPr/>
              </a:pPr>
              <a:t>27.04.2015.</a:t>
            </a:fld>
            <a:endParaRPr lang="lv-LV"/>
          </a:p>
        </p:txBody>
      </p:sp>
      <p:sp>
        <p:nvSpPr>
          <p:cNvPr id="7" name="Footer Placeholder 4"/>
          <p:cNvSpPr>
            <a:spLocks noGrp="1"/>
          </p:cNvSpPr>
          <p:nvPr>
            <p:ph type="ftr" sz="quarter" idx="11"/>
          </p:nvPr>
        </p:nvSpPr>
        <p:spPr>
          <a:xfrm>
            <a:off x="5201598" y="6364126"/>
            <a:ext cx="2895600" cy="365123"/>
          </a:xfrm>
        </p:spPr>
        <p:txBody>
          <a:bodyPr/>
          <a:lstStyle>
            <a:lvl1pPr algn="r">
              <a:defRPr sz="1000"/>
            </a:lvl1pPr>
          </a:lstStyle>
          <a:p>
            <a:pPr>
              <a:defRPr/>
            </a:pPr>
            <a:r>
              <a:rPr lang="lv-LV" smtClean="0"/>
              <a:t>OCMA</a:t>
            </a:r>
            <a:endParaRPr lang="lv-LV"/>
          </a:p>
        </p:txBody>
      </p:sp>
      <p:sp>
        <p:nvSpPr>
          <p:cNvPr id="8" name="Slide Number Placeholder 5"/>
          <p:cNvSpPr>
            <a:spLocks noGrp="1"/>
          </p:cNvSpPr>
          <p:nvPr>
            <p:ph type="sldNum" sz="quarter" idx="12"/>
          </p:nvPr>
        </p:nvSpPr>
        <p:spPr>
          <a:xfrm>
            <a:off x="8215426" y="6364126"/>
            <a:ext cx="426986" cy="365149"/>
          </a:xfrm>
        </p:spPr>
        <p:txBody>
          <a:bodyPr/>
          <a:lstStyle>
            <a:lvl1pPr>
              <a:defRPr sz="1000"/>
            </a:lvl1pPr>
          </a:lstStyle>
          <a:p>
            <a:pPr>
              <a:defRPr/>
            </a:pPr>
            <a:fld id="{D81579D9-452F-4C29-A011-B7AE3F8F110C}" type="slidenum">
              <a:rPr lang="lv-LV" smtClean="0"/>
              <a:pPr>
                <a:defRPr/>
              </a:pPr>
              <a:t>‹#›</a:t>
            </a:fld>
            <a:endParaRPr lang="lv-LV"/>
          </a:p>
        </p:txBody>
      </p:sp>
      <p:sp>
        <p:nvSpPr>
          <p:cNvPr id="11" name="Title 1"/>
          <p:cNvSpPr>
            <a:spLocks noGrp="1"/>
          </p:cNvSpPr>
          <p:nvPr>
            <p:ph type="title"/>
          </p:nvPr>
        </p:nvSpPr>
        <p:spPr>
          <a:xfrm>
            <a:off x="2209536" y="334415"/>
            <a:ext cx="6415119" cy="1022365"/>
          </a:xfrm>
        </p:spPr>
        <p:txBody>
          <a:bodyPr anchor="b">
            <a:normAutofit/>
          </a:bodyPr>
          <a:lstStyle>
            <a:lvl1pPr algn="l">
              <a:defRPr sz="2400">
                <a:latin typeface="Verdana" pitchFamily="34" charset="0"/>
              </a:defRPr>
            </a:lvl1pPr>
          </a:lstStyle>
          <a:p>
            <a:r>
              <a:rPr lang="en-US" smtClean="0"/>
              <a:t>Click to edit Master title style</a:t>
            </a:r>
            <a:endParaRPr lang="en-US" dirty="0"/>
          </a:p>
        </p:txBody>
      </p:sp>
      <p:pic>
        <p:nvPicPr>
          <p:cNvPr id="10" name="Picture 9"/>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96340" y="0"/>
            <a:ext cx="1761742" cy="1957799"/>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2259367" y="6364126"/>
            <a:ext cx="998738" cy="365123"/>
          </a:xfrm>
        </p:spPr>
        <p:txBody>
          <a:bodyPr/>
          <a:lstStyle>
            <a:lvl1pPr>
              <a:defRPr sz="1000">
                <a:latin typeface="Verdana" pitchFamily="34" charset="0"/>
              </a:defRPr>
            </a:lvl1pPr>
          </a:lstStyle>
          <a:p>
            <a:pPr>
              <a:defRPr/>
            </a:pPr>
            <a:fld id="{DE5E0A63-4B65-469D-B226-621E5243369F}" type="datetime1">
              <a:rPr lang="lv-LV" smtClean="0"/>
              <a:pPr>
                <a:defRPr/>
              </a:pPr>
              <a:t>27.04.2015.</a:t>
            </a:fld>
            <a:endParaRPr lang="lv-LV"/>
          </a:p>
        </p:txBody>
      </p:sp>
      <p:sp>
        <p:nvSpPr>
          <p:cNvPr id="6" name="Footer Placeholder 4"/>
          <p:cNvSpPr>
            <a:spLocks noGrp="1"/>
          </p:cNvSpPr>
          <p:nvPr>
            <p:ph type="ftr" sz="quarter" idx="11"/>
          </p:nvPr>
        </p:nvSpPr>
        <p:spPr>
          <a:xfrm>
            <a:off x="5201598" y="6364126"/>
            <a:ext cx="2895600" cy="365123"/>
          </a:xfrm>
        </p:spPr>
        <p:txBody>
          <a:bodyPr/>
          <a:lstStyle>
            <a:lvl1pPr algn="r">
              <a:defRPr sz="1000"/>
            </a:lvl1pPr>
          </a:lstStyle>
          <a:p>
            <a:pPr>
              <a:defRPr/>
            </a:pPr>
            <a:r>
              <a:rPr lang="lv-LV" smtClean="0"/>
              <a:t>OCMA</a:t>
            </a:r>
            <a:endParaRPr lang="lv-LV"/>
          </a:p>
        </p:txBody>
      </p:sp>
      <p:sp>
        <p:nvSpPr>
          <p:cNvPr id="7" name="Slide Number Placeholder 5"/>
          <p:cNvSpPr>
            <a:spLocks noGrp="1"/>
          </p:cNvSpPr>
          <p:nvPr>
            <p:ph type="sldNum" sz="quarter" idx="12"/>
          </p:nvPr>
        </p:nvSpPr>
        <p:spPr>
          <a:xfrm>
            <a:off x="8215426" y="6364126"/>
            <a:ext cx="426986" cy="365149"/>
          </a:xfrm>
        </p:spPr>
        <p:txBody>
          <a:bodyPr/>
          <a:lstStyle>
            <a:lvl1pPr>
              <a:defRPr sz="1000"/>
            </a:lvl1pPr>
          </a:lstStyle>
          <a:p>
            <a:pPr>
              <a:defRPr/>
            </a:pPr>
            <a:fld id="{D81579D9-452F-4C29-A011-B7AE3F8F110C}" type="slidenum">
              <a:rPr lang="lv-LV" smtClean="0"/>
              <a:pPr>
                <a:defRPr/>
              </a:pPr>
              <a:t>‹#›</a:t>
            </a:fld>
            <a:endParaRPr lang="lv-LV"/>
          </a:p>
        </p:txBody>
      </p:sp>
      <p:pic>
        <p:nvPicPr>
          <p:cNvPr id="9" name="Picture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96340" y="0"/>
            <a:ext cx="1761742" cy="1957799"/>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10540" y="841224"/>
            <a:ext cx="3169328" cy="969821"/>
          </a:xfrm>
        </p:spPr>
        <p:txBody>
          <a:bodyPr anchor="b">
            <a:normAutofit/>
          </a:bodyPr>
          <a:lstStyle>
            <a:lvl1pPr algn="l">
              <a:defRPr sz="2000" b="1"/>
            </a:lvl1pPr>
          </a:lstStyle>
          <a:p>
            <a:r>
              <a:rPr lang="en-US" smtClean="0"/>
              <a:t>Click to edit Master title style</a:t>
            </a:r>
            <a:endParaRPr lang="en-US"/>
          </a:p>
        </p:txBody>
      </p:sp>
      <p:sp>
        <p:nvSpPr>
          <p:cNvPr id="8" name="Date Placeholder 3"/>
          <p:cNvSpPr>
            <a:spLocks noGrp="1"/>
          </p:cNvSpPr>
          <p:nvPr>
            <p:ph type="dt" sz="half" idx="10"/>
          </p:nvPr>
        </p:nvSpPr>
        <p:spPr>
          <a:xfrm>
            <a:off x="2259367" y="6364126"/>
            <a:ext cx="998738" cy="365123"/>
          </a:xfrm>
        </p:spPr>
        <p:txBody>
          <a:bodyPr/>
          <a:lstStyle>
            <a:lvl1pPr>
              <a:defRPr sz="1000">
                <a:latin typeface="Verdana" pitchFamily="34" charset="0"/>
              </a:defRPr>
            </a:lvl1pPr>
          </a:lstStyle>
          <a:p>
            <a:fld id="{10FC34AB-4C92-4364-91F9-B85907C799CE}" type="datetime1">
              <a:rPr lang="lv-LV" smtClean="0">
                <a:solidFill>
                  <a:prstClr val="black">
                    <a:tint val="75000"/>
                  </a:prstClr>
                </a:solidFill>
              </a:rPr>
              <a:pPr/>
              <a:t>27.04.2015.</a:t>
            </a:fld>
            <a:endParaRPr lang="en-US">
              <a:solidFill>
                <a:prstClr val="black">
                  <a:tint val="75000"/>
                </a:prstClr>
              </a:solidFill>
            </a:endParaRPr>
          </a:p>
        </p:txBody>
      </p:sp>
      <p:sp>
        <p:nvSpPr>
          <p:cNvPr id="9" name="Footer Placeholder 4"/>
          <p:cNvSpPr>
            <a:spLocks noGrp="1"/>
          </p:cNvSpPr>
          <p:nvPr>
            <p:ph type="ftr" sz="quarter" idx="11"/>
          </p:nvPr>
        </p:nvSpPr>
        <p:spPr>
          <a:xfrm>
            <a:off x="5201598" y="6364126"/>
            <a:ext cx="2895600" cy="365123"/>
          </a:xfrm>
        </p:spPr>
        <p:txBody>
          <a:bodyPr/>
          <a:lstStyle>
            <a:lvl1pPr algn="r">
              <a:defRPr sz="1000"/>
            </a:lvl1pPr>
          </a:lstStyle>
          <a:p>
            <a:r>
              <a:rPr lang="en-US" smtClean="0">
                <a:solidFill>
                  <a:prstClr val="black">
                    <a:tint val="75000"/>
                  </a:prstClr>
                </a:solidFill>
              </a:rPr>
              <a:t>OCMA</a:t>
            </a:r>
            <a:endParaRPr lang="en-US">
              <a:solidFill>
                <a:prstClr val="black">
                  <a:tint val="75000"/>
                </a:prstClr>
              </a:solidFill>
            </a:endParaRPr>
          </a:p>
        </p:txBody>
      </p:sp>
      <p:sp>
        <p:nvSpPr>
          <p:cNvPr id="10" name="Slide Number Placeholder 5"/>
          <p:cNvSpPr>
            <a:spLocks noGrp="1"/>
          </p:cNvSpPr>
          <p:nvPr>
            <p:ph type="sldNum" sz="quarter" idx="12"/>
          </p:nvPr>
        </p:nvSpPr>
        <p:spPr>
          <a:xfrm>
            <a:off x="8215426" y="6364126"/>
            <a:ext cx="426986" cy="365149"/>
          </a:xfrm>
        </p:spPr>
        <p:txBody>
          <a:bodyPr/>
          <a:lstStyle>
            <a:lvl1pPr>
              <a:defRPr sz="1000"/>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3"/>
          <p:cNvSpPr>
            <a:spLocks noGrp="1"/>
          </p:cNvSpPr>
          <p:nvPr>
            <p:ph sz="half" idx="13"/>
          </p:nvPr>
        </p:nvSpPr>
        <p:spPr>
          <a:xfrm>
            <a:off x="5486399" y="346230"/>
            <a:ext cx="3209278" cy="5771066"/>
          </a:xfrm>
        </p:spPr>
        <p:txBody>
          <a:bodyPr>
            <a:normAutofit/>
          </a:bodyPr>
          <a:lstStyle>
            <a:lvl1pPr>
              <a:defRPr sz="2000">
                <a:latin typeface="Verdana" pitchFamily="34" charset="0"/>
              </a:defRPr>
            </a:lvl1pPr>
            <a:lvl2pPr>
              <a:defRPr sz="1800">
                <a:latin typeface="Verdana" pitchFamily="34" charset="0"/>
              </a:defRPr>
            </a:lvl2pPr>
            <a:lvl3pPr>
              <a:defRPr sz="1600">
                <a:latin typeface="Verdana" pitchFamily="34" charset="0"/>
              </a:defRPr>
            </a:lvl3pPr>
            <a:lvl4pPr>
              <a:defRPr sz="1400">
                <a:latin typeface="Verdana" pitchFamily="34" charset="0"/>
              </a:defRPr>
            </a:lvl4pPr>
            <a:lvl5pPr>
              <a:defRPr sz="1200">
                <a:latin typeface="Verdana"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sz="half" idx="14"/>
          </p:nvPr>
        </p:nvSpPr>
        <p:spPr>
          <a:xfrm>
            <a:off x="2228296" y="1899822"/>
            <a:ext cx="3151572" cy="4235230"/>
          </a:xfrm>
        </p:spPr>
        <p:txBody>
          <a:bodyPr>
            <a:normAutofit/>
          </a:bodyPr>
          <a:lstStyle>
            <a:lvl1pPr>
              <a:defRPr sz="2000">
                <a:latin typeface="Verdana" pitchFamily="34" charset="0"/>
              </a:defRPr>
            </a:lvl1pPr>
            <a:lvl2pPr>
              <a:defRPr sz="1800">
                <a:latin typeface="Verdana" pitchFamily="34" charset="0"/>
              </a:defRPr>
            </a:lvl2pPr>
            <a:lvl3pPr>
              <a:defRPr sz="1600">
                <a:latin typeface="Verdana" pitchFamily="34" charset="0"/>
              </a:defRPr>
            </a:lvl3pPr>
            <a:lvl4pPr>
              <a:defRPr sz="1400">
                <a:latin typeface="Verdana" pitchFamily="34" charset="0"/>
              </a:defRPr>
            </a:lvl4pPr>
            <a:lvl5pPr>
              <a:defRPr sz="1200">
                <a:latin typeface="Verdana"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96340" y="0"/>
            <a:ext cx="1761742" cy="1957799"/>
          </a:xfrm>
          <a:prstGeom prst="rect">
            <a:avLst/>
          </a:prstGeom>
        </p:spPr>
      </p:pic>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6622199"/>
            <a:ext cx="9144000" cy="244656"/>
          </a:xfrm>
          <a:prstGeom prst="rect">
            <a:avLst/>
          </a:prstGeom>
        </p:spPr>
      </p:pic>
      <p:sp>
        <p:nvSpPr>
          <p:cNvPr id="17" name="Subtitle 2"/>
          <p:cNvSpPr>
            <a:spLocks noGrp="1"/>
          </p:cNvSpPr>
          <p:nvPr>
            <p:ph type="subTitle" idx="1"/>
          </p:nvPr>
        </p:nvSpPr>
        <p:spPr>
          <a:xfrm>
            <a:off x="2610034" y="4874580"/>
            <a:ext cx="5162365" cy="838200"/>
          </a:xfrm>
        </p:spPr>
        <p:txBody>
          <a:bodyPr>
            <a:noAutofit/>
          </a:bodyPr>
          <a:lstStyle>
            <a:lvl1pPr algn="ctr">
              <a:buNone/>
              <a:defRPr>
                <a:latin typeface="+mn-lt"/>
              </a:defRPr>
            </a:lvl1pPr>
          </a:lstStyle>
          <a:p>
            <a:r>
              <a:rPr lang="en-US" sz="1400" smtClean="0">
                <a:solidFill>
                  <a:schemeClr val="tx1"/>
                </a:solidFill>
                <a:latin typeface="Times New Roman" panose="02020603050405020304" pitchFamily="18" charset="0"/>
                <a:cs typeface="Times New Roman" panose="02020603050405020304" pitchFamily="18" charset="0"/>
              </a:rPr>
              <a:t>Click to edit Master subtitle style</a:t>
            </a:r>
            <a:endParaRPr lang="lv-LV" sz="1400" dirty="0">
              <a:solidFill>
                <a:schemeClr val="tx1"/>
              </a:solidFill>
              <a:latin typeface="Times New Roman" panose="02020603050405020304" pitchFamily="18" charset="0"/>
              <a:cs typeface="Times New Roman" panose="02020603050405020304" pitchFamily="18" charset="0"/>
            </a:endParaRPr>
          </a:p>
        </p:txBody>
      </p:sp>
      <p:sp>
        <p:nvSpPr>
          <p:cNvPr id="18" name="Subtitle 2"/>
          <p:cNvSpPr txBox="1">
            <a:spLocks/>
          </p:cNvSpPr>
          <p:nvPr/>
        </p:nvSpPr>
        <p:spPr>
          <a:xfrm>
            <a:off x="1371600" y="6096000"/>
            <a:ext cx="6400800" cy="402454"/>
          </a:xfrm>
          <a:prstGeom prst="rect">
            <a:avLst/>
          </a:prstGeom>
        </p:spPr>
        <p:txBody>
          <a:bodyPr vert="horz" lIns="93957" tIns="46979" rIns="93957" bIns="46979"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lv-LV" sz="1400" dirty="0">
                <a:solidFill>
                  <a:schemeClr val="tx1"/>
                </a:solidFill>
                <a:latin typeface="+mn-lt"/>
                <a:cs typeface="Times New Roman" panose="02020603050405020304" pitchFamily="18" charset="0"/>
              </a:rPr>
              <a:t>datums, </a:t>
            </a:r>
            <a:r>
              <a:rPr lang="lv-LV" sz="1400" dirty="0" smtClean="0">
                <a:solidFill>
                  <a:schemeClr val="tx1"/>
                </a:solidFill>
                <a:latin typeface="+mn-lt"/>
                <a:cs typeface="Times New Roman" panose="02020603050405020304" pitchFamily="18" charset="0"/>
              </a:rPr>
              <a:t>Rīgā</a:t>
            </a:r>
            <a:endParaRPr lang="lv-LV" sz="1400" dirty="0">
              <a:solidFill>
                <a:schemeClr val="tx1"/>
              </a:solidFill>
              <a:latin typeface="+mn-lt"/>
              <a:cs typeface="Times New Roman" panose="02020603050405020304" pitchFamily="18" charset="0"/>
            </a:endParaRPr>
          </a:p>
        </p:txBody>
      </p:sp>
      <p:sp>
        <p:nvSpPr>
          <p:cNvPr id="7" name="Content Placeholder 2"/>
          <p:cNvSpPr>
            <a:spLocks noGrp="1"/>
          </p:cNvSpPr>
          <p:nvPr>
            <p:ph sz="half" idx="14"/>
          </p:nvPr>
        </p:nvSpPr>
        <p:spPr>
          <a:xfrm>
            <a:off x="2601156" y="1899822"/>
            <a:ext cx="5228949" cy="2547891"/>
          </a:xfrm>
        </p:spPr>
        <p:txBody>
          <a:bodyPr>
            <a:normAutofit/>
          </a:bodyPr>
          <a:lstStyle>
            <a:lvl1pPr>
              <a:defRPr sz="2000">
                <a:latin typeface="Verdana" pitchFamily="34" charset="0"/>
              </a:defRPr>
            </a:lvl1pPr>
            <a:lvl2pPr>
              <a:defRPr sz="1800">
                <a:latin typeface="Verdana" pitchFamily="34" charset="0"/>
              </a:defRPr>
            </a:lvl2pPr>
            <a:lvl3pPr>
              <a:defRPr sz="1600">
                <a:latin typeface="Verdana" pitchFamily="34" charset="0"/>
              </a:defRPr>
            </a:lvl3pPr>
            <a:lvl4pPr>
              <a:defRPr sz="1400">
                <a:latin typeface="Verdana" pitchFamily="34" charset="0"/>
              </a:defRPr>
            </a:lvl4pPr>
            <a:lvl5pPr>
              <a:defRPr sz="1200">
                <a:latin typeface="Verdana"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96340" y="0"/>
            <a:ext cx="1761742" cy="1957799"/>
          </a:xfrm>
          <a:prstGeom prst="rect">
            <a:avLst/>
          </a:prstGeom>
        </p:spPr>
      </p:pic>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2237172" y="1600208"/>
            <a:ext cx="6449627" cy="4525965"/>
          </a:xfrm>
        </p:spPr>
        <p:txBody>
          <a:bodyPr vert="horz">
            <a:normAutofit/>
          </a:bodyPr>
          <a:lstStyle>
            <a:lvl1pPr>
              <a:defRPr sz="2000"/>
            </a:lvl1pPr>
            <a:lvl2pPr>
              <a:defRPr sz="1800"/>
            </a:lvl2pPr>
            <a:lvl3pPr>
              <a:defRPr sz="1600"/>
            </a:lvl3pPr>
            <a:lvl4pPr>
              <a:defRPr sz="14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a:xfrm>
            <a:off x="2259367" y="6364126"/>
            <a:ext cx="998738" cy="365123"/>
          </a:xfrm>
        </p:spPr>
        <p:txBody>
          <a:bodyPr/>
          <a:lstStyle>
            <a:lvl1pPr>
              <a:defRPr sz="1000">
                <a:latin typeface="Verdana" pitchFamily="34" charset="0"/>
              </a:defRPr>
            </a:lvl1pPr>
          </a:lstStyle>
          <a:p>
            <a:fld id="{10FC34AB-4C92-4364-91F9-B85907C799CE}" type="datetime1">
              <a:rPr lang="lv-LV" smtClean="0">
                <a:solidFill>
                  <a:prstClr val="black">
                    <a:tint val="75000"/>
                  </a:prstClr>
                </a:solidFill>
              </a:rPr>
              <a:pPr/>
              <a:t>27.04.2015.</a:t>
            </a:fld>
            <a:endParaRPr lang="en-US">
              <a:solidFill>
                <a:prstClr val="black">
                  <a:tint val="75000"/>
                </a:prstClr>
              </a:solidFill>
            </a:endParaRPr>
          </a:p>
        </p:txBody>
      </p:sp>
      <p:sp>
        <p:nvSpPr>
          <p:cNvPr id="8" name="Footer Placeholder 4"/>
          <p:cNvSpPr>
            <a:spLocks noGrp="1"/>
          </p:cNvSpPr>
          <p:nvPr>
            <p:ph type="ftr" sz="quarter" idx="11"/>
          </p:nvPr>
        </p:nvSpPr>
        <p:spPr>
          <a:xfrm>
            <a:off x="5201598" y="6364126"/>
            <a:ext cx="2895600" cy="365123"/>
          </a:xfrm>
        </p:spPr>
        <p:txBody>
          <a:bodyPr/>
          <a:lstStyle>
            <a:lvl1pPr algn="r">
              <a:defRPr sz="1000"/>
            </a:lvl1pPr>
          </a:lstStyle>
          <a:p>
            <a:r>
              <a:rPr lang="en-US" smtClean="0">
                <a:solidFill>
                  <a:prstClr val="black">
                    <a:tint val="75000"/>
                  </a:prstClr>
                </a:solidFill>
              </a:rPr>
              <a:t>OCMA</a:t>
            </a:r>
            <a:endParaRPr lang="en-US">
              <a:solidFill>
                <a:prstClr val="black">
                  <a:tint val="75000"/>
                </a:prstClr>
              </a:solidFill>
            </a:endParaRPr>
          </a:p>
        </p:txBody>
      </p:sp>
      <p:sp>
        <p:nvSpPr>
          <p:cNvPr id="9" name="Slide Number Placeholder 5"/>
          <p:cNvSpPr>
            <a:spLocks noGrp="1"/>
          </p:cNvSpPr>
          <p:nvPr>
            <p:ph type="sldNum" sz="quarter" idx="12"/>
          </p:nvPr>
        </p:nvSpPr>
        <p:spPr>
          <a:xfrm>
            <a:off x="8215426" y="6364126"/>
            <a:ext cx="426986" cy="365149"/>
          </a:xfrm>
        </p:spPr>
        <p:txBody>
          <a:bodyPr/>
          <a:lstStyle>
            <a:lvl1pPr>
              <a:defRPr sz="1000"/>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p:nvPr>
        </p:nvSpPr>
        <p:spPr>
          <a:xfrm>
            <a:off x="2209536" y="334415"/>
            <a:ext cx="6415119" cy="1022365"/>
          </a:xfrm>
        </p:spPr>
        <p:txBody>
          <a:bodyPr anchor="b">
            <a:normAutofit/>
          </a:bodyPr>
          <a:lstStyle>
            <a:lvl1pPr algn="l">
              <a:defRPr sz="2400">
                <a:latin typeface="Verdana" pitchFamily="34" charset="0"/>
              </a:defRPr>
            </a:lvl1pPr>
          </a:lstStyle>
          <a:p>
            <a:r>
              <a:rPr lang="en-US" smtClean="0"/>
              <a:t>Click to edit Master title style</a:t>
            </a:r>
            <a:endParaRPr lang="en-US" dirty="0"/>
          </a:p>
        </p:txBody>
      </p:sp>
      <p:pic>
        <p:nvPicPr>
          <p:cNvPr id="11" name="Picture 10"/>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96340" y="0"/>
            <a:ext cx="1761742" cy="1957799"/>
          </a:xfrm>
          <a:prstGeom prst="rect">
            <a:avLst/>
          </a:prstGeom>
        </p:spPr>
      </p:pic>
    </p:spTree>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2281561" y="292412"/>
            <a:ext cx="6343835" cy="5851523"/>
          </a:xfrm>
        </p:spPr>
        <p:txBody>
          <a:bodyPr vert="horz">
            <a:normAutofit/>
          </a:bodyPr>
          <a:lstStyle>
            <a:lvl1pPr>
              <a:defRPr sz="2000"/>
            </a:lvl1pPr>
            <a:lvl2pPr>
              <a:defRPr sz="1800"/>
            </a:lvl2pPr>
            <a:lvl3pPr>
              <a:defRPr sz="1600"/>
            </a:lvl3pPr>
            <a:lvl4pPr>
              <a:defRPr sz="14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a:xfrm>
            <a:off x="2259367" y="6364126"/>
            <a:ext cx="998738" cy="365123"/>
          </a:xfrm>
        </p:spPr>
        <p:txBody>
          <a:bodyPr/>
          <a:lstStyle>
            <a:lvl1pPr>
              <a:defRPr sz="1000">
                <a:latin typeface="Verdana" pitchFamily="34" charset="0"/>
              </a:defRPr>
            </a:lvl1pPr>
          </a:lstStyle>
          <a:p>
            <a:fld id="{10FC34AB-4C92-4364-91F9-B85907C799CE}" type="datetime1">
              <a:rPr lang="lv-LV" smtClean="0">
                <a:solidFill>
                  <a:prstClr val="black">
                    <a:tint val="75000"/>
                  </a:prstClr>
                </a:solidFill>
              </a:rPr>
              <a:pPr/>
              <a:t>27.04.2015.</a:t>
            </a:fld>
            <a:endParaRPr lang="en-US">
              <a:solidFill>
                <a:prstClr val="black">
                  <a:tint val="75000"/>
                </a:prstClr>
              </a:solidFill>
            </a:endParaRPr>
          </a:p>
        </p:txBody>
      </p:sp>
      <p:sp>
        <p:nvSpPr>
          <p:cNvPr id="8" name="Footer Placeholder 4"/>
          <p:cNvSpPr>
            <a:spLocks noGrp="1"/>
          </p:cNvSpPr>
          <p:nvPr>
            <p:ph type="ftr" sz="quarter" idx="11"/>
          </p:nvPr>
        </p:nvSpPr>
        <p:spPr>
          <a:xfrm>
            <a:off x="5201598" y="6364126"/>
            <a:ext cx="2895600" cy="365123"/>
          </a:xfrm>
        </p:spPr>
        <p:txBody>
          <a:bodyPr/>
          <a:lstStyle>
            <a:lvl1pPr algn="r">
              <a:defRPr sz="1000"/>
            </a:lvl1pPr>
          </a:lstStyle>
          <a:p>
            <a:r>
              <a:rPr lang="en-US" smtClean="0">
                <a:solidFill>
                  <a:prstClr val="black">
                    <a:tint val="75000"/>
                  </a:prstClr>
                </a:solidFill>
              </a:rPr>
              <a:t>OCMA</a:t>
            </a:r>
            <a:endParaRPr lang="en-US">
              <a:solidFill>
                <a:prstClr val="black">
                  <a:tint val="75000"/>
                </a:prstClr>
              </a:solidFill>
            </a:endParaRPr>
          </a:p>
        </p:txBody>
      </p:sp>
      <p:sp>
        <p:nvSpPr>
          <p:cNvPr id="9" name="Slide Number Placeholder 5"/>
          <p:cNvSpPr>
            <a:spLocks noGrp="1"/>
          </p:cNvSpPr>
          <p:nvPr>
            <p:ph type="sldNum" sz="quarter" idx="12"/>
          </p:nvPr>
        </p:nvSpPr>
        <p:spPr>
          <a:xfrm>
            <a:off x="8215426" y="6364126"/>
            <a:ext cx="426986" cy="365149"/>
          </a:xfrm>
        </p:spPr>
        <p:txBody>
          <a:bodyPr/>
          <a:lstStyle>
            <a:lvl1pPr>
              <a:defRPr sz="1000"/>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96340" y="0"/>
            <a:ext cx="1761742" cy="1957799"/>
          </a:xfrm>
          <a:prstGeom prst="rect">
            <a:avLst/>
          </a:prstGeom>
        </p:spPr>
      </p:pic>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09536" y="334415"/>
            <a:ext cx="6415119" cy="1022365"/>
          </a:xfrm>
        </p:spPr>
        <p:txBody>
          <a:bodyPr anchor="b">
            <a:normAutofit/>
          </a:bodyPr>
          <a:lstStyle>
            <a:lvl1pPr algn="l">
              <a:defRPr sz="2400">
                <a:latin typeface="Verdana"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2271680" y="2078019"/>
            <a:ext cx="6415119" cy="4048154"/>
          </a:xfrm>
        </p:spPr>
        <p:txBody>
          <a:bodyPr>
            <a:normAutofit/>
          </a:bodyPr>
          <a:lstStyle>
            <a:lvl1pPr>
              <a:defRPr sz="2000">
                <a:latin typeface="Verdana" pitchFamily="34" charset="0"/>
              </a:defRPr>
            </a:lvl1pPr>
            <a:lvl2pPr>
              <a:defRPr sz="1800">
                <a:latin typeface="Verdana" pitchFamily="34" charset="0"/>
              </a:defRPr>
            </a:lvl2pPr>
            <a:lvl3pPr>
              <a:defRPr sz="1600">
                <a:latin typeface="Verdana" pitchFamily="34" charset="0"/>
              </a:defRPr>
            </a:lvl3pPr>
            <a:lvl4pPr>
              <a:defRPr sz="1400">
                <a:latin typeface="Verdana" pitchFamily="34" charset="0"/>
              </a:defRPr>
            </a:lvl4pPr>
            <a:lvl5pPr>
              <a:defRPr sz="1200">
                <a:latin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10"/>
          </p:nvPr>
        </p:nvSpPr>
        <p:spPr>
          <a:xfrm>
            <a:off x="2259367" y="6364126"/>
            <a:ext cx="998738" cy="365123"/>
          </a:xfrm>
        </p:spPr>
        <p:txBody>
          <a:bodyPr/>
          <a:lstStyle>
            <a:lvl1pPr>
              <a:defRPr sz="1000">
                <a:latin typeface="Verdana" pitchFamily="34" charset="0"/>
              </a:defRPr>
            </a:lvl1pPr>
          </a:lstStyle>
          <a:p>
            <a:pPr>
              <a:defRPr/>
            </a:pPr>
            <a:fld id="{392A3A27-7994-4674-BFDE-DBB78446C6B2}" type="datetime1">
              <a:rPr lang="lv-LV" smtClean="0"/>
              <a:pPr>
                <a:defRPr/>
              </a:pPr>
              <a:t>27.04.2015.</a:t>
            </a:fld>
            <a:endParaRPr lang="lv-LV"/>
          </a:p>
        </p:txBody>
      </p:sp>
      <p:sp>
        <p:nvSpPr>
          <p:cNvPr id="10" name="Footer Placeholder 4"/>
          <p:cNvSpPr>
            <a:spLocks noGrp="1"/>
          </p:cNvSpPr>
          <p:nvPr>
            <p:ph type="ftr" sz="quarter" idx="11"/>
          </p:nvPr>
        </p:nvSpPr>
        <p:spPr>
          <a:xfrm>
            <a:off x="5201598" y="6364126"/>
            <a:ext cx="2895600" cy="365123"/>
          </a:xfrm>
        </p:spPr>
        <p:txBody>
          <a:bodyPr/>
          <a:lstStyle>
            <a:lvl1pPr algn="r">
              <a:defRPr sz="1000"/>
            </a:lvl1pPr>
          </a:lstStyle>
          <a:p>
            <a:pPr>
              <a:defRPr/>
            </a:pPr>
            <a:r>
              <a:rPr lang="lv-LV" smtClean="0"/>
              <a:t>OCMA</a:t>
            </a:r>
            <a:endParaRPr lang="lv-LV"/>
          </a:p>
        </p:txBody>
      </p:sp>
      <p:sp>
        <p:nvSpPr>
          <p:cNvPr id="11" name="Slide Number Placeholder 5"/>
          <p:cNvSpPr>
            <a:spLocks noGrp="1"/>
          </p:cNvSpPr>
          <p:nvPr>
            <p:ph type="sldNum" sz="quarter" idx="12"/>
          </p:nvPr>
        </p:nvSpPr>
        <p:spPr>
          <a:xfrm>
            <a:off x="8215426" y="6364126"/>
            <a:ext cx="426986" cy="365149"/>
          </a:xfrm>
        </p:spPr>
        <p:txBody>
          <a:bodyPr/>
          <a:lstStyle>
            <a:lvl1pPr algn="r">
              <a:defRPr sz="1000"/>
            </a:lvl1pPr>
          </a:lstStyle>
          <a:p>
            <a:pPr>
              <a:defRPr/>
            </a:pPr>
            <a:fld id="{D81579D9-452F-4C29-A011-B7AE3F8F110C}" type="slidenum">
              <a:rPr lang="lv-LV" smtClean="0"/>
              <a:pPr>
                <a:defRPr/>
              </a:pPr>
              <a:t>‹#›</a:t>
            </a:fld>
            <a:endParaRPr lang="lv-LV"/>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10" name="Title 1"/>
          <p:cNvSpPr>
            <a:spLocks noGrp="1"/>
          </p:cNvSpPr>
          <p:nvPr>
            <p:ph type="ctrTitle"/>
          </p:nvPr>
        </p:nvSpPr>
        <p:spPr>
          <a:xfrm>
            <a:off x="685800" y="3657600"/>
            <a:ext cx="7772400" cy="838200"/>
          </a:xfrm>
        </p:spPr>
        <p:txBody>
          <a:bodyPr>
            <a:normAutofit/>
          </a:bodyPr>
          <a:lstStyle>
            <a:lvl1pPr>
              <a:defRPr>
                <a:latin typeface="+mj-lt"/>
              </a:defRPr>
            </a:lvl1pPr>
          </a:lstStyle>
          <a:p>
            <a:r>
              <a:rPr lang="en-US" sz="3200" b="1" smtClean="0">
                <a:latin typeface="Times New Roman" panose="02020603050405020304" pitchFamily="18" charset="0"/>
                <a:cs typeface="Times New Roman" panose="02020603050405020304" pitchFamily="18" charset="0"/>
              </a:rPr>
              <a:t>Click to edit Master title style</a:t>
            </a:r>
            <a:endParaRPr lang="lv-LV" sz="3200" b="1" dirty="0">
              <a:latin typeface="Times New Roman" panose="02020603050405020304" pitchFamily="18" charset="0"/>
              <a:cs typeface="Times New Roman" panose="02020603050405020304" pitchFamily="18" charset="0"/>
            </a:endParaRPr>
          </a:p>
        </p:txBody>
      </p:sp>
      <p:sp>
        <p:nvSpPr>
          <p:cNvPr id="11" name="Subtitle 2"/>
          <p:cNvSpPr>
            <a:spLocks noGrp="1"/>
          </p:cNvSpPr>
          <p:nvPr>
            <p:ph type="subTitle" idx="1"/>
          </p:nvPr>
        </p:nvSpPr>
        <p:spPr>
          <a:xfrm>
            <a:off x="1371600" y="5105400"/>
            <a:ext cx="6400800" cy="838200"/>
          </a:xfrm>
        </p:spPr>
        <p:txBody>
          <a:bodyPr>
            <a:noAutofit/>
          </a:bodyPr>
          <a:lstStyle>
            <a:lvl1pPr algn="ctr">
              <a:buNone/>
              <a:defRPr>
                <a:latin typeface="+mn-lt"/>
              </a:defRPr>
            </a:lvl1pPr>
          </a:lstStyle>
          <a:p>
            <a:r>
              <a:rPr lang="en-US" sz="1400" smtClean="0">
                <a:solidFill>
                  <a:schemeClr val="tx1"/>
                </a:solidFill>
                <a:latin typeface="Times New Roman" panose="02020603050405020304" pitchFamily="18" charset="0"/>
                <a:cs typeface="Times New Roman" panose="02020603050405020304" pitchFamily="18" charset="0"/>
              </a:rPr>
              <a:t>Click to edit Master subtitle style</a:t>
            </a:r>
            <a:endParaRPr lang="lv-LV" sz="1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solidFill>
                  <a:schemeClr val="tx2">
                    <a:lumMod val="5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7143" indent="0">
              <a:buNone/>
              <a:defRPr sz="2800"/>
            </a:lvl2pPr>
            <a:lvl3pPr marL="914288" indent="0">
              <a:buNone/>
              <a:defRPr sz="2400"/>
            </a:lvl3pPr>
            <a:lvl4pPr marL="1371431" indent="0">
              <a:buNone/>
              <a:defRPr sz="2000"/>
            </a:lvl4pPr>
            <a:lvl5pPr marL="1828575" indent="0">
              <a:buNone/>
              <a:defRPr sz="2000"/>
            </a:lvl5pPr>
            <a:lvl6pPr marL="2285718" indent="0">
              <a:buNone/>
              <a:defRPr sz="2000"/>
            </a:lvl6pPr>
            <a:lvl7pPr marL="2742862" indent="0">
              <a:buNone/>
              <a:defRPr sz="2000"/>
            </a:lvl7pPr>
            <a:lvl8pPr marL="3200006" indent="0">
              <a:buNone/>
              <a:defRPr sz="2000"/>
            </a:lvl8pPr>
            <a:lvl9pPr marL="3657149"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9" y="5367339"/>
            <a:ext cx="5486400" cy="804862"/>
          </a:xfrm>
        </p:spPr>
        <p:txBody>
          <a:bodyPr/>
          <a:lstStyle>
            <a:lvl1pPr marL="0" indent="0">
              <a:buNone/>
              <a:defRPr sz="1400"/>
            </a:lvl1pPr>
            <a:lvl2pPr marL="457143" indent="0">
              <a:buNone/>
              <a:defRPr sz="1200"/>
            </a:lvl2pPr>
            <a:lvl3pPr marL="914288" indent="0">
              <a:buNone/>
              <a:defRPr sz="1000"/>
            </a:lvl3pPr>
            <a:lvl4pPr marL="1371431" indent="0">
              <a:buNone/>
              <a:defRPr sz="900"/>
            </a:lvl4pPr>
            <a:lvl5pPr marL="1828575" indent="0">
              <a:buNone/>
              <a:defRPr sz="900"/>
            </a:lvl5pPr>
            <a:lvl6pPr marL="2285718" indent="0">
              <a:buNone/>
              <a:defRPr sz="900"/>
            </a:lvl6pPr>
            <a:lvl7pPr marL="2742862" indent="0">
              <a:buNone/>
              <a:defRPr sz="900"/>
            </a:lvl7pPr>
            <a:lvl8pPr marL="3200006" indent="0">
              <a:buNone/>
              <a:defRPr sz="900"/>
            </a:lvl8pPr>
            <a:lvl9pPr marL="365714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E425130A-332C-4E5A-B429-E66209E21190}" type="datetime1">
              <a:rPr lang="lv-LV" smtClean="0"/>
              <a:pPr>
                <a:defRPr/>
              </a:pPr>
              <a:t>27.04.2015.</a:t>
            </a:fld>
            <a:endParaRPr lang="lv-LV"/>
          </a:p>
        </p:txBody>
      </p:sp>
      <p:sp>
        <p:nvSpPr>
          <p:cNvPr id="6" name="Footer Placeholder 5"/>
          <p:cNvSpPr>
            <a:spLocks noGrp="1"/>
          </p:cNvSpPr>
          <p:nvPr>
            <p:ph type="ftr" sz="quarter" idx="11"/>
          </p:nvPr>
        </p:nvSpPr>
        <p:spPr/>
        <p:txBody>
          <a:bodyPr/>
          <a:lstStyle/>
          <a:p>
            <a:pPr>
              <a:defRPr/>
            </a:pPr>
            <a:r>
              <a:rPr lang="lv-LV" smtClean="0"/>
              <a:t>OCMA</a:t>
            </a:r>
            <a:endParaRPr lang="lv-LV"/>
          </a:p>
        </p:txBody>
      </p:sp>
      <p:sp>
        <p:nvSpPr>
          <p:cNvPr id="7" name="Slide Number Placeholder 6"/>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extLst>
      <p:ext uri="{BB962C8B-B14F-4D97-AF65-F5344CB8AC3E}">
        <p14:creationId xmlns="" xmlns:p14="http://schemas.microsoft.com/office/powerpoint/2010/main" val="27078478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28296" y="1544716"/>
            <a:ext cx="3151572" cy="4590336"/>
          </a:xfrm>
        </p:spPr>
        <p:txBody>
          <a:bodyPr>
            <a:normAutofit/>
          </a:bodyPr>
          <a:lstStyle>
            <a:lvl1pPr>
              <a:defRPr sz="2000">
                <a:latin typeface="Verdana" pitchFamily="34" charset="0"/>
              </a:defRPr>
            </a:lvl1pPr>
            <a:lvl2pPr>
              <a:defRPr sz="1800">
                <a:latin typeface="Verdana" pitchFamily="34" charset="0"/>
              </a:defRPr>
            </a:lvl2pPr>
            <a:lvl3pPr>
              <a:defRPr sz="1600">
                <a:latin typeface="Verdana" pitchFamily="34" charset="0"/>
              </a:defRPr>
            </a:lvl3pPr>
            <a:lvl4pPr>
              <a:defRPr sz="1400">
                <a:latin typeface="Verdana" pitchFamily="34" charset="0"/>
              </a:defRPr>
            </a:lvl4pPr>
            <a:lvl5pPr>
              <a:defRPr sz="1200">
                <a:latin typeface="Verdana"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399" y="1553592"/>
            <a:ext cx="3209278" cy="4563703"/>
          </a:xfrm>
        </p:spPr>
        <p:txBody>
          <a:bodyPr>
            <a:normAutofit/>
          </a:bodyPr>
          <a:lstStyle>
            <a:lvl1pPr>
              <a:defRPr sz="2000">
                <a:latin typeface="Verdana" pitchFamily="34" charset="0"/>
              </a:defRPr>
            </a:lvl1pPr>
            <a:lvl2pPr>
              <a:defRPr sz="1800">
                <a:latin typeface="Verdana" pitchFamily="34" charset="0"/>
              </a:defRPr>
            </a:lvl2pPr>
            <a:lvl3pPr>
              <a:defRPr sz="1600">
                <a:latin typeface="Verdana" pitchFamily="34" charset="0"/>
              </a:defRPr>
            </a:lvl3pPr>
            <a:lvl4pPr>
              <a:defRPr sz="1400">
                <a:latin typeface="Verdana" pitchFamily="34" charset="0"/>
              </a:defRPr>
            </a:lvl4pPr>
            <a:lvl5pPr>
              <a:defRPr sz="1200">
                <a:latin typeface="Verdana"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Date Placeholder 3"/>
          <p:cNvSpPr>
            <a:spLocks noGrp="1"/>
          </p:cNvSpPr>
          <p:nvPr>
            <p:ph type="dt" sz="half" idx="10"/>
          </p:nvPr>
        </p:nvSpPr>
        <p:spPr>
          <a:xfrm>
            <a:off x="2259367" y="6364126"/>
            <a:ext cx="998738" cy="365123"/>
          </a:xfrm>
        </p:spPr>
        <p:txBody>
          <a:bodyPr/>
          <a:lstStyle>
            <a:lvl1pPr>
              <a:defRPr sz="1000">
                <a:latin typeface="Verdana" pitchFamily="34" charset="0"/>
              </a:defRPr>
            </a:lvl1pPr>
          </a:lstStyle>
          <a:p>
            <a:pPr>
              <a:defRPr/>
            </a:pPr>
            <a:fld id="{E65C3746-2581-42F9-874F-F1EF46433CEE}" type="datetime1">
              <a:rPr lang="lv-LV" smtClean="0"/>
              <a:pPr>
                <a:defRPr/>
              </a:pPr>
              <a:t>27.04.2015.</a:t>
            </a:fld>
            <a:endParaRPr lang="lv-LV"/>
          </a:p>
        </p:txBody>
      </p:sp>
      <p:sp>
        <p:nvSpPr>
          <p:cNvPr id="16" name="Footer Placeholder 4"/>
          <p:cNvSpPr>
            <a:spLocks noGrp="1"/>
          </p:cNvSpPr>
          <p:nvPr>
            <p:ph type="ftr" sz="quarter" idx="11"/>
          </p:nvPr>
        </p:nvSpPr>
        <p:spPr>
          <a:xfrm>
            <a:off x="5201598" y="6364126"/>
            <a:ext cx="2895600" cy="365123"/>
          </a:xfrm>
        </p:spPr>
        <p:txBody>
          <a:bodyPr/>
          <a:lstStyle>
            <a:lvl1pPr algn="r">
              <a:defRPr sz="1000"/>
            </a:lvl1pPr>
          </a:lstStyle>
          <a:p>
            <a:pPr>
              <a:defRPr/>
            </a:pPr>
            <a:r>
              <a:rPr lang="lv-LV" smtClean="0"/>
              <a:t>OCMA</a:t>
            </a:r>
            <a:endParaRPr lang="lv-LV"/>
          </a:p>
        </p:txBody>
      </p:sp>
      <p:sp>
        <p:nvSpPr>
          <p:cNvPr id="17" name="Slide Number Placeholder 5"/>
          <p:cNvSpPr>
            <a:spLocks noGrp="1"/>
          </p:cNvSpPr>
          <p:nvPr>
            <p:ph type="sldNum" sz="quarter" idx="12"/>
          </p:nvPr>
        </p:nvSpPr>
        <p:spPr>
          <a:xfrm>
            <a:off x="8215426" y="6364126"/>
            <a:ext cx="426986" cy="365149"/>
          </a:xfrm>
        </p:spPr>
        <p:txBody>
          <a:bodyPr/>
          <a:lstStyle>
            <a:lvl1pPr>
              <a:defRPr sz="1000"/>
            </a:lvl1pPr>
          </a:lstStyle>
          <a:p>
            <a:pPr>
              <a:defRPr/>
            </a:pPr>
            <a:fld id="{D81579D9-452F-4C29-A011-B7AE3F8F110C}" type="slidenum">
              <a:rPr lang="lv-LV" smtClean="0"/>
              <a:pPr>
                <a:defRPr/>
              </a:pPr>
              <a:t>‹#›</a:t>
            </a:fld>
            <a:endParaRPr lang="lv-LV"/>
          </a:p>
        </p:txBody>
      </p:sp>
      <p:sp>
        <p:nvSpPr>
          <p:cNvPr id="10" name="Title 1"/>
          <p:cNvSpPr>
            <a:spLocks noGrp="1"/>
          </p:cNvSpPr>
          <p:nvPr>
            <p:ph type="title"/>
          </p:nvPr>
        </p:nvSpPr>
        <p:spPr>
          <a:xfrm>
            <a:off x="2209536" y="334415"/>
            <a:ext cx="6415119" cy="1022365"/>
          </a:xfrm>
        </p:spPr>
        <p:txBody>
          <a:bodyPr anchor="b">
            <a:normAutofit/>
          </a:bodyPr>
          <a:lstStyle>
            <a:lvl1pPr algn="l">
              <a:defRPr sz="2400">
                <a:latin typeface="Verdana" pitchFamily="34" charset="0"/>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63806" y="4406905"/>
            <a:ext cx="6230904" cy="1362075"/>
          </a:xfrm>
        </p:spPr>
        <p:txBody>
          <a:bodyPr anchor="b">
            <a:normAutofit/>
          </a:bodyPr>
          <a:lstStyle>
            <a:lvl1pPr algn="l">
              <a:defRPr sz="2400" b="1" cap="all">
                <a:latin typeface="Verdana"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2263806" y="2906727"/>
            <a:ext cx="6230904" cy="1500188"/>
          </a:xfrm>
        </p:spPr>
        <p:txBody>
          <a:bodyPr anchor="b">
            <a:normAutofit/>
          </a:bodyPr>
          <a:lstStyle>
            <a:lvl1pPr marL="0" indent="0">
              <a:buNone/>
              <a:defRPr sz="1800">
                <a:solidFill>
                  <a:schemeClr val="tx1">
                    <a:tint val="75000"/>
                  </a:schemeClr>
                </a:solidFill>
                <a:latin typeface="Verdana" pitchFamily="34" charset="0"/>
              </a:defRPr>
            </a:lvl1pPr>
            <a:lvl2pPr marL="469788" indent="0">
              <a:buNone/>
              <a:defRPr sz="1700">
                <a:solidFill>
                  <a:schemeClr val="tx1">
                    <a:tint val="75000"/>
                  </a:schemeClr>
                </a:solidFill>
              </a:defRPr>
            </a:lvl2pPr>
            <a:lvl3pPr marL="939575" indent="0">
              <a:buNone/>
              <a:defRPr sz="1600">
                <a:solidFill>
                  <a:schemeClr val="tx1">
                    <a:tint val="75000"/>
                  </a:schemeClr>
                </a:solidFill>
              </a:defRPr>
            </a:lvl3pPr>
            <a:lvl4pPr marL="1409365" indent="0">
              <a:buNone/>
              <a:defRPr sz="1400">
                <a:solidFill>
                  <a:schemeClr val="tx1">
                    <a:tint val="75000"/>
                  </a:schemeClr>
                </a:solidFill>
              </a:defRPr>
            </a:lvl4pPr>
            <a:lvl5pPr marL="1879152" indent="0">
              <a:buNone/>
              <a:defRPr sz="1400">
                <a:solidFill>
                  <a:schemeClr val="tx1">
                    <a:tint val="75000"/>
                  </a:schemeClr>
                </a:solidFill>
              </a:defRPr>
            </a:lvl5pPr>
            <a:lvl6pPr marL="2348940" indent="0">
              <a:buNone/>
              <a:defRPr sz="1400">
                <a:solidFill>
                  <a:schemeClr val="tx1">
                    <a:tint val="75000"/>
                  </a:schemeClr>
                </a:solidFill>
              </a:defRPr>
            </a:lvl6pPr>
            <a:lvl7pPr marL="2818729" indent="0">
              <a:buNone/>
              <a:defRPr sz="1400">
                <a:solidFill>
                  <a:schemeClr val="tx1">
                    <a:tint val="75000"/>
                  </a:schemeClr>
                </a:solidFill>
              </a:defRPr>
            </a:lvl7pPr>
            <a:lvl8pPr marL="3288515" indent="0">
              <a:buNone/>
              <a:defRPr sz="1400">
                <a:solidFill>
                  <a:schemeClr val="tx1">
                    <a:tint val="75000"/>
                  </a:schemeClr>
                </a:solidFill>
              </a:defRPr>
            </a:lvl8pPr>
            <a:lvl9pPr marL="3758305"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a:xfrm>
            <a:off x="2259367" y="6364126"/>
            <a:ext cx="998738" cy="365123"/>
          </a:xfrm>
        </p:spPr>
        <p:txBody>
          <a:bodyPr/>
          <a:lstStyle>
            <a:lvl1pPr>
              <a:defRPr sz="1000">
                <a:latin typeface="Verdana" pitchFamily="34" charset="0"/>
              </a:defRPr>
            </a:lvl1pPr>
          </a:lstStyle>
          <a:p>
            <a:pPr>
              <a:defRPr/>
            </a:pPr>
            <a:fld id="{48DD4865-1FB5-4A1E-81F7-A98E738ED801}" type="datetime1">
              <a:rPr lang="lv-LV" smtClean="0"/>
              <a:pPr>
                <a:defRPr/>
              </a:pPr>
              <a:t>27.04.2015.</a:t>
            </a:fld>
            <a:endParaRPr lang="lv-LV"/>
          </a:p>
        </p:txBody>
      </p:sp>
      <p:sp>
        <p:nvSpPr>
          <p:cNvPr id="9" name="Footer Placeholder 4"/>
          <p:cNvSpPr>
            <a:spLocks noGrp="1"/>
          </p:cNvSpPr>
          <p:nvPr>
            <p:ph type="ftr" sz="quarter" idx="11"/>
          </p:nvPr>
        </p:nvSpPr>
        <p:spPr>
          <a:xfrm>
            <a:off x="5201598" y="6364126"/>
            <a:ext cx="2895600" cy="365123"/>
          </a:xfrm>
        </p:spPr>
        <p:txBody>
          <a:bodyPr/>
          <a:lstStyle>
            <a:lvl1pPr algn="r">
              <a:defRPr sz="1000"/>
            </a:lvl1pPr>
          </a:lstStyle>
          <a:p>
            <a:pPr>
              <a:defRPr/>
            </a:pPr>
            <a:r>
              <a:rPr lang="lv-LV" smtClean="0"/>
              <a:t>OCMA</a:t>
            </a:r>
            <a:endParaRPr lang="lv-LV"/>
          </a:p>
        </p:txBody>
      </p:sp>
      <p:sp>
        <p:nvSpPr>
          <p:cNvPr id="10" name="Slide Number Placeholder 5"/>
          <p:cNvSpPr>
            <a:spLocks noGrp="1"/>
          </p:cNvSpPr>
          <p:nvPr>
            <p:ph type="sldNum" sz="quarter" idx="12"/>
          </p:nvPr>
        </p:nvSpPr>
        <p:spPr>
          <a:xfrm>
            <a:off x="8215426" y="6364126"/>
            <a:ext cx="426986" cy="365149"/>
          </a:xfrm>
        </p:spPr>
        <p:txBody>
          <a:bodyPr/>
          <a:lstStyle>
            <a:lvl1pPr>
              <a:defRPr sz="1000"/>
            </a:lvl1pPr>
          </a:lstStyle>
          <a:p>
            <a:pPr>
              <a:defRPr/>
            </a:pPr>
            <a:fld id="{D81579D9-452F-4C29-A011-B7AE3F8F110C}" type="slidenum">
              <a:rPr lang="lv-LV" smtClean="0"/>
              <a:pPr>
                <a:defRPr/>
              </a:pPr>
              <a:t>‹#›</a:t>
            </a:fld>
            <a:endParaRPr lang="lv-LV"/>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2259367" y="6364126"/>
            <a:ext cx="998738" cy="365123"/>
          </a:xfrm>
        </p:spPr>
        <p:txBody>
          <a:bodyPr/>
          <a:lstStyle>
            <a:lvl1pPr>
              <a:defRPr sz="1000">
                <a:latin typeface="Verdana" pitchFamily="34" charset="0"/>
              </a:defRPr>
            </a:lvl1pPr>
          </a:lstStyle>
          <a:p>
            <a:pPr>
              <a:defRPr/>
            </a:pPr>
            <a:fld id="{21108BC1-A533-466B-A4F8-143B240E7966}" type="datetime1">
              <a:rPr lang="lv-LV" smtClean="0"/>
              <a:pPr>
                <a:defRPr/>
              </a:pPr>
              <a:t>27.04.2015.</a:t>
            </a:fld>
            <a:endParaRPr lang="lv-LV"/>
          </a:p>
        </p:txBody>
      </p:sp>
      <p:sp>
        <p:nvSpPr>
          <p:cNvPr id="7" name="Footer Placeholder 4"/>
          <p:cNvSpPr>
            <a:spLocks noGrp="1"/>
          </p:cNvSpPr>
          <p:nvPr>
            <p:ph type="ftr" sz="quarter" idx="11"/>
          </p:nvPr>
        </p:nvSpPr>
        <p:spPr>
          <a:xfrm>
            <a:off x="5201598" y="6364126"/>
            <a:ext cx="2895600" cy="365123"/>
          </a:xfrm>
        </p:spPr>
        <p:txBody>
          <a:bodyPr/>
          <a:lstStyle>
            <a:lvl1pPr algn="r">
              <a:defRPr sz="1000"/>
            </a:lvl1pPr>
          </a:lstStyle>
          <a:p>
            <a:pPr>
              <a:defRPr/>
            </a:pPr>
            <a:r>
              <a:rPr lang="lv-LV" smtClean="0"/>
              <a:t>OCMA</a:t>
            </a:r>
            <a:endParaRPr lang="lv-LV"/>
          </a:p>
        </p:txBody>
      </p:sp>
      <p:sp>
        <p:nvSpPr>
          <p:cNvPr id="8" name="Slide Number Placeholder 5"/>
          <p:cNvSpPr>
            <a:spLocks noGrp="1"/>
          </p:cNvSpPr>
          <p:nvPr>
            <p:ph type="sldNum" sz="quarter" idx="12"/>
          </p:nvPr>
        </p:nvSpPr>
        <p:spPr>
          <a:xfrm>
            <a:off x="8215426" y="6364126"/>
            <a:ext cx="426986" cy="365149"/>
          </a:xfrm>
        </p:spPr>
        <p:txBody>
          <a:bodyPr/>
          <a:lstStyle>
            <a:lvl1pPr>
              <a:defRPr sz="1000"/>
            </a:lvl1pPr>
          </a:lstStyle>
          <a:p>
            <a:pPr>
              <a:defRPr/>
            </a:pPr>
            <a:fld id="{D81579D9-452F-4C29-A011-B7AE3F8F110C}" type="slidenum">
              <a:rPr lang="lv-LV" smtClean="0"/>
              <a:pPr>
                <a:defRPr/>
              </a:pPr>
              <a:t>‹#›</a:t>
            </a:fld>
            <a:endParaRPr lang="lv-LV"/>
          </a:p>
        </p:txBody>
      </p:sp>
      <p:sp>
        <p:nvSpPr>
          <p:cNvPr id="11" name="Title 1"/>
          <p:cNvSpPr>
            <a:spLocks noGrp="1"/>
          </p:cNvSpPr>
          <p:nvPr>
            <p:ph type="title"/>
          </p:nvPr>
        </p:nvSpPr>
        <p:spPr>
          <a:xfrm>
            <a:off x="2209536" y="334415"/>
            <a:ext cx="6415119" cy="1022365"/>
          </a:xfrm>
        </p:spPr>
        <p:txBody>
          <a:bodyPr anchor="b">
            <a:normAutofit/>
          </a:bodyPr>
          <a:lstStyle>
            <a:lvl1pPr algn="l">
              <a:defRPr sz="2400">
                <a:latin typeface="Verdana" pitchFamily="34" charset="0"/>
              </a:defRPr>
            </a:lvl1p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10540" y="1535116"/>
            <a:ext cx="3165744" cy="639765"/>
          </a:xfrm>
        </p:spPr>
        <p:txBody>
          <a:bodyPr anchor="b">
            <a:noAutofit/>
          </a:bodyPr>
          <a:lstStyle>
            <a:lvl1pPr marL="0" indent="0">
              <a:buNone/>
              <a:defRPr sz="2000" b="1"/>
            </a:lvl1pPr>
            <a:lvl2pPr marL="469788" indent="0">
              <a:buNone/>
              <a:defRPr sz="1900" b="1"/>
            </a:lvl2pPr>
            <a:lvl3pPr marL="939575" indent="0">
              <a:buNone/>
              <a:defRPr sz="1700" b="1"/>
            </a:lvl3pPr>
            <a:lvl4pPr marL="1409365" indent="0">
              <a:buNone/>
              <a:defRPr sz="1600" b="1"/>
            </a:lvl4pPr>
            <a:lvl5pPr marL="1879152" indent="0">
              <a:buNone/>
              <a:defRPr sz="1600" b="1"/>
            </a:lvl5pPr>
            <a:lvl6pPr marL="2348940" indent="0">
              <a:buNone/>
              <a:defRPr sz="1600" b="1"/>
            </a:lvl6pPr>
            <a:lvl7pPr marL="2818729" indent="0">
              <a:buNone/>
              <a:defRPr sz="1600" b="1"/>
            </a:lvl7pPr>
            <a:lvl8pPr marL="3288515" indent="0">
              <a:buNone/>
              <a:defRPr sz="1600" b="1"/>
            </a:lvl8pPr>
            <a:lvl9pPr marL="3758305"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5468644" y="1535116"/>
            <a:ext cx="3218165" cy="639765"/>
          </a:xfrm>
        </p:spPr>
        <p:txBody>
          <a:bodyPr anchor="b">
            <a:noAutofit/>
          </a:bodyPr>
          <a:lstStyle>
            <a:lvl1pPr marL="0" indent="0">
              <a:buNone/>
              <a:defRPr sz="2000" b="1"/>
            </a:lvl1pPr>
            <a:lvl2pPr marL="469788" indent="0">
              <a:buNone/>
              <a:defRPr sz="1900" b="1"/>
            </a:lvl2pPr>
            <a:lvl3pPr marL="939575" indent="0">
              <a:buNone/>
              <a:defRPr sz="1700" b="1"/>
            </a:lvl3pPr>
            <a:lvl4pPr marL="1409365" indent="0">
              <a:buNone/>
              <a:defRPr sz="1600" b="1"/>
            </a:lvl4pPr>
            <a:lvl5pPr marL="1879152" indent="0">
              <a:buNone/>
              <a:defRPr sz="1600" b="1"/>
            </a:lvl5pPr>
            <a:lvl6pPr marL="2348940" indent="0">
              <a:buNone/>
              <a:defRPr sz="1600" b="1"/>
            </a:lvl6pPr>
            <a:lvl7pPr marL="2818729" indent="0">
              <a:buNone/>
              <a:defRPr sz="1600" b="1"/>
            </a:lvl7pPr>
            <a:lvl8pPr marL="3288515" indent="0">
              <a:buNone/>
              <a:defRPr sz="1600" b="1"/>
            </a:lvl8pPr>
            <a:lvl9pPr marL="3758305" indent="0">
              <a:buNone/>
              <a:defRPr sz="1600" b="1"/>
            </a:lvl9pPr>
          </a:lstStyle>
          <a:p>
            <a:pPr lvl="0"/>
            <a:r>
              <a:rPr lang="en-US" smtClean="0"/>
              <a:t>Click to edit Master text styles</a:t>
            </a:r>
          </a:p>
        </p:txBody>
      </p:sp>
      <p:sp>
        <p:nvSpPr>
          <p:cNvPr id="16" name="Date Placeholder 3"/>
          <p:cNvSpPr>
            <a:spLocks noGrp="1"/>
          </p:cNvSpPr>
          <p:nvPr>
            <p:ph type="dt" sz="half" idx="10"/>
          </p:nvPr>
        </p:nvSpPr>
        <p:spPr>
          <a:xfrm>
            <a:off x="2259367" y="6364126"/>
            <a:ext cx="998738" cy="365123"/>
          </a:xfrm>
        </p:spPr>
        <p:txBody>
          <a:bodyPr/>
          <a:lstStyle>
            <a:lvl1pPr>
              <a:defRPr sz="1000">
                <a:latin typeface="Verdana" pitchFamily="34" charset="0"/>
              </a:defRPr>
            </a:lvl1pPr>
          </a:lstStyle>
          <a:p>
            <a:pPr>
              <a:defRPr/>
            </a:pPr>
            <a:fld id="{5127276B-B7AA-4B93-8A60-991532F655C1}" type="datetime1">
              <a:rPr lang="lv-LV" smtClean="0"/>
              <a:pPr>
                <a:defRPr/>
              </a:pPr>
              <a:t>27.04.2015.</a:t>
            </a:fld>
            <a:endParaRPr lang="lv-LV"/>
          </a:p>
        </p:txBody>
      </p:sp>
      <p:sp>
        <p:nvSpPr>
          <p:cNvPr id="17" name="Footer Placeholder 4"/>
          <p:cNvSpPr>
            <a:spLocks noGrp="1"/>
          </p:cNvSpPr>
          <p:nvPr>
            <p:ph type="ftr" sz="quarter" idx="11"/>
          </p:nvPr>
        </p:nvSpPr>
        <p:spPr>
          <a:xfrm>
            <a:off x="5201598" y="6364126"/>
            <a:ext cx="2895600" cy="365123"/>
          </a:xfrm>
        </p:spPr>
        <p:txBody>
          <a:bodyPr/>
          <a:lstStyle>
            <a:lvl1pPr algn="r">
              <a:defRPr sz="1000"/>
            </a:lvl1pPr>
          </a:lstStyle>
          <a:p>
            <a:pPr>
              <a:defRPr/>
            </a:pPr>
            <a:r>
              <a:rPr lang="lv-LV" smtClean="0"/>
              <a:t>OCMA</a:t>
            </a:r>
            <a:endParaRPr lang="lv-LV"/>
          </a:p>
        </p:txBody>
      </p:sp>
      <p:sp>
        <p:nvSpPr>
          <p:cNvPr id="18" name="Slide Number Placeholder 5"/>
          <p:cNvSpPr>
            <a:spLocks noGrp="1"/>
          </p:cNvSpPr>
          <p:nvPr>
            <p:ph type="sldNum" sz="quarter" idx="12"/>
          </p:nvPr>
        </p:nvSpPr>
        <p:spPr>
          <a:xfrm>
            <a:off x="8215426" y="6364126"/>
            <a:ext cx="426986" cy="365149"/>
          </a:xfrm>
        </p:spPr>
        <p:txBody>
          <a:bodyPr/>
          <a:lstStyle>
            <a:lvl1pPr>
              <a:defRPr sz="1000"/>
            </a:lvl1pPr>
          </a:lstStyle>
          <a:p>
            <a:pPr>
              <a:defRPr/>
            </a:pPr>
            <a:fld id="{D81579D9-452F-4C29-A011-B7AE3F8F110C}" type="slidenum">
              <a:rPr lang="lv-LV" smtClean="0"/>
              <a:pPr>
                <a:defRPr/>
              </a:pPr>
              <a:t>‹#›</a:t>
            </a:fld>
            <a:endParaRPr lang="lv-LV"/>
          </a:p>
        </p:txBody>
      </p:sp>
      <p:sp>
        <p:nvSpPr>
          <p:cNvPr id="19" name="Content Placeholder 3"/>
          <p:cNvSpPr>
            <a:spLocks noGrp="1"/>
          </p:cNvSpPr>
          <p:nvPr>
            <p:ph sz="half" idx="2"/>
          </p:nvPr>
        </p:nvSpPr>
        <p:spPr>
          <a:xfrm>
            <a:off x="5486399" y="2308194"/>
            <a:ext cx="3209278" cy="3809101"/>
          </a:xfrm>
        </p:spPr>
        <p:txBody>
          <a:bodyPr>
            <a:normAutofit/>
          </a:bodyPr>
          <a:lstStyle>
            <a:lvl1pPr>
              <a:defRPr sz="2000">
                <a:latin typeface="Verdana" pitchFamily="34" charset="0"/>
              </a:defRPr>
            </a:lvl1pPr>
            <a:lvl2pPr>
              <a:defRPr sz="1800">
                <a:latin typeface="Verdana" pitchFamily="34" charset="0"/>
              </a:defRPr>
            </a:lvl2pPr>
            <a:lvl3pPr>
              <a:defRPr sz="1600">
                <a:latin typeface="Verdana" pitchFamily="34" charset="0"/>
              </a:defRPr>
            </a:lvl3pPr>
            <a:lvl4pPr>
              <a:defRPr sz="1400">
                <a:latin typeface="Verdana" pitchFamily="34" charset="0"/>
              </a:defRPr>
            </a:lvl4pPr>
            <a:lvl5pPr>
              <a:defRPr sz="1200">
                <a:latin typeface="Verdana"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Content Placeholder 2"/>
          <p:cNvSpPr>
            <a:spLocks noGrp="1"/>
          </p:cNvSpPr>
          <p:nvPr>
            <p:ph sz="half" idx="13"/>
          </p:nvPr>
        </p:nvSpPr>
        <p:spPr>
          <a:xfrm>
            <a:off x="2228296" y="2308194"/>
            <a:ext cx="3151572" cy="3826857"/>
          </a:xfrm>
        </p:spPr>
        <p:txBody>
          <a:bodyPr>
            <a:normAutofit/>
          </a:bodyPr>
          <a:lstStyle>
            <a:lvl1pPr>
              <a:defRPr sz="2000">
                <a:latin typeface="Verdana" pitchFamily="34" charset="0"/>
              </a:defRPr>
            </a:lvl1pPr>
            <a:lvl2pPr>
              <a:defRPr sz="1800">
                <a:latin typeface="Verdana" pitchFamily="34" charset="0"/>
              </a:defRPr>
            </a:lvl2pPr>
            <a:lvl3pPr>
              <a:defRPr sz="1600">
                <a:latin typeface="Verdana" pitchFamily="34" charset="0"/>
              </a:defRPr>
            </a:lvl3pPr>
            <a:lvl4pPr>
              <a:defRPr sz="1400">
                <a:latin typeface="Verdana" pitchFamily="34" charset="0"/>
              </a:defRPr>
            </a:lvl4pPr>
            <a:lvl5pPr>
              <a:defRPr sz="1200">
                <a:latin typeface="Verdana" pitchFamily="34" charset="0"/>
              </a:defRPr>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itle 1"/>
          <p:cNvSpPr>
            <a:spLocks noGrp="1"/>
          </p:cNvSpPr>
          <p:nvPr>
            <p:ph type="title"/>
          </p:nvPr>
        </p:nvSpPr>
        <p:spPr>
          <a:xfrm>
            <a:off x="2209536" y="334415"/>
            <a:ext cx="6415119" cy="1022365"/>
          </a:xfrm>
        </p:spPr>
        <p:txBody>
          <a:bodyPr anchor="b">
            <a:normAutofit/>
          </a:bodyPr>
          <a:lstStyle>
            <a:lvl1pPr algn="l">
              <a:defRPr sz="2400">
                <a:latin typeface="Verdana" pitchFamily="34" charset="0"/>
              </a:defRPr>
            </a:lvl1p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2259367" y="6364126"/>
            <a:ext cx="998738" cy="365123"/>
          </a:xfrm>
        </p:spPr>
        <p:txBody>
          <a:bodyPr/>
          <a:lstStyle>
            <a:lvl1pPr>
              <a:defRPr sz="1000">
                <a:latin typeface="Verdana" pitchFamily="34" charset="0"/>
              </a:defRPr>
            </a:lvl1pPr>
          </a:lstStyle>
          <a:p>
            <a:pPr>
              <a:defRPr/>
            </a:pPr>
            <a:fld id="{DE5E0A63-4B65-469D-B226-621E5243369F}" type="datetime1">
              <a:rPr lang="lv-LV" smtClean="0"/>
              <a:pPr>
                <a:defRPr/>
              </a:pPr>
              <a:t>27.04.2015.</a:t>
            </a:fld>
            <a:endParaRPr lang="lv-LV"/>
          </a:p>
        </p:txBody>
      </p:sp>
      <p:sp>
        <p:nvSpPr>
          <p:cNvPr id="6" name="Footer Placeholder 4"/>
          <p:cNvSpPr>
            <a:spLocks noGrp="1"/>
          </p:cNvSpPr>
          <p:nvPr>
            <p:ph type="ftr" sz="quarter" idx="11"/>
          </p:nvPr>
        </p:nvSpPr>
        <p:spPr>
          <a:xfrm>
            <a:off x="5201598" y="6364126"/>
            <a:ext cx="2895600" cy="365123"/>
          </a:xfrm>
        </p:spPr>
        <p:txBody>
          <a:bodyPr/>
          <a:lstStyle>
            <a:lvl1pPr algn="r">
              <a:defRPr sz="1000"/>
            </a:lvl1pPr>
          </a:lstStyle>
          <a:p>
            <a:pPr>
              <a:defRPr/>
            </a:pPr>
            <a:r>
              <a:rPr lang="lv-LV" smtClean="0"/>
              <a:t>OCMA</a:t>
            </a:r>
            <a:endParaRPr lang="lv-LV"/>
          </a:p>
        </p:txBody>
      </p:sp>
      <p:sp>
        <p:nvSpPr>
          <p:cNvPr id="7" name="Slide Number Placeholder 5"/>
          <p:cNvSpPr>
            <a:spLocks noGrp="1"/>
          </p:cNvSpPr>
          <p:nvPr>
            <p:ph type="sldNum" sz="quarter" idx="12"/>
          </p:nvPr>
        </p:nvSpPr>
        <p:spPr>
          <a:xfrm>
            <a:off x="8215426" y="6364126"/>
            <a:ext cx="426986" cy="365149"/>
          </a:xfrm>
        </p:spPr>
        <p:txBody>
          <a:bodyPr/>
          <a:lstStyle>
            <a:lvl1pPr>
              <a:defRPr sz="1000"/>
            </a:lvl1pPr>
          </a:lstStyle>
          <a:p>
            <a:pPr>
              <a:defRPr/>
            </a:pPr>
            <a:fld id="{D81579D9-452F-4C29-A011-B7AE3F8F110C}" type="slidenum">
              <a:rPr lang="lv-LV" smtClean="0"/>
              <a:pPr>
                <a:defRPr/>
              </a:pPr>
              <a:t>‹#›</a:t>
            </a:fld>
            <a:endParaRPr lang="lv-LV"/>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solidFill>
                  <a:schemeClr val="tx2">
                    <a:lumMod val="5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a:lstStyle>
            <a:lvl1pPr marL="0" indent="0">
              <a:buNone/>
              <a:defRPr sz="3200"/>
            </a:lvl1pPr>
            <a:lvl2pPr marL="457143" indent="0">
              <a:buNone/>
              <a:defRPr sz="2800"/>
            </a:lvl2pPr>
            <a:lvl3pPr marL="914288" indent="0">
              <a:buNone/>
              <a:defRPr sz="2400"/>
            </a:lvl3pPr>
            <a:lvl4pPr marL="1371431" indent="0">
              <a:buNone/>
              <a:defRPr sz="2000"/>
            </a:lvl4pPr>
            <a:lvl5pPr marL="1828575" indent="0">
              <a:buNone/>
              <a:defRPr sz="2000"/>
            </a:lvl5pPr>
            <a:lvl6pPr marL="2285718" indent="0">
              <a:buNone/>
              <a:defRPr sz="2000"/>
            </a:lvl6pPr>
            <a:lvl7pPr marL="2742862" indent="0">
              <a:buNone/>
              <a:defRPr sz="2000"/>
            </a:lvl7pPr>
            <a:lvl8pPr marL="3200006" indent="0">
              <a:buNone/>
              <a:defRPr sz="2000"/>
            </a:lvl8pPr>
            <a:lvl9pPr marL="3657149"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9" y="5367339"/>
            <a:ext cx="5486400" cy="804862"/>
          </a:xfrm>
        </p:spPr>
        <p:txBody>
          <a:bodyPr/>
          <a:lstStyle>
            <a:lvl1pPr marL="0" indent="0">
              <a:buNone/>
              <a:defRPr sz="1400"/>
            </a:lvl1pPr>
            <a:lvl2pPr marL="457143" indent="0">
              <a:buNone/>
              <a:defRPr sz="1200"/>
            </a:lvl2pPr>
            <a:lvl3pPr marL="914288" indent="0">
              <a:buNone/>
              <a:defRPr sz="1000"/>
            </a:lvl3pPr>
            <a:lvl4pPr marL="1371431" indent="0">
              <a:buNone/>
              <a:defRPr sz="900"/>
            </a:lvl4pPr>
            <a:lvl5pPr marL="1828575" indent="0">
              <a:buNone/>
              <a:defRPr sz="900"/>
            </a:lvl5pPr>
            <a:lvl6pPr marL="2285718" indent="0">
              <a:buNone/>
              <a:defRPr sz="900"/>
            </a:lvl6pPr>
            <a:lvl7pPr marL="2742862" indent="0">
              <a:buNone/>
              <a:defRPr sz="900"/>
            </a:lvl7pPr>
            <a:lvl8pPr marL="3200006" indent="0">
              <a:buNone/>
              <a:defRPr sz="900"/>
            </a:lvl8pPr>
            <a:lvl9pPr marL="365714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E425130A-332C-4E5A-B429-E66209E21190}" type="datetime1">
              <a:rPr lang="lv-LV" smtClean="0"/>
              <a:pPr>
                <a:defRPr/>
              </a:pPr>
              <a:t>27.04.2015.</a:t>
            </a:fld>
            <a:endParaRPr lang="lv-LV"/>
          </a:p>
        </p:txBody>
      </p:sp>
      <p:sp>
        <p:nvSpPr>
          <p:cNvPr id="6" name="Footer Placeholder 5"/>
          <p:cNvSpPr>
            <a:spLocks noGrp="1"/>
          </p:cNvSpPr>
          <p:nvPr>
            <p:ph type="ftr" sz="quarter" idx="11"/>
          </p:nvPr>
        </p:nvSpPr>
        <p:spPr/>
        <p:txBody>
          <a:bodyPr/>
          <a:lstStyle/>
          <a:p>
            <a:pPr>
              <a:defRPr/>
            </a:pPr>
            <a:r>
              <a:rPr lang="lv-LV" smtClean="0"/>
              <a:t>OCMA</a:t>
            </a:r>
            <a:endParaRPr lang="lv-LV"/>
          </a:p>
        </p:txBody>
      </p:sp>
      <p:sp>
        <p:nvSpPr>
          <p:cNvPr id="7" name="Slide Number Placeholder 6"/>
          <p:cNvSpPr>
            <a:spLocks noGrp="1"/>
          </p:cNvSpPr>
          <p:nvPr>
            <p:ph type="sldNum" sz="quarter" idx="12"/>
          </p:nvPr>
        </p:nvSpPr>
        <p:spPr/>
        <p:txBody>
          <a:bodyPr/>
          <a:lstStyle/>
          <a:p>
            <a:pPr>
              <a:defRPr/>
            </a:pPr>
            <a:fld id="{D81579D9-452F-4C29-A011-B7AE3F8F110C}" type="slidenum">
              <a:rPr lang="lv-LV" smtClean="0"/>
              <a:pPr>
                <a:defRPr/>
              </a:pPr>
              <a:t>‹#›</a:t>
            </a:fld>
            <a:endParaRPr lang="lv-LV"/>
          </a:p>
        </p:txBody>
      </p:sp>
    </p:spTree>
    <p:extLst>
      <p:ext uri="{BB962C8B-B14F-4D97-AF65-F5344CB8AC3E}">
        <p14:creationId xmlns="" xmlns:p14="http://schemas.microsoft.com/office/powerpoint/2010/main" val="27078478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622199"/>
            <a:ext cx="9144000" cy="244656"/>
          </a:xfrm>
          <a:prstGeom prst="rect">
            <a:avLst/>
          </a:prstGeom>
        </p:spPr>
      </p:pic>
      <p:sp>
        <p:nvSpPr>
          <p:cNvPr id="9" name="Text Placeholder 8"/>
          <p:cNvSpPr>
            <a:spLocks noGrp="1"/>
          </p:cNvSpPr>
          <p:nvPr>
            <p:ph type="body" sz="quarter" idx="10" hasCustomPrompt="1"/>
          </p:nvPr>
        </p:nvSpPr>
        <p:spPr>
          <a:xfrm>
            <a:off x="692458" y="3294063"/>
            <a:ext cx="7759084" cy="692011"/>
          </a:xfrm>
        </p:spPr>
        <p:txBody>
          <a:bodyPr>
            <a:normAutofit/>
          </a:bodyPr>
          <a:lstStyle>
            <a:lvl1pPr algn="ctr">
              <a:buNone/>
              <a:defRPr sz="3200" b="1"/>
            </a:lvl1pPr>
          </a:lstStyle>
          <a:p>
            <a:pPr lvl="0"/>
            <a:r>
              <a:rPr lang="lv-LV" dirty="0" err="1" smtClean="0"/>
              <a:t>Title</a:t>
            </a:r>
            <a:endParaRPr lang="lv-LV" dirty="0"/>
          </a:p>
        </p:txBody>
      </p:sp>
      <p:sp>
        <p:nvSpPr>
          <p:cNvPr id="19" name="Text Placeholder 18"/>
          <p:cNvSpPr>
            <a:spLocks noGrp="1"/>
          </p:cNvSpPr>
          <p:nvPr>
            <p:ph type="body" sz="quarter" idx="11" hasCustomPrompt="1"/>
          </p:nvPr>
        </p:nvSpPr>
        <p:spPr>
          <a:xfrm>
            <a:off x="1358284" y="4661455"/>
            <a:ext cx="6427432" cy="914400"/>
          </a:xfrm>
        </p:spPr>
        <p:txBody>
          <a:bodyPr>
            <a:normAutofit/>
          </a:bodyPr>
          <a:lstStyle>
            <a:lvl1pPr algn="ctr">
              <a:buNone/>
              <a:defRPr sz="1400" baseline="0"/>
            </a:lvl1pPr>
          </a:lstStyle>
          <a:p>
            <a:pPr lvl="0"/>
            <a:r>
              <a:rPr lang="lv-LV" dirty="0" smtClean="0"/>
              <a:t>vārds, uzvārds</a:t>
            </a:r>
          </a:p>
          <a:p>
            <a:pPr lvl="0"/>
            <a:r>
              <a:rPr lang="lv-LV" dirty="0" smtClean="0"/>
              <a:t>amats</a:t>
            </a:r>
          </a:p>
          <a:p>
            <a:pPr lvl="0"/>
            <a:r>
              <a:rPr lang="lv-LV" dirty="0" smtClean="0"/>
              <a:t>kontakti</a:t>
            </a:r>
            <a:endParaRPr lang="lv-LV" dirty="0"/>
          </a:p>
        </p:txBody>
      </p:sp>
      <p:sp>
        <p:nvSpPr>
          <p:cNvPr id="23" name="Text Placeholder 22"/>
          <p:cNvSpPr>
            <a:spLocks noGrp="1"/>
          </p:cNvSpPr>
          <p:nvPr>
            <p:ph type="body" sz="quarter" idx="12" hasCustomPrompt="1"/>
          </p:nvPr>
        </p:nvSpPr>
        <p:spPr>
          <a:xfrm>
            <a:off x="3409025" y="5867892"/>
            <a:ext cx="1162975" cy="319534"/>
          </a:xfrm>
        </p:spPr>
        <p:txBody>
          <a:bodyPr>
            <a:normAutofit/>
          </a:bodyPr>
          <a:lstStyle>
            <a:lvl1pPr>
              <a:buNone/>
              <a:defRPr sz="1400"/>
            </a:lvl1pPr>
            <a:lvl5pPr>
              <a:defRPr/>
            </a:lvl5pPr>
          </a:lstStyle>
          <a:p>
            <a:pPr lvl="0"/>
            <a:r>
              <a:rPr lang="lv-LV" dirty="0" smtClean="0"/>
              <a:t>datums</a:t>
            </a:r>
            <a:endParaRPr lang="lv-LV" dirty="0"/>
          </a:p>
        </p:txBody>
      </p:sp>
      <p:sp>
        <p:nvSpPr>
          <p:cNvPr id="25" name="Text Placeholder 24"/>
          <p:cNvSpPr>
            <a:spLocks noGrp="1"/>
          </p:cNvSpPr>
          <p:nvPr>
            <p:ph type="body" sz="quarter" idx="13" hasCustomPrompt="1"/>
          </p:nvPr>
        </p:nvSpPr>
        <p:spPr>
          <a:xfrm>
            <a:off x="4687593" y="5880900"/>
            <a:ext cx="1136157" cy="293518"/>
          </a:xfrm>
        </p:spPr>
        <p:txBody>
          <a:bodyPr>
            <a:noAutofit/>
          </a:bodyPr>
          <a:lstStyle>
            <a:lvl1pPr>
              <a:buNone/>
              <a:defRPr sz="1400"/>
            </a:lvl1pPr>
            <a:lvl5pPr>
              <a:defRPr/>
            </a:lvl5pPr>
          </a:lstStyle>
          <a:p>
            <a:pPr lvl="0"/>
            <a:r>
              <a:rPr lang="lv-LV" dirty="0" smtClean="0"/>
              <a:t>Rīgā</a:t>
            </a:r>
            <a:endParaRPr lang="lv-LV" dirty="0"/>
          </a:p>
        </p:txBody>
      </p:sp>
      <p:pic>
        <p:nvPicPr>
          <p:cNvPr id="10" name="Picture 9"/>
          <p:cNvPicPr>
            <a:picLocks noChangeAspect="1"/>
          </p:cNvPicPr>
          <p:nvPr/>
        </p:nvPicPr>
        <p:blipFill>
          <a:blip r:embed="rId3" cstate="print">
            <a:extLst>
              <a:ext uri="{28A0092B-C50C-407E-A947-70E740481C1C}">
                <a14:useLocalDpi xmlns="" xmlns:a14="http://schemas.microsoft.com/office/drawing/2010/main" val="0"/>
              </a:ext>
            </a:extLst>
          </a:blip>
          <a:srcRect b="22009"/>
          <a:stretch>
            <a:fillRect/>
          </a:stretch>
        </p:blipFill>
        <p:spPr>
          <a:xfrm>
            <a:off x="2667000" y="1"/>
            <a:ext cx="3777632" cy="3249226"/>
          </a:xfrm>
          <a:prstGeom prst="rect">
            <a:avLst/>
          </a:prstGeom>
          <a:noFill/>
          <a:ln>
            <a:noFill/>
          </a:ln>
        </p:spPr>
      </p:pic>
    </p:spTree>
  </p:cSld>
  <p:clrMapOvr>
    <a:masterClrMapping/>
  </p:clrMapOvr>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8229600" cy="1143000"/>
          </a:xfrm>
          <a:prstGeom prst="rect">
            <a:avLst/>
          </a:prstGeom>
        </p:spPr>
        <p:txBody>
          <a:bodyPr vert="horz" lIns="91428" tIns="45715" rIns="91428"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1" y="1600201"/>
            <a:ext cx="8229600" cy="4525963"/>
          </a:xfrm>
          <a:prstGeom prst="rect">
            <a:avLst/>
          </a:prstGeom>
        </p:spPr>
        <p:txBody>
          <a:bodyPr vert="horz" lIns="91428" tIns="45715" rIns="91428"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fld id="{10FC34AB-4C92-4364-91F9-B85907C799CE}" type="datetime1">
              <a:rPr lang="lv-LV" smtClean="0">
                <a:solidFill>
                  <a:prstClr val="black">
                    <a:tint val="75000"/>
                  </a:prstClr>
                </a:solidFill>
              </a:rPr>
              <a:pPr/>
              <a:t>27.04.2015.</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Lst>
  <p:hf hdr="0" ftr="0" dt="0"/>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8" indent="-342858" algn="l" defTabSz="91428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58" indent="-285715" algn="l" defTabSz="91428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59" indent="-228572" algn="l" defTabSz="91428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02"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47"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90"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34"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8"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21" indent="-228572" algn="l" defTabSz="91428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3"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1" algn="l" defTabSz="914288" rtl="0" eaLnBrk="1" latinLnBrk="0" hangingPunct="1">
        <a:defRPr sz="1800" kern="1200">
          <a:solidFill>
            <a:schemeClr val="tx1"/>
          </a:solidFill>
          <a:latin typeface="+mn-lt"/>
          <a:ea typeface="+mn-ea"/>
          <a:cs typeface="+mn-cs"/>
        </a:defRPr>
      </a:lvl4pPr>
      <a:lvl5pPr marL="1828575" algn="l" defTabSz="914288" rtl="0" eaLnBrk="1" latinLnBrk="0" hangingPunct="1">
        <a:defRPr sz="1800" kern="1200">
          <a:solidFill>
            <a:schemeClr val="tx1"/>
          </a:solidFill>
          <a:latin typeface="+mn-lt"/>
          <a:ea typeface="+mn-ea"/>
          <a:cs typeface="+mn-cs"/>
        </a:defRPr>
      </a:lvl5pPr>
      <a:lvl6pPr marL="2285718" algn="l" defTabSz="914288" rtl="0" eaLnBrk="1" latinLnBrk="0" hangingPunct="1">
        <a:defRPr sz="1800" kern="1200">
          <a:solidFill>
            <a:schemeClr val="tx1"/>
          </a:solidFill>
          <a:latin typeface="+mn-lt"/>
          <a:ea typeface="+mn-ea"/>
          <a:cs typeface="+mn-cs"/>
        </a:defRPr>
      </a:lvl6pPr>
      <a:lvl7pPr marL="2742862" algn="l" defTabSz="914288" rtl="0" eaLnBrk="1" latinLnBrk="0" hangingPunct="1">
        <a:defRPr sz="1800" kern="1200">
          <a:solidFill>
            <a:schemeClr val="tx1"/>
          </a:solidFill>
          <a:latin typeface="+mn-lt"/>
          <a:ea typeface="+mn-ea"/>
          <a:cs typeface="+mn-cs"/>
        </a:defRPr>
      </a:lvl7pPr>
      <a:lvl8pPr marL="3200006" algn="l" defTabSz="914288" rtl="0" eaLnBrk="1" latinLnBrk="0" hangingPunct="1">
        <a:defRPr sz="1800" kern="1200">
          <a:solidFill>
            <a:schemeClr val="tx1"/>
          </a:solidFill>
          <a:latin typeface="+mn-lt"/>
          <a:ea typeface="+mn-ea"/>
          <a:cs typeface="+mn-cs"/>
        </a:defRPr>
      </a:lvl8pPr>
      <a:lvl9pPr marL="3657149" algn="l" defTabSz="91428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3"/>
            <a:ext cx="8229600" cy="1143000"/>
          </a:xfrm>
          <a:prstGeom prst="rect">
            <a:avLst/>
          </a:prstGeom>
        </p:spPr>
        <p:txBody>
          <a:bodyPr vert="horz" lIns="93957" tIns="46979" rIns="93957" bIns="46979"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8"/>
            <a:ext cx="8229600" cy="4525965"/>
          </a:xfrm>
          <a:prstGeom prst="rect">
            <a:avLst/>
          </a:prstGeom>
        </p:spPr>
        <p:txBody>
          <a:bodyPr vert="horz" lIns="93957" tIns="46979" rIns="93957" bIns="4697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120501" y="6374124"/>
            <a:ext cx="1238435" cy="365123"/>
          </a:xfrm>
          <a:prstGeom prst="rect">
            <a:avLst/>
          </a:prstGeom>
        </p:spPr>
        <p:txBody>
          <a:bodyPr vert="horz" lIns="93957" tIns="46979" rIns="93957" bIns="46979" rtlCol="0" anchor="ctr"/>
          <a:lstStyle>
            <a:lvl1pPr algn="l">
              <a:defRPr sz="1200">
                <a:solidFill>
                  <a:schemeClr val="tx1">
                    <a:tint val="75000"/>
                  </a:schemeClr>
                </a:solidFill>
              </a:defRPr>
            </a:lvl1pPr>
          </a:lstStyle>
          <a:p>
            <a:fld id="{10FC34AB-4C92-4364-91F9-B85907C799CE}" type="datetime1">
              <a:rPr lang="lv-LV" smtClean="0">
                <a:solidFill>
                  <a:prstClr val="black">
                    <a:tint val="75000"/>
                  </a:prstClr>
                </a:solidFill>
              </a:rPr>
              <a:pPr/>
              <a:t>27.04.2015.</a:t>
            </a:fld>
            <a:endParaRPr lang="en-US">
              <a:solidFill>
                <a:prstClr val="black">
                  <a:tint val="75000"/>
                </a:prstClr>
              </a:solidFill>
            </a:endParaRPr>
          </a:p>
        </p:txBody>
      </p:sp>
      <p:sp>
        <p:nvSpPr>
          <p:cNvPr id="5" name="Footer Placeholder 4"/>
          <p:cNvSpPr>
            <a:spLocks noGrp="1"/>
          </p:cNvSpPr>
          <p:nvPr>
            <p:ph type="ftr" sz="quarter" idx="3"/>
          </p:nvPr>
        </p:nvSpPr>
        <p:spPr>
          <a:xfrm>
            <a:off x="5192697" y="6356369"/>
            <a:ext cx="2895600" cy="365123"/>
          </a:xfrm>
          <a:prstGeom prst="rect">
            <a:avLst/>
          </a:prstGeom>
        </p:spPr>
        <p:txBody>
          <a:bodyPr vert="horz" lIns="93957" tIns="46979" rIns="93957" bIns="46979" rtlCol="0" anchor="ctr"/>
          <a:lstStyle>
            <a:lvl1pPr algn="r">
              <a:defRPr sz="1200">
                <a:solidFill>
                  <a:schemeClr val="tx1">
                    <a:tint val="75000"/>
                  </a:schemeClr>
                </a:solidFill>
              </a:defRPr>
            </a:lvl1pPr>
          </a:lstStyle>
          <a:p>
            <a:r>
              <a:rPr lang="en-US" smtClean="0">
                <a:solidFill>
                  <a:prstClr val="black">
                    <a:tint val="75000"/>
                  </a:prstClr>
                </a:solidFill>
              </a:rPr>
              <a:t>OCMA</a:t>
            </a:r>
            <a:endParaRPr lang="en-US">
              <a:solidFill>
                <a:prstClr val="black">
                  <a:tint val="75000"/>
                </a:prstClr>
              </a:solidFill>
            </a:endParaRPr>
          </a:p>
        </p:txBody>
      </p:sp>
      <p:sp>
        <p:nvSpPr>
          <p:cNvPr id="6" name="Slide Number Placeholder 5"/>
          <p:cNvSpPr>
            <a:spLocks noGrp="1"/>
          </p:cNvSpPr>
          <p:nvPr>
            <p:ph type="sldNum" sz="quarter" idx="4"/>
          </p:nvPr>
        </p:nvSpPr>
        <p:spPr>
          <a:xfrm>
            <a:off x="8176334" y="6356369"/>
            <a:ext cx="510466" cy="365123"/>
          </a:xfrm>
          <a:prstGeom prst="rect">
            <a:avLst/>
          </a:prstGeom>
        </p:spPr>
        <p:txBody>
          <a:bodyPr vert="horz" lIns="93957" tIns="46979" rIns="93957" bIns="46979"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Lst>
  <p:timing>
    <p:tnLst>
      <p:par>
        <p:cTn id="1" dur="indefinite" restart="never" nodeType="tmRoot"/>
      </p:par>
    </p:tnLst>
  </p:timing>
  <p:hf hdr="0" ftr="0" dt="0"/>
  <p:txStyles>
    <p:titleStyle>
      <a:lvl1pPr algn="ctr" defTabSz="939575" rtl="0" eaLnBrk="1" latinLnBrk="0" hangingPunct="1">
        <a:spcBef>
          <a:spcPct val="0"/>
        </a:spcBef>
        <a:buNone/>
        <a:defRPr sz="2400" kern="1200">
          <a:solidFill>
            <a:schemeClr val="tx1"/>
          </a:solidFill>
          <a:latin typeface="+mj-lt"/>
          <a:ea typeface="+mj-ea"/>
          <a:cs typeface="+mj-cs"/>
        </a:defRPr>
      </a:lvl1pPr>
    </p:titleStyle>
    <p:bodyStyle>
      <a:lvl1pPr marL="352341" indent="-352341" algn="l" defTabSz="939575"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63404" indent="-293618" algn="l" defTabSz="939575"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74468" indent="-234893" algn="l" defTabSz="93957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44259" indent="-234893" algn="l" defTabSz="939575"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114047" indent="-234893" algn="l" defTabSz="939575"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39575" rtl="0" eaLnBrk="1" latinLnBrk="0" hangingPunct="1">
        <a:defRPr sz="1700" kern="1200">
          <a:solidFill>
            <a:schemeClr val="tx1"/>
          </a:solidFill>
          <a:latin typeface="+mn-lt"/>
          <a:ea typeface="+mn-ea"/>
          <a:cs typeface="+mn-cs"/>
        </a:defRPr>
      </a:lvl1pPr>
      <a:lvl2pPr marL="469788" algn="l" defTabSz="939575" rtl="0" eaLnBrk="1" latinLnBrk="0" hangingPunct="1">
        <a:defRPr sz="1700" kern="1200">
          <a:solidFill>
            <a:schemeClr val="tx1"/>
          </a:solidFill>
          <a:latin typeface="+mn-lt"/>
          <a:ea typeface="+mn-ea"/>
          <a:cs typeface="+mn-cs"/>
        </a:defRPr>
      </a:lvl2pPr>
      <a:lvl3pPr marL="939575" algn="l" defTabSz="939575" rtl="0" eaLnBrk="1" latinLnBrk="0" hangingPunct="1">
        <a:defRPr sz="1700" kern="1200">
          <a:solidFill>
            <a:schemeClr val="tx1"/>
          </a:solidFill>
          <a:latin typeface="+mn-lt"/>
          <a:ea typeface="+mn-ea"/>
          <a:cs typeface="+mn-cs"/>
        </a:defRPr>
      </a:lvl3pPr>
      <a:lvl4pPr marL="1409365" algn="l" defTabSz="939575" rtl="0" eaLnBrk="1" latinLnBrk="0" hangingPunct="1">
        <a:defRPr sz="1700" kern="1200">
          <a:solidFill>
            <a:schemeClr val="tx1"/>
          </a:solidFill>
          <a:latin typeface="+mn-lt"/>
          <a:ea typeface="+mn-ea"/>
          <a:cs typeface="+mn-cs"/>
        </a:defRPr>
      </a:lvl4pPr>
      <a:lvl5pPr marL="1879152" algn="l" defTabSz="939575" rtl="0" eaLnBrk="1" latinLnBrk="0" hangingPunct="1">
        <a:defRPr sz="1700" kern="1200">
          <a:solidFill>
            <a:schemeClr val="tx1"/>
          </a:solidFill>
          <a:latin typeface="+mn-lt"/>
          <a:ea typeface="+mn-ea"/>
          <a:cs typeface="+mn-cs"/>
        </a:defRPr>
      </a:lvl5pPr>
      <a:lvl6pPr marL="2348940" algn="l" defTabSz="939575" rtl="0" eaLnBrk="1" latinLnBrk="0" hangingPunct="1">
        <a:defRPr sz="1700" kern="1200">
          <a:solidFill>
            <a:schemeClr val="tx1"/>
          </a:solidFill>
          <a:latin typeface="+mn-lt"/>
          <a:ea typeface="+mn-ea"/>
          <a:cs typeface="+mn-cs"/>
        </a:defRPr>
      </a:lvl6pPr>
      <a:lvl7pPr marL="2818729" algn="l" defTabSz="939575" rtl="0" eaLnBrk="1" latinLnBrk="0" hangingPunct="1">
        <a:defRPr sz="1700" kern="1200">
          <a:solidFill>
            <a:schemeClr val="tx1"/>
          </a:solidFill>
          <a:latin typeface="+mn-lt"/>
          <a:ea typeface="+mn-ea"/>
          <a:cs typeface="+mn-cs"/>
        </a:defRPr>
      </a:lvl7pPr>
      <a:lvl8pPr marL="3288515" algn="l" defTabSz="939575" rtl="0" eaLnBrk="1" latinLnBrk="0" hangingPunct="1">
        <a:defRPr sz="1700" kern="1200">
          <a:solidFill>
            <a:schemeClr val="tx1"/>
          </a:solidFill>
          <a:latin typeface="+mn-lt"/>
          <a:ea typeface="+mn-ea"/>
          <a:cs typeface="+mn-cs"/>
        </a:defRPr>
      </a:lvl8pPr>
      <a:lvl9pPr marL="3758305" algn="l" defTabSz="93957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slide" Target="slide5.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openxmlformats.org/officeDocument/2006/relationships/slide" Target="slide2.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0.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slide" Target="slide13.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slide" Target="slide13.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slide" Target="slide13.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slide" Target="slide13.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6.xml"/><Relationship Id="rId1" Type="http://schemas.openxmlformats.org/officeDocument/2006/relationships/slideLayout" Target="../slideLayouts/slideLayout10.xml"/><Relationship Id="rId4" Type="http://schemas.openxmlformats.org/officeDocument/2006/relationships/slide" Target="slide92.xml"/></Relationships>
</file>

<file path=ppt/slides/_rels/slide105.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7.xml"/><Relationship Id="rId1" Type="http://schemas.openxmlformats.org/officeDocument/2006/relationships/slideLayout" Target="../slideLayouts/slideLayout10.xml"/><Relationship Id="rId4" Type="http://schemas.openxmlformats.org/officeDocument/2006/relationships/slide" Target="slide92.xml"/></Relationships>
</file>

<file path=ppt/slides/_rels/slide10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8.xml"/><Relationship Id="rId1" Type="http://schemas.openxmlformats.org/officeDocument/2006/relationships/slideLayout" Target="../slideLayouts/slideLayout10.xml"/><Relationship Id="rId4" Type="http://schemas.openxmlformats.org/officeDocument/2006/relationships/slide" Target="slide92.xml"/></Relationships>
</file>

<file path=ppt/slides/_rels/slide10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9.xml"/><Relationship Id="rId1" Type="http://schemas.openxmlformats.org/officeDocument/2006/relationships/slideLayout" Target="../slideLayouts/slideLayout10.xml"/><Relationship Id="rId4" Type="http://schemas.openxmlformats.org/officeDocument/2006/relationships/slide" Target="slide92.xml"/></Relationships>
</file>

<file path=ppt/slides/_rels/slide109.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12.xml"/><Relationship Id="rId5" Type="http://schemas.openxmlformats.org/officeDocument/2006/relationships/slide" Target="slide92.xml"/><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slide" Target="slide5.xml"/><Relationship Id="rId4" Type="http://schemas.openxmlformats.org/officeDocument/2006/relationships/slide" Target="slide2.xml"/></Relationships>
</file>

<file path=ppt/slides/_rels/slide1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2.xml"/><Relationship Id="rId1" Type="http://schemas.openxmlformats.org/officeDocument/2006/relationships/slideLayout" Target="../slideLayouts/slideLayout10.xml"/><Relationship Id="rId4" Type="http://schemas.openxmlformats.org/officeDocument/2006/relationships/slide" Target="slide92.xml"/></Relationships>
</file>

<file path=ppt/slides/_rels/slide1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3.xml"/><Relationship Id="rId1" Type="http://schemas.openxmlformats.org/officeDocument/2006/relationships/slideLayout" Target="../slideLayouts/slideLayout12.xml"/><Relationship Id="rId4" Type="http://schemas.openxmlformats.org/officeDocument/2006/relationships/slide" Target="slide92.xml"/></Relationships>
</file>

<file path=ppt/slides/_rels/slide1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4.xml"/><Relationship Id="rId1" Type="http://schemas.openxmlformats.org/officeDocument/2006/relationships/slideLayout" Target="../slideLayouts/slideLayout12.xml"/><Relationship Id="rId4" Type="http://schemas.openxmlformats.org/officeDocument/2006/relationships/slide" Target="slide92.xml"/></Relationships>
</file>

<file path=ppt/slides/_rels/slide1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5.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6.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7.xm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8.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9.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80.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hyperlink" Target="http://www.pmlp.gov.lv/" TargetMode="External"/><Relationship Id="rId2" Type="http://schemas.openxmlformats.org/officeDocument/2006/relationships/hyperlink" Target="mailto:pmlp@pmlp.gov.lv" TargetMode="External"/><Relationship Id="rId1" Type="http://schemas.openxmlformats.org/officeDocument/2006/relationships/slideLayout" Target="../slideLayouts/slideLayout21.xml"/><Relationship Id="rId6" Type="http://schemas.openxmlformats.org/officeDocument/2006/relationships/image" Target="../media/image1.jpeg"/><Relationship Id="rId5" Type="http://schemas.openxmlformats.org/officeDocument/2006/relationships/image" Target="../media/image2.jpeg"/><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jpeg"/><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1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17.xml"/><Relationship Id="rId7" Type="http://schemas.openxmlformats.org/officeDocument/2006/relationships/slide" Target="slide60.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slide" Target="slide92.xml"/><Relationship Id="rId5" Type="http://schemas.openxmlformats.org/officeDocument/2006/relationships/slide" Target="slide77.xml"/><Relationship Id="rId4" Type="http://schemas.openxmlformats.org/officeDocument/2006/relationships/slide" Target="slide5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openxmlformats.org/officeDocument/2006/relationships/slide" Target="slide13.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xml"/><Relationship Id="rId1" Type="http://schemas.openxmlformats.org/officeDocument/2006/relationships/slideLayout" Target="../slideLayouts/slideLayout10.xml"/><Relationship Id="rId4" Type="http://schemas.openxmlformats.org/officeDocument/2006/relationships/slide" Target="slide13.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7.jpeg"/><Relationship Id="rId1" Type="http://schemas.openxmlformats.org/officeDocument/2006/relationships/slideLayout" Target="../slideLayouts/slideLayout12.xml"/><Relationship Id="rId5" Type="http://schemas.openxmlformats.org/officeDocument/2006/relationships/slide" Target="slide13.xml"/><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Data" Target="../diagrams/data5.xml"/><Relationship Id="rId7" Type="http://schemas.openxmlformats.org/officeDocument/2006/relationships/diagramData" Target="../diagrams/data6.xml"/><Relationship Id="rId12" Type="http://schemas.openxmlformats.org/officeDocument/2006/relationships/slide" Target="slide13.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5.xml"/><Relationship Id="rId11" Type="http://schemas.openxmlformats.org/officeDocument/2006/relationships/slide" Target="slide2.xml"/><Relationship Id="rId5" Type="http://schemas.openxmlformats.org/officeDocument/2006/relationships/diagramQuickStyle" Target="../diagrams/quickStyle5.xml"/><Relationship Id="rId10" Type="http://schemas.openxmlformats.org/officeDocument/2006/relationships/diagramColors" Target="../diagrams/colors6.xml"/><Relationship Id="rId4" Type="http://schemas.openxmlformats.org/officeDocument/2006/relationships/diagramLayout" Target="../diagrams/layout5.xml"/><Relationship Id="rId9"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hyperlink" Target="http://likumi.lv/doc.php?id=68522" TargetMode="External"/><Relationship Id="rId2" Type="http://schemas.openxmlformats.org/officeDocument/2006/relationships/image" Target="../media/image8.jpeg"/><Relationship Id="rId1" Type="http://schemas.openxmlformats.org/officeDocument/2006/relationships/slideLayout" Target="../slideLayouts/slideLayout12.xml"/><Relationship Id="rId5" Type="http://schemas.openxmlformats.org/officeDocument/2006/relationships/slide" Target="slide17.xml"/><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7.xml"/><Relationship Id="rId1" Type="http://schemas.openxmlformats.org/officeDocument/2006/relationships/slideLayout" Target="../slideLayouts/slideLayout10.xml"/><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8" Type="http://schemas.openxmlformats.org/officeDocument/2006/relationships/slide" Target="slide113.xml"/><Relationship Id="rId3" Type="http://schemas.openxmlformats.org/officeDocument/2006/relationships/diagramData" Target="../diagrams/data1.xml"/><Relationship Id="rId7" Type="http://schemas.openxmlformats.org/officeDocument/2006/relationships/slide" Target="slide13.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8.xml"/><Relationship Id="rId1" Type="http://schemas.openxmlformats.org/officeDocument/2006/relationships/slideLayout" Target="../slideLayouts/slideLayout10.xml"/><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slide" Target="slide17.xml"/><Relationship Id="rId5" Type="http://schemas.openxmlformats.org/officeDocument/2006/relationships/slide" Target="slide2.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9.xml"/><Relationship Id="rId1" Type="http://schemas.openxmlformats.org/officeDocument/2006/relationships/slideLayout" Target="../slideLayouts/slideLayout10.xml"/><Relationship Id="rId4" Type="http://schemas.openxmlformats.org/officeDocument/2006/relationships/slide" Target="slide17.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slide" Target="slide17.xml"/><Relationship Id="rId4" Type="http://schemas.openxmlformats.org/officeDocument/2006/relationships/slide" Target="slide2.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1.xml"/><Relationship Id="rId1" Type="http://schemas.openxmlformats.org/officeDocument/2006/relationships/slideLayout" Target="../slideLayouts/slideLayout10.xml"/><Relationship Id="rId4" Type="http://schemas.openxmlformats.org/officeDocument/2006/relationships/slide" Target="slide17.xml"/></Relationships>
</file>

<file path=ppt/slides/_rels/slide25.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likumi.lv/doc.php?id=68522" TargetMode="External"/><Relationship Id="rId1" Type="http://schemas.openxmlformats.org/officeDocument/2006/relationships/slideLayout" Target="../slideLayouts/slideLayout12.xml"/><Relationship Id="rId5" Type="http://schemas.openxmlformats.org/officeDocument/2006/relationships/slide" Target="slide17.xml"/><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2.xml"/><Relationship Id="rId1" Type="http://schemas.openxmlformats.org/officeDocument/2006/relationships/slideLayout" Target="../slideLayouts/slideLayout10.xml"/><Relationship Id="rId4" Type="http://schemas.openxmlformats.org/officeDocument/2006/relationships/slide" Target="slide17.xml"/></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3.xml"/><Relationship Id="rId1" Type="http://schemas.openxmlformats.org/officeDocument/2006/relationships/slideLayout" Target="../slideLayouts/slideLayout10.xml"/><Relationship Id="rId4" Type="http://schemas.openxmlformats.org/officeDocument/2006/relationships/slide" Target="slide17.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4.xml"/><Relationship Id="rId1" Type="http://schemas.openxmlformats.org/officeDocument/2006/relationships/slideLayout" Target="../slideLayouts/slideLayout10.xml"/><Relationship Id="rId4" Type="http://schemas.openxmlformats.org/officeDocument/2006/relationships/slide" Target="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5.xml"/><Relationship Id="rId1" Type="http://schemas.openxmlformats.org/officeDocument/2006/relationships/slideLayout" Target="../slideLayouts/slideLayout10.xml"/><Relationship Id="rId4" Type="http://schemas.openxmlformats.org/officeDocument/2006/relationships/slide" Target="slide17.xml"/></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6.xml"/><Relationship Id="rId1" Type="http://schemas.openxmlformats.org/officeDocument/2006/relationships/slideLayout" Target="../slideLayouts/slideLayout10.xml"/><Relationship Id="rId4" Type="http://schemas.openxmlformats.org/officeDocument/2006/relationships/slide" Target="slide17.xml"/></Relationships>
</file>

<file path=ppt/slides/_rels/slide3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7.xml"/><Relationship Id="rId1" Type="http://schemas.openxmlformats.org/officeDocument/2006/relationships/slideLayout" Target="../slideLayouts/slideLayout10.xml"/><Relationship Id="rId4" Type="http://schemas.openxmlformats.org/officeDocument/2006/relationships/slide" Target="slide17.xml"/></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8.xml"/><Relationship Id="rId1" Type="http://schemas.openxmlformats.org/officeDocument/2006/relationships/slideLayout" Target="../slideLayouts/slideLayout10.xml"/><Relationship Id="rId4" Type="http://schemas.openxmlformats.org/officeDocument/2006/relationships/slide" Target="slide17.xml"/></Relationships>
</file>

<file path=ppt/slides/_rels/slide3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9.xml"/><Relationship Id="rId1" Type="http://schemas.openxmlformats.org/officeDocument/2006/relationships/slideLayout" Target="../slideLayouts/slideLayout12.xml"/><Relationship Id="rId5" Type="http://schemas.openxmlformats.org/officeDocument/2006/relationships/chart" Target="../charts/chart20.xml"/><Relationship Id="rId4" Type="http://schemas.openxmlformats.org/officeDocument/2006/relationships/slide" Target="slide17.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1.xml"/><Relationship Id="rId1" Type="http://schemas.openxmlformats.org/officeDocument/2006/relationships/slideLayout" Target="../slideLayouts/slideLayout12.xml"/><Relationship Id="rId5" Type="http://schemas.openxmlformats.org/officeDocument/2006/relationships/chart" Target="../charts/chart22.xml"/><Relationship Id="rId4" Type="http://schemas.openxmlformats.org/officeDocument/2006/relationships/slide" Target="slide17.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3.xml"/><Relationship Id="rId1" Type="http://schemas.openxmlformats.org/officeDocument/2006/relationships/slideLayout" Target="../slideLayouts/slideLayout12.xml"/><Relationship Id="rId5" Type="http://schemas.openxmlformats.org/officeDocument/2006/relationships/chart" Target="../charts/chart24.xml"/><Relationship Id="rId4" Type="http://schemas.openxmlformats.org/officeDocument/2006/relationships/slide" Target="slide17.xml"/></Relationships>
</file>

<file path=ppt/slides/_rels/slide37.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2.xml"/><Relationship Id="rId1" Type="http://schemas.openxmlformats.org/officeDocument/2006/relationships/slideLayout" Target="../slideLayouts/slideLayout10.xml"/><Relationship Id="rId4" Type="http://schemas.openxmlformats.org/officeDocument/2006/relationships/chart" Target="../charts/chart25.xml"/></Relationships>
</file>

<file path=ppt/slides/_rels/slide3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2.xml"/><Relationship Id="rId1" Type="http://schemas.openxmlformats.org/officeDocument/2006/relationships/slideLayout" Target="../slideLayouts/slideLayout10.xml"/><Relationship Id="rId4" Type="http://schemas.openxmlformats.org/officeDocument/2006/relationships/chart" Target="../charts/chart26.xml"/></Relationships>
</file>

<file path=ppt/slides/_rels/slide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7.xml"/><Relationship Id="rId1" Type="http://schemas.openxmlformats.org/officeDocument/2006/relationships/slideLayout" Target="../slideLayouts/slideLayout10.xml"/><Relationship Id="rId4" Type="http://schemas.openxmlformats.org/officeDocument/2006/relationships/slide" Target="slide1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slide" Target="slide2.xml"/><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8.xml"/><Relationship Id="rId1" Type="http://schemas.openxmlformats.org/officeDocument/2006/relationships/slideLayout" Target="../slideLayouts/slideLayout10.xml"/><Relationship Id="rId4" Type="http://schemas.openxmlformats.org/officeDocument/2006/relationships/slide" Target="slide17.xml"/></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9.xml"/><Relationship Id="rId1" Type="http://schemas.openxmlformats.org/officeDocument/2006/relationships/slideLayout" Target="../slideLayouts/slideLayout10.xml"/><Relationship Id="rId4" Type="http://schemas.openxmlformats.org/officeDocument/2006/relationships/slide" Target="slide17.xml"/></Relationships>
</file>

<file path=ppt/slides/_rels/slide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0.xml"/><Relationship Id="rId1" Type="http://schemas.openxmlformats.org/officeDocument/2006/relationships/slideLayout" Target="../slideLayouts/slideLayout10.xml"/><Relationship Id="rId4" Type="http://schemas.openxmlformats.org/officeDocument/2006/relationships/slide" Target="slide17.xml"/></Relationships>
</file>

<file path=ppt/slides/_rels/slide43.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slide" Target="slide17.xml"/><Relationship Id="rId4" Type="http://schemas.openxmlformats.org/officeDocument/2006/relationships/slide" Target="slide2.xml"/></Relationships>
</file>

<file path=ppt/slides/_rels/slide44.xml.rels><?xml version="1.0" encoding="UTF-8" standalone="yes"?>
<Relationships xmlns="http://schemas.openxmlformats.org/package/2006/relationships"><Relationship Id="rId3" Type="http://schemas.openxmlformats.org/officeDocument/2006/relationships/hyperlink" Target="http://www.vvc.gov.lv/advantagecms/LV/tulkojumi/meklet_dokumentus.html?query=repatri%C4%81cijas&amp;resultsPerPage=10"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slide" Target="slide17.xml"/><Relationship Id="rId5" Type="http://schemas.openxmlformats.org/officeDocument/2006/relationships/slide" Target="slide2.xml"/><Relationship Id="rId4" Type="http://schemas.openxmlformats.org/officeDocument/2006/relationships/image" Target="../media/image13.jpeg"/></Relationships>
</file>

<file path=ppt/slides/_rels/slide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2.xml"/><Relationship Id="rId1" Type="http://schemas.openxmlformats.org/officeDocument/2006/relationships/slideLayout" Target="../slideLayouts/slideLayout10.xml"/><Relationship Id="rId4" Type="http://schemas.openxmlformats.org/officeDocument/2006/relationships/slide" Target="slide17.xml"/></Relationships>
</file>

<file path=ppt/slides/_rels/slide4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3.xml"/><Relationship Id="rId1" Type="http://schemas.openxmlformats.org/officeDocument/2006/relationships/slideLayout" Target="../slideLayouts/slideLayout10.xml"/><Relationship Id="rId4" Type="http://schemas.openxmlformats.org/officeDocument/2006/relationships/slide" Target="slide17.xml"/></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4.xml"/><Relationship Id="rId1" Type="http://schemas.openxmlformats.org/officeDocument/2006/relationships/slideLayout" Target="../slideLayouts/slideLayout12.xml"/><Relationship Id="rId4" Type="http://schemas.openxmlformats.org/officeDocument/2006/relationships/slide" Target="slide17.xml"/></Relationships>
</file>

<file path=ppt/slides/_rels/slide4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likumi.lv/doc.php?id=68522" TargetMode="External"/><Relationship Id="rId1" Type="http://schemas.openxmlformats.org/officeDocument/2006/relationships/slideLayout" Target="../slideLayouts/slideLayout10.xml"/><Relationship Id="rId4" Type="http://schemas.openxmlformats.org/officeDocument/2006/relationships/slide" Target="slide17.xml"/></Relationships>
</file>

<file path=ppt/slides/_rels/slide5.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diagramData" Target="../diagrams/data2.xml"/><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5.xml"/><Relationship Id="rId1" Type="http://schemas.openxmlformats.org/officeDocument/2006/relationships/slideLayout" Target="../slideLayouts/slideLayout10.xml"/><Relationship Id="rId4" Type="http://schemas.openxmlformats.org/officeDocument/2006/relationships/slide" Target="slide1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slide" Target="slide13.xml"/><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openxmlformats.org/officeDocument/2006/relationships/slide" Target="slide2.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likumi.lv/doc.php?id=194029" TargetMode="External"/><Relationship Id="rId1" Type="http://schemas.openxmlformats.org/officeDocument/2006/relationships/slideLayout" Target="../slideLayouts/slideLayout12.xml"/><Relationship Id="rId4" Type="http://schemas.openxmlformats.org/officeDocument/2006/relationships/slide" Target="slide51.xml"/></Relationships>
</file>

<file path=ppt/slides/_rels/slide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6.xml"/><Relationship Id="rId1" Type="http://schemas.openxmlformats.org/officeDocument/2006/relationships/slideLayout" Target="../slideLayouts/slideLayout10.xml"/><Relationship Id="rId4" Type="http://schemas.openxmlformats.org/officeDocument/2006/relationships/slide" Target="slide51.xml"/></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7.xml"/><Relationship Id="rId1" Type="http://schemas.openxmlformats.org/officeDocument/2006/relationships/slideLayout" Target="../slideLayouts/slideLayout10.xml"/><Relationship Id="rId4" Type="http://schemas.openxmlformats.org/officeDocument/2006/relationships/slide" Target="slide51.xml"/></Relationships>
</file>

<file path=ppt/slides/_rels/slide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8.xml"/><Relationship Id="rId1" Type="http://schemas.openxmlformats.org/officeDocument/2006/relationships/slideLayout" Target="../slideLayouts/slideLayout10.xml"/><Relationship Id="rId4" Type="http://schemas.openxmlformats.org/officeDocument/2006/relationships/slide" Target="slide51.xml"/></Relationships>
</file>

<file path=ppt/slides/_rels/slide56.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slide" Target="slide2.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slide" Target="slide2.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slide" Target="slide51.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2.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slide" Target="slide13.xml"/><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openxmlformats.org/officeDocument/2006/relationships/slide" Target="slide2.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1.xml.rels><?xml version="1.0" encoding="UTF-8" standalone="yes"?>
<Relationships xmlns="http://schemas.openxmlformats.org/package/2006/relationships"><Relationship Id="rId3" Type="http://schemas.openxmlformats.org/officeDocument/2006/relationships/hyperlink" Target="http://www.vvc.gov.lv/advantagecms/LV/tulkojumi/meklet_dokumentus.html?query=PSRS+pils&amp;searchPage=2&amp;resultsPerPage=10" TargetMode="External"/><Relationship Id="rId2" Type="http://schemas.openxmlformats.org/officeDocument/2006/relationships/hyperlink" Target="http://likumi.lv/doc.php?id=57512" TargetMode="External"/><Relationship Id="rId1" Type="http://schemas.openxmlformats.org/officeDocument/2006/relationships/slideLayout" Target="../slideLayouts/slideLayout10.xml"/><Relationship Id="rId6" Type="http://schemas.openxmlformats.org/officeDocument/2006/relationships/slide" Target="slide60.xml"/><Relationship Id="rId5" Type="http://schemas.openxmlformats.org/officeDocument/2006/relationships/slide" Target="slide2.xml"/><Relationship Id="rId4" Type="http://schemas.openxmlformats.org/officeDocument/2006/relationships/hyperlink" Target="http://likumi.lv/doc.php?id=84393" TargetMode="External"/></Relationships>
</file>

<file path=ppt/slides/_rels/slide6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likumi.lv/doc.php?id=68522" TargetMode="External"/><Relationship Id="rId1" Type="http://schemas.openxmlformats.org/officeDocument/2006/relationships/slideLayout" Target="../slideLayouts/slideLayout10.xml"/><Relationship Id="rId4" Type="http://schemas.openxmlformats.org/officeDocument/2006/relationships/slide" Target="slide60.xml"/></Relationships>
</file>

<file path=ppt/slides/_rels/slide6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0.xml"/><Relationship Id="rId1" Type="http://schemas.openxmlformats.org/officeDocument/2006/relationships/slideLayout" Target="../slideLayouts/slideLayout10.xml"/><Relationship Id="rId4" Type="http://schemas.openxmlformats.org/officeDocument/2006/relationships/slide" Target="slide60.xml"/></Relationships>
</file>

<file path=ppt/slides/_rels/slide6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1.xml"/><Relationship Id="rId1" Type="http://schemas.openxmlformats.org/officeDocument/2006/relationships/slideLayout" Target="../slideLayouts/slideLayout10.xml"/><Relationship Id="rId4" Type="http://schemas.openxmlformats.org/officeDocument/2006/relationships/slide" Target="slide60.xml"/></Relationships>
</file>

<file path=ppt/slides/_rels/slide6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2.xml"/><Relationship Id="rId1" Type="http://schemas.openxmlformats.org/officeDocument/2006/relationships/slideLayout" Target="../slideLayouts/slideLayout10.xml"/><Relationship Id="rId4" Type="http://schemas.openxmlformats.org/officeDocument/2006/relationships/slide" Target="slide60.xml"/></Relationships>
</file>

<file path=ppt/slides/_rels/slide6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3.xml"/><Relationship Id="rId1" Type="http://schemas.openxmlformats.org/officeDocument/2006/relationships/slideLayout" Target="../slideLayouts/slideLayout10.xml"/><Relationship Id="rId4" Type="http://schemas.openxmlformats.org/officeDocument/2006/relationships/slide" Target="slide60.xml"/></Relationships>
</file>

<file path=ppt/slides/_rels/slide6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4.xml"/><Relationship Id="rId1" Type="http://schemas.openxmlformats.org/officeDocument/2006/relationships/slideLayout" Target="../slideLayouts/slideLayout10.xml"/><Relationship Id="rId4" Type="http://schemas.openxmlformats.org/officeDocument/2006/relationships/slide" Target="slide60.xml"/></Relationships>
</file>

<file path=ppt/slides/_rels/slide6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5.xml"/><Relationship Id="rId1" Type="http://schemas.openxmlformats.org/officeDocument/2006/relationships/slideLayout" Target="../slideLayouts/slideLayout10.xml"/><Relationship Id="rId4" Type="http://schemas.openxmlformats.org/officeDocument/2006/relationships/slide" Target="slide60.xml"/></Relationships>
</file>

<file path=ppt/slides/_rels/slide6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6.xml"/><Relationship Id="rId1" Type="http://schemas.openxmlformats.org/officeDocument/2006/relationships/slideLayout" Target="../slideLayouts/slideLayout10.xml"/><Relationship Id="rId4" Type="http://schemas.openxmlformats.org/officeDocument/2006/relationships/slide" Target="slide60.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1.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7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7.xml"/><Relationship Id="rId1" Type="http://schemas.openxmlformats.org/officeDocument/2006/relationships/slideLayout" Target="../slideLayouts/slideLayout13.xml"/><Relationship Id="rId4" Type="http://schemas.openxmlformats.org/officeDocument/2006/relationships/slide" Target="slide60.xml"/></Relationships>
</file>

<file path=ppt/slides/_rels/slide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 Id="rId5" Type="http://schemas.openxmlformats.org/officeDocument/2006/relationships/slide" Target="slide60.xml"/><Relationship Id="rId4" Type="http://schemas.openxmlformats.org/officeDocument/2006/relationships/slide" Target="slide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slide" Target="slide60.xml"/><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openxmlformats.org/officeDocument/2006/relationships/slide" Target="slide2.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8.xml"/><Relationship Id="rId1" Type="http://schemas.openxmlformats.org/officeDocument/2006/relationships/slideLayout" Target="../slideLayouts/slideLayout10.xml"/><Relationship Id="rId4" Type="http://schemas.openxmlformats.org/officeDocument/2006/relationships/slide" Target="slide60.xml"/></Relationships>
</file>

<file path=ppt/slides/_rels/slide74.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10.xml"/><Relationship Id="rId6" Type="http://schemas.openxmlformats.org/officeDocument/2006/relationships/slide" Target="slide2.xml"/><Relationship Id="rId11" Type="http://schemas.openxmlformats.org/officeDocument/2006/relationships/slide" Target="slide60.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7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2.jpeg"/><Relationship Id="rId1" Type="http://schemas.openxmlformats.org/officeDocument/2006/relationships/slideLayout" Target="../slideLayouts/slideLayout12.xml"/><Relationship Id="rId4" Type="http://schemas.openxmlformats.org/officeDocument/2006/relationships/slide" Target="slide60.xml"/></Relationships>
</file>

<file path=ppt/slides/_rels/slide7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49.xml"/><Relationship Id="rId1" Type="http://schemas.openxmlformats.org/officeDocument/2006/relationships/slideLayout" Target="../slideLayouts/slideLayout10.xml"/><Relationship Id="rId4" Type="http://schemas.openxmlformats.org/officeDocument/2006/relationships/slide" Target="slide60.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slide" Target="slide13.xml"/><Relationship Id="rId2" Type="http://schemas.openxmlformats.org/officeDocument/2006/relationships/diagramData" Target="../diagrams/data12.xml"/><Relationship Id="rId1" Type="http://schemas.openxmlformats.org/officeDocument/2006/relationships/slideLayout" Target="../slideLayouts/slideLayout10.xml"/><Relationship Id="rId6" Type="http://schemas.openxmlformats.org/officeDocument/2006/relationships/slide" Target="slide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8.xml.rels><?xml version="1.0" encoding="UTF-8" standalone="yes"?>
<Relationships xmlns="http://schemas.openxmlformats.org/package/2006/relationships"><Relationship Id="rId2" Type="http://schemas.openxmlformats.org/officeDocument/2006/relationships/slide" Target="slide77.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3.jpeg"/><Relationship Id="rId7" Type="http://schemas.openxmlformats.org/officeDocument/2006/relationships/slide" Target="slide77.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slide" Target="slide2.xml"/><Relationship Id="rId5" Type="http://schemas.openxmlformats.org/officeDocument/2006/relationships/image" Target="../media/image25.tiff"/><Relationship Id="rId4" Type="http://schemas.openxmlformats.org/officeDocument/2006/relationships/image" Target="../media/image24.tiff"/><Relationship Id="rId9" Type="http://schemas.openxmlformats.org/officeDocument/2006/relationships/image" Target="../media/image27.tiff"/></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2.xml"/><Relationship Id="rId1" Type="http://schemas.openxmlformats.org/officeDocument/2006/relationships/slideLayout" Target="../slideLayouts/slideLayout12.xml"/><Relationship Id="rId4" Type="http://schemas.openxmlformats.org/officeDocument/2006/relationships/slide" Target="slide5.xml"/></Relationships>
</file>

<file path=ppt/slides/_rels/slide8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8.jpeg"/><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9.jpeg"/><Relationship Id="rId5" Type="http://schemas.openxmlformats.org/officeDocument/2006/relationships/slide" Target="slide77.xml"/><Relationship Id="rId4" Type="http://schemas.openxmlformats.org/officeDocument/2006/relationships/slide" Target="slide2.xml"/><Relationship Id="rId9" Type="http://schemas.openxmlformats.org/officeDocument/2006/relationships/image" Target="../media/image32.jpeg"/></Relationships>
</file>

<file path=ppt/slides/_rels/slide8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0.xml"/><Relationship Id="rId1" Type="http://schemas.openxmlformats.org/officeDocument/2006/relationships/slideLayout" Target="../slideLayouts/slideLayout10.xml"/><Relationship Id="rId4" Type="http://schemas.openxmlformats.org/officeDocument/2006/relationships/slide" Target="slide77.xml"/></Relationships>
</file>

<file path=ppt/slides/_rels/slide8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chart" Target="../charts/chart51.xml"/><Relationship Id="rId1" Type="http://schemas.openxmlformats.org/officeDocument/2006/relationships/slideLayout" Target="../slideLayouts/slideLayout12.xml"/><Relationship Id="rId6" Type="http://schemas.openxmlformats.org/officeDocument/2006/relationships/slide" Target="slide77.xml"/><Relationship Id="rId5" Type="http://schemas.openxmlformats.org/officeDocument/2006/relationships/image" Target="../media/image34.jpeg"/><Relationship Id="rId4" Type="http://schemas.openxmlformats.org/officeDocument/2006/relationships/slide" Target="slide2.xml"/></Relationships>
</file>

<file path=ppt/slides/_rels/slide8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2.xml"/><Relationship Id="rId1" Type="http://schemas.openxmlformats.org/officeDocument/2006/relationships/slideLayout" Target="../slideLayouts/slideLayout10.xml"/><Relationship Id="rId4" Type="http://schemas.openxmlformats.org/officeDocument/2006/relationships/slide" Target="slide77.xml"/></Relationships>
</file>

<file path=ppt/slides/_rels/slide8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1.jpeg"/><Relationship Id="rId2" Type="http://schemas.openxmlformats.org/officeDocument/2006/relationships/chart" Target="../charts/chart53.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slide" Target="slide77.xml"/></Relationships>
</file>

<file path=ppt/slides/_rels/slide8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4.xml"/><Relationship Id="rId1" Type="http://schemas.openxmlformats.org/officeDocument/2006/relationships/slideLayout" Target="../slideLayouts/slideLayout10.xml"/><Relationship Id="rId4" Type="http://schemas.openxmlformats.org/officeDocument/2006/relationships/slide" Target="slide77.xml"/></Relationships>
</file>

<file path=ppt/slides/_rels/slide8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5.xml"/><Relationship Id="rId1" Type="http://schemas.openxmlformats.org/officeDocument/2006/relationships/slideLayout" Target="../slideLayouts/slideLayout10.xml"/><Relationship Id="rId4" Type="http://schemas.openxmlformats.org/officeDocument/2006/relationships/slide" Target="slide77.xml"/></Relationships>
</file>

<file path=ppt/slides/_rels/slide87.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chart" Target="../charts/chart56.xml"/><Relationship Id="rId1" Type="http://schemas.openxmlformats.org/officeDocument/2006/relationships/slideLayout" Target="../slideLayouts/slideLayout1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slide" Target="slide77.xml"/></Relationships>
</file>

<file path=ppt/slides/_rels/slide8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7.xml"/><Relationship Id="rId1" Type="http://schemas.openxmlformats.org/officeDocument/2006/relationships/slideLayout" Target="../slideLayouts/slideLayout10.xml"/><Relationship Id="rId4" Type="http://schemas.openxmlformats.org/officeDocument/2006/relationships/slide" Target="slide77.xml"/></Relationships>
</file>

<file path=ppt/slides/_rels/slide8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8.xml"/><Relationship Id="rId1" Type="http://schemas.openxmlformats.org/officeDocument/2006/relationships/slideLayout" Target="../slideLayouts/slideLayout10.xml"/><Relationship Id="rId4" Type="http://schemas.openxmlformats.org/officeDocument/2006/relationships/slide" Target="slide77.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3.xml"/><Relationship Id="rId1" Type="http://schemas.openxmlformats.org/officeDocument/2006/relationships/slideLayout" Target="../slideLayouts/slideLayout12.xml"/><Relationship Id="rId4" Type="http://schemas.openxmlformats.org/officeDocument/2006/relationships/slide" Target="slide5.xml"/></Relationships>
</file>

<file path=ppt/slides/_rels/slide9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59.xml"/><Relationship Id="rId1" Type="http://schemas.openxmlformats.org/officeDocument/2006/relationships/slideLayout" Target="../slideLayouts/slideLayout12.xml"/><Relationship Id="rId4" Type="http://schemas.openxmlformats.org/officeDocument/2006/relationships/slide" Target="slide77.xml"/></Relationships>
</file>

<file path=ppt/slides/_rels/slide9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0.xml"/><Relationship Id="rId1" Type="http://schemas.openxmlformats.org/officeDocument/2006/relationships/slideLayout" Target="../slideLayouts/slideLayout12.xml"/><Relationship Id="rId4" Type="http://schemas.openxmlformats.org/officeDocument/2006/relationships/slide" Target="slide77.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slide" Target="slide13.xml"/><Relationship Id="rId2" Type="http://schemas.openxmlformats.org/officeDocument/2006/relationships/diagramData" Target="../diagrams/data13.xml"/><Relationship Id="rId1" Type="http://schemas.openxmlformats.org/officeDocument/2006/relationships/slideLayout" Target="../slideLayouts/slideLayout11.xml"/><Relationship Id="rId6" Type="http://schemas.openxmlformats.org/officeDocument/2006/relationships/slide" Target="slide2.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9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likumi.lv/doc.php?id=49641" TargetMode="External"/><Relationship Id="rId1" Type="http://schemas.openxmlformats.org/officeDocument/2006/relationships/slideLayout" Target="../slideLayouts/slideLayout10.xml"/><Relationship Id="rId4" Type="http://schemas.openxmlformats.org/officeDocument/2006/relationships/slide" Target="slide92.xml"/></Relationships>
</file>

<file path=ppt/slides/_rels/slide9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1.xml"/><Relationship Id="rId1" Type="http://schemas.openxmlformats.org/officeDocument/2006/relationships/slideLayout" Target="../slideLayouts/slideLayout10.xml"/><Relationship Id="rId4" Type="http://schemas.openxmlformats.org/officeDocument/2006/relationships/slide" Target="slide92.xml"/></Relationships>
</file>

<file path=ppt/slides/_rels/slide9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http://www.latvija.lv/" TargetMode="External"/><Relationship Id="rId1" Type="http://schemas.openxmlformats.org/officeDocument/2006/relationships/slideLayout" Target="../slideLayouts/slideLayout12.xml"/><Relationship Id="rId4" Type="http://schemas.openxmlformats.org/officeDocument/2006/relationships/slide" Target="slide92.xml"/></Relationships>
</file>

<file path=ppt/slides/_rels/slide9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2.xml"/><Relationship Id="rId1" Type="http://schemas.openxmlformats.org/officeDocument/2006/relationships/slideLayout" Target="../slideLayouts/slideLayout10.xml"/><Relationship Id="rId4" Type="http://schemas.openxmlformats.org/officeDocument/2006/relationships/slide" Target="slide92.xml"/></Relationships>
</file>

<file path=ppt/slides/_rels/slide9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3.xml"/><Relationship Id="rId1" Type="http://schemas.openxmlformats.org/officeDocument/2006/relationships/slideLayout" Target="../slideLayouts/slideLayout12.xml"/><Relationship Id="rId4" Type="http://schemas.openxmlformats.org/officeDocument/2006/relationships/slide" Target="slide92.xml"/></Relationships>
</file>

<file path=ppt/slides/_rels/slide9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chart" Target="../charts/chart64.xml"/><Relationship Id="rId1" Type="http://schemas.openxmlformats.org/officeDocument/2006/relationships/slideLayout" Target="../slideLayouts/slideLayout10.xml"/><Relationship Id="rId4" Type="http://schemas.openxmlformats.org/officeDocument/2006/relationships/slide" Target="slide92.xml"/></Relationships>
</file>

<file path=ppt/slides/_rels/slide99.xml.rels><?xml version="1.0" encoding="UTF-8" standalone="yes"?>
<Relationships xmlns="http://schemas.openxmlformats.org/package/2006/relationships"><Relationship Id="rId3" Type="http://schemas.openxmlformats.org/officeDocument/2006/relationships/hyperlink" Target="http://www.vvc.gov.lv/advantagecms/LV/tulkojumi/meklet_dokumentus.html?query=personal+data+protection+law&amp;Submit=Mekl%C4%93t&amp;resultsPerPage=10" TargetMode="External"/><Relationship Id="rId2" Type="http://schemas.openxmlformats.org/officeDocument/2006/relationships/chart" Target="../charts/chart65.xml"/><Relationship Id="rId1" Type="http://schemas.openxmlformats.org/officeDocument/2006/relationships/slideLayout" Target="../slideLayouts/slideLayout12.xml"/><Relationship Id="rId5" Type="http://schemas.openxmlformats.org/officeDocument/2006/relationships/slide" Target="slide92.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rcRect b="22009"/>
          <a:stretch>
            <a:fillRect/>
          </a:stretch>
        </p:blipFill>
        <p:spPr>
          <a:xfrm>
            <a:off x="2667000" y="1"/>
            <a:ext cx="3777632" cy="3249226"/>
          </a:xfrm>
          <a:prstGeom prst="rect">
            <a:avLst/>
          </a:prstGeom>
          <a:noFill/>
          <a:ln>
            <a:noFill/>
          </a:ln>
        </p:spPr>
      </p:pic>
      <p:sp>
        <p:nvSpPr>
          <p:cNvPr id="8" name="Title 7"/>
          <p:cNvSpPr>
            <a:spLocks noGrp="1"/>
          </p:cNvSpPr>
          <p:nvPr>
            <p:ph type="ctrTitle"/>
          </p:nvPr>
        </p:nvSpPr>
        <p:spPr/>
        <p:txBody>
          <a:bodyPr>
            <a:normAutofit/>
          </a:bodyPr>
          <a:lstStyle/>
          <a:p>
            <a:r>
              <a:rPr lang="lv-LV" sz="3200" b="1" dirty="0" smtClean="0">
                <a:solidFill>
                  <a:srgbClr val="002060"/>
                </a:solidFill>
                <a:effectLst>
                  <a:outerShdw blurRad="38100" dist="38100" dir="2700000" algn="tl">
                    <a:srgbClr val="000000">
                      <a:alpha val="43137"/>
                    </a:srgbClr>
                  </a:outerShdw>
                </a:effectLst>
              </a:rPr>
              <a:t>2014</a:t>
            </a:r>
            <a:endParaRPr lang="lv-LV" sz="3200" b="1" dirty="0">
              <a:solidFill>
                <a:srgbClr val="002060"/>
              </a:solidFill>
              <a:effectLst>
                <a:outerShdw blurRad="38100" dist="38100" dir="2700000" algn="tl">
                  <a:srgbClr val="000000">
                    <a:alpha val="43137"/>
                  </a:srgbClr>
                </a:outerShdw>
              </a:effectLst>
            </a:endParaRPr>
          </a:p>
        </p:txBody>
      </p:sp>
      <p:sp>
        <p:nvSpPr>
          <p:cNvPr id="9" name="Subtitle 8"/>
          <p:cNvSpPr>
            <a:spLocks noGrp="1"/>
          </p:cNvSpPr>
          <p:nvPr>
            <p:ph type="subTitle" idx="1"/>
          </p:nvPr>
        </p:nvSpPr>
        <p:spPr/>
        <p:txBody>
          <a:bodyPr/>
          <a:lstStyle/>
          <a:p>
            <a:r>
              <a:rPr lang="lv-LV" sz="3200" b="1" dirty="0" err="1" smtClean="0"/>
              <a:t>Facts</a:t>
            </a:r>
            <a:r>
              <a:rPr lang="lv-LV" sz="3200" b="1" dirty="0" smtClean="0"/>
              <a:t> </a:t>
            </a:r>
            <a:r>
              <a:rPr lang="lv-LV" sz="3200" b="1" dirty="0" err="1" smtClean="0"/>
              <a:t>and</a:t>
            </a:r>
            <a:r>
              <a:rPr lang="lv-LV" sz="3200" b="1" dirty="0" smtClean="0"/>
              <a:t> </a:t>
            </a:r>
            <a:r>
              <a:rPr lang="lv-LV" sz="3200" b="1" dirty="0" err="1" smtClean="0"/>
              <a:t>Figures</a:t>
            </a:r>
            <a:endParaRPr lang="lv-LV" sz="3200" b="1" dirty="0"/>
          </a:p>
        </p:txBody>
      </p:sp>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6622199"/>
            <a:ext cx="9144000" cy="244656"/>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057619" y="1693334"/>
          <a:ext cx="7629182" cy="4542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10</a:t>
            </a:fld>
            <a:endParaRPr lang="lv-LV"/>
          </a:p>
        </p:txBody>
      </p:sp>
      <p:sp>
        <p:nvSpPr>
          <p:cNvPr id="6" name="Title 4"/>
          <p:cNvSpPr>
            <a:spLocks noGrp="1"/>
          </p:cNvSpPr>
          <p:nvPr>
            <p:ph type="title"/>
          </p:nvPr>
        </p:nvSpPr>
        <p:spPr/>
        <p:txBody>
          <a:bodyPr/>
          <a:lstStyle/>
          <a:p>
            <a:r>
              <a:rPr lang="lv-LV" b="1" dirty="0" err="1" smtClean="0"/>
              <a:t>Personnel</a:t>
            </a:r>
            <a:endParaRPr lang="lv-LV" b="1" dirty="0"/>
          </a:p>
        </p:txBody>
      </p:sp>
      <p:sp>
        <p:nvSpPr>
          <p:cNvPr id="7" name="Action Button: Home 6">
            <a:hlinkClick r:id="rId6"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7" action="ppaction://hlinksldjump" highlightClick="1"/>
          </p:cNvPr>
          <p:cNvSpPr/>
          <p:nvPr/>
        </p:nvSpPr>
        <p:spPr>
          <a:xfrm>
            <a:off x="234044" y="6331210"/>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Personnel</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b="1" dirty="0" err="1" smtClean="0"/>
              <a:t>Electronic</a:t>
            </a:r>
            <a:r>
              <a:rPr lang="lv-LV" b="1" dirty="0" smtClean="0"/>
              <a:t> </a:t>
            </a:r>
            <a:r>
              <a:rPr lang="lv-LV" b="1" dirty="0" err="1" smtClean="0"/>
              <a:t>Services</a:t>
            </a:r>
            <a:endParaRPr lang="lv-LV" b="1" dirty="0"/>
          </a:p>
        </p:txBody>
      </p:sp>
      <p:sp>
        <p:nvSpPr>
          <p:cNvPr id="57345" name="Content Placeholder 8"/>
          <p:cNvSpPr>
            <a:spLocks noGrp="1"/>
          </p:cNvSpPr>
          <p:nvPr>
            <p:ph idx="1"/>
          </p:nvPr>
        </p:nvSpPr>
        <p:spPr>
          <a:xfrm>
            <a:off x="457201" y="2857497"/>
            <a:ext cx="8229600" cy="3467104"/>
          </a:xfrm>
        </p:spPr>
        <p:txBody>
          <a:bodyPr>
            <a:normAutofit/>
          </a:bodyPr>
          <a:lstStyle/>
          <a:p>
            <a:pPr algn="just">
              <a:buNone/>
            </a:pPr>
            <a:r>
              <a:rPr lang="en-US" b="1" dirty="0" smtClean="0">
                <a:solidFill>
                  <a:schemeClr val="accent6">
                    <a:lumMod val="75000"/>
                  </a:schemeClr>
                </a:solidFill>
                <a:effectLst>
                  <a:outerShdw blurRad="50800" dist="38100" dir="2700000" algn="tl" rotWithShape="0">
                    <a:prstClr val="black">
                      <a:alpha val="40000"/>
                    </a:prstClr>
                  </a:outerShdw>
                </a:effectLst>
              </a:rPr>
              <a:t>Electronic services</a:t>
            </a:r>
            <a:r>
              <a:rPr lang="en-US" dirty="0" smtClean="0">
                <a:solidFill>
                  <a:schemeClr val="accent6">
                    <a:lumMod val="75000"/>
                  </a:schemeClr>
                </a:solidFill>
                <a:effectLst>
                  <a:outerShdw blurRad="50800" dist="38100" dir="2700000" algn="tl" rotWithShape="0">
                    <a:prstClr val="black">
                      <a:alpha val="40000"/>
                    </a:prstClr>
                  </a:outerShdw>
                </a:effectLst>
              </a:rPr>
              <a:t>, </a:t>
            </a:r>
            <a:r>
              <a:rPr lang="en-US" dirty="0" smtClean="0"/>
              <a:t>that are available to the public by using authentication with </a:t>
            </a:r>
            <a:r>
              <a:rPr lang="lv-LV" dirty="0" err="1" smtClean="0"/>
              <a:t>secure</a:t>
            </a:r>
            <a:r>
              <a:rPr lang="en-US" dirty="0" smtClean="0"/>
              <a:t> electronic signature or </a:t>
            </a:r>
            <a:r>
              <a:rPr lang="lv-LV" dirty="0" smtClean="0"/>
              <a:t>authentication </a:t>
            </a:r>
            <a:r>
              <a:rPr lang="lv-LV" dirty="0" err="1" smtClean="0"/>
              <a:t>means</a:t>
            </a:r>
            <a:r>
              <a:rPr lang="lv-LV" dirty="0" smtClean="0"/>
              <a:t> </a:t>
            </a:r>
            <a:r>
              <a:rPr lang="lv-LV" dirty="0" err="1" smtClean="0"/>
              <a:t>of</a:t>
            </a:r>
            <a:r>
              <a:rPr lang="lv-LV" dirty="0" smtClean="0"/>
              <a:t> </a:t>
            </a:r>
            <a:r>
              <a:rPr lang="lv-LV" dirty="0" err="1" smtClean="0"/>
              <a:t>the</a:t>
            </a:r>
            <a:r>
              <a:rPr lang="lv-LV" dirty="0" smtClean="0"/>
              <a:t> Internet </a:t>
            </a:r>
            <a:r>
              <a:rPr lang="lv-LV" dirty="0" err="1" smtClean="0"/>
              <a:t>banks</a:t>
            </a:r>
            <a:r>
              <a:rPr lang="en-US" dirty="0" smtClean="0"/>
              <a:t>:</a:t>
            </a:r>
            <a:endParaRPr lang="lv-LV" dirty="0" smtClean="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100</a:t>
            </a:fld>
            <a:endParaRPr lang="lv-LV"/>
          </a:p>
        </p:txBody>
      </p:sp>
      <p:sp>
        <p:nvSpPr>
          <p:cNvPr id="5" name="Action Button: Home 4">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3" action="ppaction://hlinksldjump" highlightClick="1"/>
          </p:cNvPr>
          <p:cNvSpPr/>
          <p:nvPr/>
        </p:nvSpPr>
        <p:spPr>
          <a:xfrm>
            <a:off x="195943" y="6316824"/>
            <a:ext cx="147423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7" name="Action Button: Forward or Next 6">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b="1" dirty="0" err="1" smtClean="0"/>
              <a:t>Electronic</a:t>
            </a:r>
            <a:r>
              <a:rPr lang="lv-LV" b="1" dirty="0" smtClean="0"/>
              <a:t> </a:t>
            </a:r>
            <a:r>
              <a:rPr lang="lv-LV" b="1" dirty="0" err="1" smtClean="0"/>
              <a:t>Services</a:t>
            </a:r>
            <a:endParaRPr lang="lv-LV" b="1" dirty="0"/>
          </a:p>
        </p:txBody>
      </p:sp>
      <p:sp>
        <p:nvSpPr>
          <p:cNvPr id="3" name="Content Placeholder 2"/>
          <p:cNvSpPr>
            <a:spLocks noGrp="1"/>
          </p:cNvSpPr>
          <p:nvPr>
            <p:ph idx="1"/>
          </p:nvPr>
        </p:nvSpPr>
        <p:spPr>
          <a:xfrm>
            <a:off x="342900" y="1862833"/>
            <a:ext cx="8229600" cy="4242692"/>
          </a:xfrm>
        </p:spPr>
        <p:txBody>
          <a:bodyPr>
            <a:normAutofit/>
          </a:bodyPr>
          <a:lstStyle/>
          <a:p>
            <a:pPr algn="just"/>
            <a:r>
              <a:rPr lang="sq-AL" sz="1600" b="1" i="1" dirty="0" smtClean="0">
                <a:solidFill>
                  <a:schemeClr val="accent6">
                    <a:lumMod val="75000"/>
                  </a:schemeClr>
                </a:solidFill>
                <a:effectLst>
                  <a:outerShdw blurRad="50800" dist="38100" dir="2700000" algn="tl" rotWithShape="0">
                    <a:prstClr val="black">
                      <a:alpha val="40000"/>
                    </a:prstClr>
                  </a:outerShdw>
                </a:effectLst>
              </a:rPr>
              <a:t>Submission of residence declaration:</a:t>
            </a:r>
            <a:r>
              <a:rPr lang="sq-AL" sz="1600" dirty="0" smtClean="0">
                <a:solidFill>
                  <a:schemeClr val="accent6">
                    <a:lumMod val="75000"/>
                  </a:schemeClr>
                </a:solidFill>
                <a:effectLst>
                  <a:outerShdw blurRad="50800" dist="38100" dir="2700000" algn="tl" rotWithShape="0">
                    <a:prstClr val="black">
                      <a:alpha val="40000"/>
                    </a:prstClr>
                  </a:outerShdw>
                </a:effectLst>
              </a:rPr>
              <a:t> </a:t>
            </a:r>
            <a:r>
              <a:rPr lang="sq-AL" sz="1600" dirty="0" smtClean="0"/>
              <a:t>this service can be used to declare the residence of the person, their underage children or persons in their custody or dependent persons in Latvia.</a:t>
            </a:r>
            <a:endParaRPr lang="lv-LV" sz="1600" dirty="0" smtClean="0"/>
          </a:p>
          <a:p>
            <a:pPr algn="just">
              <a:buFont typeface="Arial" pitchFamily="34" charset="0"/>
              <a:buNone/>
            </a:pPr>
            <a:endParaRPr lang="lv-LV" sz="1600" dirty="0" smtClean="0"/>
          </a:p>
          <a:p>
            <a:pPr algn="just"/>
            <a:r>
              <a:rPr lang="sq-AL" sz="1600" b="1" i="1" dirty="0" smtClean="0">
                <a:solidFill>
                  <a:schemeClr val="accent6">
                    <a:lumMod val="75000"/>
                  </a:schemeClr>
                </a:solidFill>
                <a:effectLst>
                  <a:outerShdw blurRad="50800" dist="38100" dir="2700000" algn="tl" rotWithShape="0">
                    <a:prstClr val="black">
                      <a:alpha val="40000"/>
                    </a:prstClr>
                  </a:outerShdw>
                </a:effectLst>
              </a:rPr>
              <a:t>Persons declared at my property: </a:t>
            </a:r>
            <a:r>
              <a:rPr lang="sq-AL" sz="1600" dirty="0" smtClean="0"/>
              <a:t>this service enables private individuals to find out information about their properties registered in the Land Register and the people who have declared their place of residence at the addresses of these properties.</a:t>
            </a:r>
            <a:endParaRPr lang="lv-LV" sz="1600" dirty="0" smtClean="0"/>
          </a:p>
          <a:p>
            <a:pPr algn="just">
              <a:buFont typeface="Arial" pitchFamily="34" charset="0"/>
              <a:buNone/>
            </a:pPr>
            <a:endParaRPr lang="lv-LV" sz="1600" dirty="0" smtClean="0"/>
          </a:p>
          <a:p>
            <a:pPr algn="just"/>
            <a:r>
              <a:rPr lang="sq-AL" sz="1600" b="1" i="1" dirty="0" smtClean="0">
                <a:solidFill>
                  <a:schemeClr val="accent6">
                    <a:lumMod val="75000"/>
                  </a:schemeClr>
                </a:solidFill>
                <a:effectLst>
                  <a:outerShdw blurRad="50800" dist="38100" dir="2700000" algn="tl" rotWithShape="0">
                    <a:prstClr val="black">
                      <a:alpha val="40000"/>
                    </a:prstClr>
                  </a:outerShdw>
                </a:effectLst>
              </a:rPr>
              <a:t>My data or data of persons represented by me in the Population Register: </a:t>
            </a:r>
            <a:r>
              <a:rPr lang="sq-AL" sz="1600" dirty="0" smtClean="0"/>
              <a:t>this service can be used to find out what information on the person, their underage children or persons in their custody or dependent persons are included in the Population Register.</a:t>
            </a:r>
            <a:endParaRPr lang="lv-LV" sz="1600" dirty="0" smtClean="0"/>
          </a:p>
          <a:p>
            <a:pPr algn="just">
              <a:buFont typeface="Arial" pitchFamily="34" charset="0"/>
              <a:buNone/>
            </a:pPr>
            <a:endParaRPr lang="lv-LV" sz="1600" dirty="0" smtClean="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101</a:t>
            </a:fld>
            <a:endParaRPr lang="lv-LV"/>
          </a:p>
        </p:txBody>
      </p:sp>
      <p:sp>
        <p:nvSpPr>
          <p:cNvPr id="6" name="Action Button: Home 5">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3" action="ppaction://hlinksldjump" highlightClick="1"/>
          </p:cNvPr>
          <p:cNvSpPr/>
          <p:nvPr/>
        </p:nvSpPr>
        <p:spPr>
          <a:xfrm>
            <a:off x="195943" y="6316824"/>
            <a:ext cx="147423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b="1" dirty="0" err="1" smtClean="0"/>
              <a:t>Electronic</a:t>
            </a:r>
            <a:r>
              <a:rPr lang="lv-LV" b="1" dirty="0" smtClean="0"/>
              <a:t> </a:t>
            </a:r>
            <a:r>
              <a:rPr lang="lv-LV" b="1" dirty="0" err="1" smtClean="0"/>
              <a:t>Services</a:t>
            </a:r>
            <a:endParaRPr lang="lv-LV" b="1" dirty="0"/>
          </a:p>
        </p:txBody>
      </p:sp>
      <p:sp>
        <p:nvSpPr>
          <p:cNvPr id="66563" name="Rectangle 3"/>
          <p:cNvSpPr>
            <a:spLocks noGrp="1"/>
          </p:cNvSpPr>
          <p:nvPr>
            <p:ph idx="1"/>
          </p:nvPr>
        </p:nvSpPr>
        <p:spPr>
          <a:xfrm>
            <a:off x="457201" y="2099733"/>
            <a:ext cx="8229600" cy="4179770"/>
          </a:xfrm>
        </p:spPr>
        <p:txBody>
          <a:bodyPr>
            <a:noAutofit/>
          </a:bodyPr>
          <a:lstStyle/>
          <a:p>
            <a:pPr algn="just"/>
            <a:r>
              <a:rPr lang="sq-AL" sz="1600" b="1" i="1" dirty="0" smtClean="0">
                <a:solidFill>
                  <a:schemeClr val="accent6">
                    <a:lumMod val="75000"/>
                  </a:schemeClr>
                </a:solidFill>
                <a:effectLst>
                  <a:outerShdw blurRad="50800" dist="38100" dir="2700000" algn="tl" rotWithShape="0">
                    <a:prstClr val="black">
                      <a:alpha val="40000"/>
                    </a:prstClr>
                  </a:outerShdw>
                </a:effectLst>
              </a:rPr>
              <a:t>Check whether the person has valid registration of residence at the specific address</a:t>
            </a:r>
            <a:r>
              <a:rPr lang="sq-AL" sz="1600" dirty="0" smtClean="0">
                <a:solidFill>
                  <a:schemeClr val="accent6">
                    <a:lumMod val="75000"/>
                  </a:schemeClr>
                </a:solidFill>
                <a:effectLst>
                  <a:outerShdw blurRad="50800" dist="38100" dir="2700000" algn="tl" rotWithShape="0">
                    <a:prstClr val="black">
                      <a:alpha val="40000"/>
                    </a:prstClr>
                  </a:outerShdw>
                </a:effectLst>
              </a:rPr>
              <a:t>: </a:t>
            </a:r>
            <a:r>
              <a:rPr lang="sq-AL" sz="1600" dirty="0" smtClean="0"/>
              <a:t>this service can be used to find out in the Population Register whether the person with the specified identity number has valid residence registration at the specified address.</a:t>
            </a:r>
            <a:endParaRPr lang="lv-LV" sz="1600" dirty="0" smtClean="0"/>
          </a:p>
          <a:p>
            <a:pPr algn="just">
              <a:buFont typeface="Arial" pitchFamily="34" charset="0"/>
              <a:buNone/>
            </a:pPr>
            <a:endParaRPr lang="lv-LV" sz="1600" dirty="0" smtClean="0"/>
          </a:p>
          <a:p>
            <a:pPr algn="just"/>
            <a:r>
              <a:rPr lang="sq-AL" sz="1600" b="1" i="1" dirty="0" smtClean="0">
                <a:solidFill>
                  <a:schemeClr val="accent6">
                    <a:lumMod val="75000"/>
                  </a:schemeClr>
                </a:solidFill>
                <a:effectLst>
                  <a:outerShdw blurRad="50800" dist="38100" dir="2700000" algn="tl" rotWithShape="0">
                    <a:prstClr val="black">
                      <a:alpha val="40000"/>
                    </a:prstClr>
                  </a:outerShdw>
                </a:effectLst>
              </a:rPr>
              <a:t>Application for prohibiting or permitting the use of person’s body, tissues and organs after death: </a:t>
            </a:r>
            <a:r>
              <a:rPr lang="sq-AL" sz="1600" dirty="0" smtClean="0"/>
              <a:t>with this service, persons can notify to the Office of Citizenship and Migration Affairs their prohibition or permission to use their body, tissues and organs after their death.</a:t>
            </a:r>
            <a:endParaRPr lang="lv-LV" sz="1600" dirty="0" smtClean="0"/>
          </a:p>
          <a:p>
            <a:pPr algn="just">
              <a:buNone/>
            </a:pPr>
            <a:endParaRPr lang="lv-LV" sz="1600" dirty="0" smtClean="0"/>
          </a:p>
          <a:p>
            <a:pPr algn="just"/>
            <a:r>
              <a:rPr lang="sq-AL" sz="1600" b="1" i="1" dirty="0" smtClean="0">
                <a:solidFill>
                  <a:schemeClr val="accent6">
                    <a:lumMod val="75000"/>
                  </a:schemeClr>
                </a:solidFill>
                <a:effectLst>
                  <a:outerShdw blurRad="50800" dist="38100" dir="2700000" algn="tl" rotWithShape="0">
                    <a:prstClr val="black">
                      <a:alpha val="40000"/>
                    </a:prstClr>
                  </a:outerShdw>
                </a:effectLst>
              </a:rPr>
              <a:t>Checking whether the person is listed in the Population register and there is no information on person’s death: </a:t>
            </a:r>
            <a:r>
              <a:rPr lang="sq-AL" sz="1600" dirty="0" smtClean="0"/>
              <a:t>this service enables checking whether the person is listed in the Population Register, and if they are, that there is no information on the death of the person.</a:t>
            </a:r>
            <a:endParaRPr lang="lv-LV" sz="1600" dirty="0" smtClean="0"/>
          </a:p>
          <a:p>
            <a:pPr algn="just">
              <a:buNone/>
            </a:pPr>
            <a:endParaRPr lang="lv-LV" sz="1600" dirty="0" smtClean="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102</a:t>
            </a:fld>
            <a:endParaRPr lang="lv-LV"/>
          </a:p>
        </p:txBody>
      </p:sp>
      <p:sp>
        <p:nvSpPr>
          <p:cNvPr id="5" name="Action Button: Home 4">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3" action="ppaction://hlinksldjump" highlightClick="1"/>
          </p:cNvPr>
          <p:cNvSpPr/>
          <p:nvPr/>
        </p:nvSpPr>
        <p:spPr>
          <a:xfrm>
            <a:off x="195943" y="6316824"/>
            <a:ext cx="1547132"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7" name="Action Button: Forward or Next 6">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b="1" dirty="0" err="1" smtClean="0"/>
              <a:t>Electronic</a:t>
            </a:r>
            <a:r>
              <a:rPr lang="lv-LV" b="1" dirty="0" smtClean="0"/>
              <a:t> </a:t>
            </a:r>
            <a:r>
              <a:rPr lang="lv-LV" b="1" dirty="0" err="1" smtClean="0"/>
              <a:t>Services</a:t>
            </a:r>
            <a:endParaRPr lang="lv-LV" b="1" dirty="0"/>
          </a:p>
        </p:txBody>
      </p:sp>
      <p:sp>
        <p:nvSpPr>
          <p:cNvPr id="3" name="Content Placeholder 2"/>
          <p:cNvSpPr>
            <a:spLocks noGrp="1"/>
          </p:cNvSpPr>
          <p:nvPr>
            <p:ph idx="1"/>
          </p:nvPr>
        </p:nvSpPr>
        <p:spPr>
          <a:xfrm>
            <a:off x="457201" y="2088444"/>
            <a:ext cx="8229600" cy="4219051"/>
          </a:xfrm>
        </p:spPr>
        <p:txBody>
          <a:bodyPr>
            <a:normAutofit/>
          </a:bodyPr>
          <a:lstStyle/>
          <a:p>
            <a:pPr algn="just"/>
            <a:r>
              <a:rPr lang="sq-AL" sz="1600" b="1" i="1" dirty="0" smtClean="0">
                <a:solidFill>
                  <a:schemeClr val="accent6">
                    <a:lumMod val="75000"/>
                  </a:schemeClr>
                </a:solidFill>
                <a:effectLst>
                  <a:outerShdw blurRad="50800" dist="38100" dir="2700000" algn="tl" rotWithShape="0">
                    <a:prstClr val="black">
                      <a:alpha val="40000"/>
                    </a:prstClr>
                  </a:outerShdw>
                </a:effectLst>
              </a:rPr>
              <a:t>Application for registering residence abroad:  </a:t>
            </a:r>
            <a:r>
              <a:rPr lang="sq-AL" sz="1600" dirty="0" smtClean="0"/>
              <a:t>this service can be used to declare to the OCMA the residence address of the person, their underage children or persons in their custody or dependent persons abroad.</a:t>
            </a:r>
            <a:endParaRPr lang="lv-LV" sz="1600" dirty="0" smtClean="0"/>
          </a:p>
          <a:p>
            <a:pPr algn="just">
              <a:buFont typeface="Arial" pitchFamily="34" charset="0"/>
              <a:buNone/>
            </a:pPr>
            <a:endParaRPr lang="lv-LV" sz="1600" dirty="0" smtClean="0"/>
          </a:p>
          <a:p>
            <a:pPr algn="just"/>
            <a:r>
              <a:rPr lang="sq-AL" sz="1600" b="1" i="1" dirty="0" smtClean="0">
                <a:solidFill>
                  <a:schemeClr val="accent6">
                    <a:lumMod val="75000"/>
                  </a:schemeClr>
                </a:solidFill>
                <a:effectLst>
                  <a:outerShdw blurRad="50800" dist="38100" dir="2700000" algn="tl" rotWithShape="0">
                    <a:prstClr val="black">
                      <a:alpha val="40000"/>
                    </a:prstClr>
                  </a:outerShdw>
                </a:effectLst>
              </a:rPr>
              <a:t>Application for statement from the Population Register on the person or a represented person: </a:t>
            </a:r>
            <a:r>
              <a:rPr lang="sq-AL" sz="1600" dirty="0" smtClean="0"/>
              <a:t>this service can be used by persons to request information that is included in the </a:t>
            </a:r>
            <a:r>
              <a:rPr lang="lv-LV" sz="1600" dirty="0" smtClean="0"/>
              <a:t>Population</a:t>
            </a:r>
            <a:r>
              <a:rPr lang="sq-AL" sz="1600" dirty="0" smtClean="0"/>
              <a:t> Register on oneself, their underage children or persons in their custody or dependent persons.</a:t>
            </a:r>
            <a:endParaRPr lang="lv-LV" sz="1600" dirty="0" smtClean="0"/>
          </a:p>
          <a:p>
            <a:pPr algn="just">
              <a:buFont typeface="Arial" pitchFamily="34" charset="0"/>
              <a:buNone/>
            </a:pPr>
            <a:endParaRPr lang="lv-LV" sz="1600" dirty="0" smtClean="0"/>
          </a:p>
          <a:p>
            <a:pPr algn="just"/>
            <a:r>
              <a:rPr lang="sq-AL" sz="1600" b="1" i="1" dirty="0" smtClean="0">
                <a:solidFill>
                  <a:schemeClr val="accent6">
                    <a:lumMod val="75000"/>
                  </a:schemeClr>
                </a:solidFill>
                <a:effectLst>
                  <a:outerShdw blurRad="50800" dist="38100" dir="2700000" algn="tl" rotWithShape="0">
                    <a:prstClr val="black">
                      <a:alpha val="40000"/>
                    </a:prstClr>
                  </a:outerShdw>
                </a:effectLst>
              </a:rPr>
              <a:t>Application for statement from the Population Register on a third person: </a:t>
            </a:r>
            <a:r>
              <a:rPr lang="sq-AL" sz="1600" dirty="0" smtClean="0"/>
              <a:t>this service can be used by persons to request information </a:t>
            </a:r>
            <a:r>
              <a:rPr lang="lv-LV" sz="1600" dirty="0" smtClean="0"/>
              <a:t>that</a:t>
            </a:r>
            <a:r>
              <a:rPr lang="sq-AL" sz="1600" dirty="0" smtClean="0"/>
              <a:t> is included in the Population Register on third persons.</a:t>
            </a:r>
            <a:endParaRPr lang="lv-LV" sz="1600" dirty="0" smtClean="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103</a:t>
            </a:fld>
            <a:endParaRPr lang="lv-LV"/>
          </a:p>
        </p:txBody>
      </p:sp>
      <p:sp>
        <p:nvSpPr>
          <p:cNvPr id="6" name="Action Button: Home 5">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3" action="ppaction://hlinksldjump" highlightClick="1"/>
          </p:cNvPr>
          <p:cNvSpPr/>
          <p:nvPr/>
        </p:nvSpPr>
        <p:spPr>
          <a:xfrm>
            <a:off x="195943" y="6316824"/>
            <a:ext cx="155665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lv-LV" b="1" dirty="0" err="1" smtClean="0"/>
              <a:t>Population</a:t>
            </a:r>
            <a:r>
              <a:rPr lang="lv-LV" b="1" dirty="0" smtClean="0"/>
              <a:t> </a:t>
            </a:r>
            <a:r>
              <a:rPr lang="lv-LV" b="1" dirty="0" err="1" smtClean="0"/>
              <a:t>Register</a:t>
            </a:r>
            <a:endParaRPr lang="lv-LV" b="1" dirty="0"/>
          </a:p>
        </p:txBody>
      </p:sp>
      <p:graphicFrame>
        <p:nvGraphicFramePr>
          <p:cNvPr id="8" name="Content Placeholder 7"/>
          <p:cNvGraphicFramePr>
            <a:graphicFrameLocks noGrp="1"/>
          </p:cNvGraphicFramePr>
          <p:nvPr>
            <p:ph idx="1"/>
          </p:nvPr>
        </p:nvGraphicFramePr>
        <p:xfrm>
          <a:off x="214282" y="1930400"/>
          <a:ext cx="8715436" cy="4394200"/>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104</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3" y="6316824"/>
            <a:ext cx="155665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18"/>
          <p:cNvGraphicFramePr>
            <a:graphicFrameLocks noGrp="1"/>
          </p:cNvGraphicFramePr>
          <p:nvPr>
            <p:ph sz="half" idx="1"/>
          </p:nvPr>
        </p:nvGraphicFramePr>
        <p:xfrm>
          <a:off x="324452" y="2507140"/>
          <a:ext cx="2664000" cy="3366140"/>
        </p:xfrm>
        <a:graphic>
          <a:graphicData uri="http://schemas.openxmlformats.org/drawingml/2006/table">
            <a:tbl>
              <a:tblPr firstRow="1" bandRow="1">
                <a:tableStyleId>{93296810-A885-4BE3-A3E7-6D5BEEA58F35}</a:tableStyleId>
              </a:tblPr>
              <a:tblGrid>
                <a:gridCol w="1614470"/>
                <a:gridCol w="1049530"/>
              </a:tblGrid>
              <a:tr h="603911">
                <a:tc gridSpan="2">
                  <a:txBody>
                    <a:bodyPr/>
                    <a:lstStyle/>
                    <a:p>
                      <a:r>
                        <a:rPr lang="lv-LV" sz="1400" dirty="0" err="1" smtClean="0"/>
                        <a:t>Population</a:t>
                      </a:r>
                      <a:r>
                        <a:rPr lang="lv-LV" sz="1400" dirty="0" smtClean="0"/>
                        <a:t> </a:t>
                      </a:r>
                      <a:r>
                        <a:rPr lang="lv-LV" sz="1400" dirty="0" err="1" smtClean="0"/>
                        <a:t>of</a:t>
                      </a:r>
                      <a:r>
                        <a:rPr lang="lv-LV" sz="1400" dirty="0" smtClean="0"/>
                        <a:t> </a:t>
                      </a:r>
                      <a:r>
                        <a:rPr lang="lv-LV" sz="1400" dirty="0" err="1" smtClean="0"/>
                        <a:t>the</a:t>
                      </a:r>
                      <a:r>
                        <a:rPr lang="lv-LV" sz="1400" dirty="0" smtClean="0"/>
                        <a:t> LR </a:t>
                      </a:r>
                      <a:r>
                        <a:rPr lang="lv-LV" sz="1400" dirty="0" err="1" smtClean="0"/>
                        <a:t>by</a:t>
                      </a:r>
                      <a:r>
                        <a:rPr lang="lv-LV" sz="1400" dirty="0" smtClean="0"/>
                        <a:t> </a:t>
                      </a:r>
                      <a:r>
                        <a:rPr lang="lv-LV" sz="1400" dirty="0" err="1" smtClean="0"/>
                        <a:t>Nationality</a:t>
                      </a:r>
                      <a:r>
                        <a:rPr lang="lv-LV" sz="1400" dirty="0" smtClean="0"/>
                        <a:t> (01.01.2015)</a:t>
                      </a:r>
                    </a:p>
                    <a:p>
                      <a:endParaRPr lang="lv-LV" sz="1400" dirty="0"/>
                    </a:p>
                  </a:txBody>
                  <a:tcPr/>
                </a:tc>
                <a:tc hMerge="1">
                  <a:txBody>
                    <a:bodyPr/>
                    <a:lstStyle/>
                    <a:p>
                      <a:endParaRPr lang="lv-LV" dirty="0"/>
                    </a:p>
                  </a:txBody>
                  <a:tcPr/>
                </a:tc>
              </a:tr>
              <a:tr h="386716">
                <a:tc>
                  <a:txBody>
                    <a:bodyPr/>
                    <a:lstStyle/>
                    <a:p>
                      <a:r>
                        <a:rPr lang="lv-LV" sz="1300" dirty="0" err="1" smtClean="0"/>
                        <a:t>Latvia</a:t>
                      </a:r>
                      <a:r>
                        <a:rPr lang="lv-LV" sz="1300" dirty="0" smtClean="0"/>
                        <a:t> (</a:t>
                      </a:r>
                      <a:r>
                        <a:rPr lang="lv-LV" sz="1300" dirty="0" err="1" smtClean="0"/>
                        <a:t>citizen</a:t>
                      </a:r>
                      <a:r>
                        <a:rPr lang="lv-LV" sz="1300" dirty="0" smtClean="0"/>
                        <a:t>)</a:t>
                      </a:r>
                      <a:endParaRPr lang="lv-LV" sz="1300" dirty="0"/>
                    </a:p>
                  </a:txBody>
                  <a:tcPr/>
                </a:tc>
                <a:tc>
                  <a:txBody>
                    <a:bodyPr/>
                    <a:lstStyle/>
                    <a:p>
                      <a:pPr algn="r" fontAlgn="b"/>
                      <a:r>
                        <a:rPr lang="lv-LV" sz="1300" kern="1200" dirty="0" smtClean="0">
                          <a:solidFill>
                            <a:schemeClr val="dk1"/>
                          </a:solidFill>
                          <a:latin typeface="+mn-lt"/>
                          <a:ea typeface="+mn-ea"/>
                          <a:cs typeface="+mn-cs"/>
                        </a:rPr>
                        <a:t>1 813 466</a:t>
                      </a:r>
                      <a:endParaRPr lang="lv-LV" sz="1300" kern="1200" dirty="0">
                        <a:solidFill>
                          <a:schemeClr val="dk1"/>
                        </a:solidFill>
                        <a:latin typeface="+mn-lt"/>
                        <a:ea typeface="+mn-ea"/>
                        <a:cs typeface="+mn-cs"/>
                      </a:endParaRPr>
                    </a:p>
                  </a:txBody>
                  <a:tcPr marL="9525" marR="9525" marT="9525" marB="0" anchor="ctr"/>
                </a:tc>
              </a:tr>
              <a:tr h="386716">
                <a:tc>
                  <a:txBody>
                    <a:bodyPr/>
                    <a:lstStyle/>
                    <a:p>
                      <a:r>
                        <a:rPr lang="lv-LV" sz="1300" dirty="0" err="1" smtClean="0"/>
                        <a:t>Latvia</a:t>
                      </a:r>
                      <a:r>
                        <a:rPr lang="lv-LV" sz="1300" dirty="0" smtClean="0"/>
                        <a:t> (</a:t>
                      </a:r>
                      <a:r>
                        <a:rPr lang="lv-LV" sz="1300" dirty="0" err="1" smtClean="0"/>
                        <a:t>non-citizen</a:t>
                      </a:r>
                      <a:r>
                        <a:rPr lang="lv-LV" sz="1300" dirty="0" smtClean="0"/>
                        <a:t>)</a:t>
                      </a:r>
                      <a:endParaRPr lang="lv-LV" sz="1300" dirty="0"/>
                    </a:p>
                  </a:txBody>
                  <a:tcPr/>
                </a:tc>
                <a:tc>
                  <a:txBody>
                    <a:bodyPr/>
                    <a:lstStyle/>
                    <a:p>
                      <a:pPr algn="r" fontAlgn="b"/>
                      <a:r>
                        <a:rPr lang="lv-LV" sz="1300" kern="1200" dirty="0" smtClean="0">
                          <a:solidFill>
                            <a:schemeClr val="dk1"/>
                          </a:solidFill>
                          <a:latin typeface="+mn-lt"/>
                          <a:ea typeface="+mn-ea"/>
                          <a:cs typeface="+mn-cs"/>
                        </a:rPr>
                        <a:t>262 622</a:t>
                      </a:r>
                      <a:endParaRPr lang="lv-LV" sz="1300" kern="1200" dirty="0">
                        <a:solidFill>
                          <a:schemeClr val="dk1"/>
                        </a:solidFill>
                        <a:latin typeface="+mn-lt"/>
                        <a:ea typeface="+mn-ea"/>
                        <a:cs typeface="+mn-cs"/>
                      </a:endParaRPr>
                    </a:p>
                  </a:txBody>
                  <a:tcPr marL="9525" marR="9525" marT="9525" marB="0" anchor="ctr"/>
                </a:tc>
              </a:tr>
              <a:tr h="386716">
                <a:tc>
                  <a:txBody>
                    <a:bodyPr/>
                    <a:lstStyle/>
                    <a:p>
                      <a:r>
                        <a:rPr lang="lv-LV" sz="1300" dirty="0" err="1" smtClean="0"/>
                        <a:t>Russia</a:t>
                      </a:r>
                      <a:endParaRPr lang="lv-LV" sz="1300" dirty="0"/>
                    </a:p>
                  </a:txBody>
                  <a:tcPr/>
                </a:tc>
                <a:tc>
                  <a:txBody>
                    <a:bodyPr/>
                    <a:lstStyle/>
                    <a:p>
                      <a:pPr algn="r"/>
                      <a:r>
                        <a:rPr lang="lv-LV" sz="1300" dirty="0" smtClean="0"/>
                        <a:t>54</a:t>
                      </a:r>
                      <a:r>
                        <a:rPr lang="lv-LV" sz="1300" baseline="0" dirty="0" smtClean="0"/>
                        <a:t> 838</a:t>
                      </a:r>
                      <a:endParaRPr lang="lv-LV" sz="1300" dirty="0"/>
                    </a:p>
                  </a:txBody>
                  <a:tcPr/>
                </a:tc>
              </a:tr>
              <a:tr h="386716">
                <a:tc>
                  <a:txBody>
                    <a:bodyPr/>
                    <a:lstStyle/>
                    <a:p>
                      <a:r>
                        <a:rPr lang="lv-LV" sz="1300" dirty="0" err="1" smtClean="0"/>
                        <a:t>Ukraine</a:t>
                      </a:r>
                      <a:endParaRPr lang="lv-LV" sz="1300" dirty="0"/>
                    </a:p>
                  </a:txBody>
                  <a:tcPr/>
                </a:tc>
                <a:tc>
                  <a:txBody>
                    <a:bodyPr/>
                    <a:lstStyle/>
                    <a:p>
                      <a:pPr algn="r"/>
                      <a:r>
                        <a:rPr lang="lv-LV" sz="1300" dirty="0" smtClean="0"/>
                        <a:t>4</a:t>
                      </a:r>
                      <a:r>
                        <a:rPr lang="lv-LV" sz="1300" baseline="0" dirty="0" smtClean="0"/>
                        <a:t> 853</a:t>
                      </a:r>
                      <a:endParaRPr lang="lv-LV" sz="1300" dirty="0"/>
                    </a:p>
                  </a:txBody>
                  <a:tcPr/>
                </a:tc>
              </a:tr>
              <a:tr h="386716">
                <a:tc>
                  <a:txBody>
                    <a:bodyPr/>
                    <a:lstStyle/>
                    <a:p>
                      <a:r>
                        <a:rPr lang="lv-LV" sz="1300" dirty="0" err="1" smtClean="0"/>
                        <a:t>Lithuania</a:t>
                      </a:r>
                      <a:endParaRPr lang="lv-LV" sz="1300" dirty="0"/>
                    </a:p>
                  </a:txBody>
                  <a:tcPr/>
                </a:tc>
                <a:tc>
                  <a:txBody>
                    <a:bodyPr/>
                    <a:lstStyle/>
                    <a:p>
                      <a:pPr algn="r"/>
                      <a:r>
                        <a:rPr lang="lv-LV" sz="1300" dirty="0" smtClean="0"/>
                        <a:t>4 356</a:t>
                      </a:r>
                      <a:endParaRPr lang="lv-LV" sz="1300" dirty="0"/>
                    </a:p>
                  </a:txBody>
                  <a:tcPr/>
                </a:tc>
              </a:tr>
              <a:tr h="386716">
                <a:tc>
                  <a:txBody>
                    <a:bodyPr/>
                    <a:lstStyle/>
                    <a:p>
                      <a:r>
                        <a:rPr lang="lv-LV" sz="1300" dirty="0" err="1" smtClean="0"/>
                        <a:t>Belarus</a:t>
                      </a:r>
                      <a:endParaRPr lang="lv-LV" sz="1300" dirty="0"/>
                    </a:p>
                  </a:txBody>
                  <a:tcPr/>
                </a:tc>
                <a:tc>
                  <a:txBody>
                    <a:bodyPr/>
                    <a:lstStyle/>
                    <a:p>
                      <a:pPr algn="r"/>
                      <a:r>
                        <a:rPr lang="lv-LV" sz="1300" dirty="0" smtClean="0"/>
                        <a:t>2 748</a:t>
                      </a:r>
                      <a:endParaRPr lang="lv-LV" sz="1300" dirty="0"/>
                    </a:p>
                  </a:txBody>
                  <a:tcPr/>
                </a:tc>
              </a:tr>
            </a:tbl>
          </a:graphicData>
        </a:graphic>
      </p:graphicFrame>
      <p:graphicFrame>
        <p:nvGraphicFramePr>
          <p:cNvPr id="20" name="Content Placeholder 19"/>
          <p:cNvGraphicFramePr>
            <a:graphicFrameLocks noGrp="1"/>
          </p:cNvGraphicFramePr>
          <p:nvPr>
            <p:ph sz="half" idx="2"/>
          </p:nvPr>
        </p:nvGraphicFramePr>
        <p:xfrm>
          <a:off x="3207877" y="1762844"/>
          <a:ext cx="2664000" cy="4110436"/>
        </p:xfrm>
        <a:graphic>
          <a:graphicData uri="http://schemas.openxmlformats.org/drawingml/2006/table">
            <a:tbl>
              <a:tblPr bandRow="1">
                <a:tableStyleId>{93296810-A885-4BE3-A3E7-6D5BEEA58F35}</a:tableStyleId>
              </a:tblPr>
              <a:tblGrid>
                <a:gridCol w="1628772"/>
                <a:gridCol w="1035228"/>
              </a:tblGrid>
              <a:tr h="373676">
                <a:tc>
                  <a:txBody>
                    <a:bodyPr/>
                    <a:lstStyle/>
                    <a:p>
                      <a:r>
                        <a:rPr lang="lv-LV" sz="1300" dirty="0" err="1" smtClean="0"/>
                        <a:t>Germany</a:t>
                      </a:r>
                      <a:endParaRPr lang="lv-LV" sz="1300" dirty="0"/>
                    </a:p>
                  </a:txBody>
                  <a:tcPr/>
                </a:tc>
                <a:tc>
                  <a:txBody>
                    <a:bodyPr/>
                    <a:lstStyle/>
                    <a:p>
                      <a:pPr algn="r"/>
                      <a:r>
                        <a:rPr lang="lv-LV" sz="1300" dirty="0" smtClean="0"/>
                        <a:t>1 942</a:t>
                      </a:r>
                      <a:endParaRPr lang="lv-LV" sz="1300" dirty="0"/>
                    </a:p>
                  </a:txBody>
                  <a:tcPr/>
                </a:tc>
              </a:tr>
              <a:tr h="373676">
                <a:tc>
                  <a:txBody>
                    <a:bodyPr/>
                    <a:lstStyle/>
                    <a:p>
                      <a:r>
                        <a:rPr lang="lv-LV" sz="1300" dirty="0" err="1" smtClean="0"/>
                        <a:t>Uzbekistan</a:t>
                      </a:r>
                      <a:endParaRPr lang="lv-LV" sz="1300" dirty="0"/>
                    </a:p>
                  </a:txBody>
                  <a:tcPr/>
                </a:tc>
                <a:tc>
                  <a:txBody>
                    <a:bodyPr/>
                    <a:lstStyle/>
                    <a:p>
                      <a:pPr algn="r"/>
                      <a:r>
                        <a:rPr lang="lv-LV" sz="1300" dirty="0" smtClean="0"/>
                        <a:t>1 414</a:t>
                      </a:r>
                      <a:endParaRPr lang="lv-LV" sz="1300" dirty="0"/>
                    </a:p>
                  </a:txBody>
                  <a:tcPr/>
                </a:tc>
              </a:tr>
              <a:tr h="373676">
                <a:tc>
                  <a:txBody>
                    <a:bodyPr/>
                    <a:lstStyle/>
                    <a:p>
                      <a:r>
                        <a:rPr lang="lv-LV" sz="1300" dirty="0" err="1" smtClean="0"/>
                        <a:t>China</a:t>
                      </a:r>
                      <a:endParaRPr lang="lv-LV" sz="1300" dirty="0"/>
                    </a:p>
                  </a:txBody>
                  <a:tcPr/>
                </a:tc>
                <a:tc>
                  <a:txBody>
                    <a:bodyPr/>
                    <a:lstStyle/>
                    <a:p>
                      <a:pPr algn="r"/>
                      <a:r>
                        <a:rPr lang="lv-LV" sz="1300" dirty="0" smtClean="0"/>
                        <a:t>1 200</a:t>
                      </a:r>
                      <a:endParaRPr lang="lv-LV" sz="1300" dirty="0"/>
                    </a:p>
                  </a:txBody>
                  <a:tcPr/>
                </a:tc>
              </a:tr>
              <a:tr h="373676">
                <a:tc>
                  <a:txBody>
                    <a:bodyPr/>
                    <a:lstStyle/>
                    <a:p>
                      <a:r>
                        <a:rPr lang="lv-LV" sz="1300" dirty="0" err="1" smtClean="0"/>
                        <a:t>Estonia</a:t>
                      </a:r>
                      <a:endParaRPr lang="lv-LV" sz="1300" dirty="0"/>
                    </a:p>
                  </a:txBody>
                  <a:tcPr/>
                </a:tc>
                <a:tc>
                  <a:txBody>
                    <a:bodyPr/>
                    <a:lstStyle/>
                    <a:p>
                      <a:pPr algn="r"/>
                      <a:r>
                        <a:rPr lang="lv-LV" sz="1300" dirty="0" smtClean="0"/>
                        <a:t>1</a:t>
                      </a:r>
                      <a:r>
                        <a:rPr lang="lv-LV" sz="1300" baseline="0" dirty="0" smtClean="0"/>
                        <a:t> 103</a:t>
                      </a:r>
                      <a:endParaRPr lang="lv-LV" sz="1300" dirty="0"/>
                    </a:p>
                  </a:txBody>
                  <a:tcPr/>
                </a:tc>
              </a:tr>
              <a:tr h="373676">
                <a:tc>
                  <a:txBody>
                    <a:bodyPr/>
                    <a:lstStyle/>
                    <a:p>
                      <a:r>
                        <a:rPr lang="lv-LV" sz="1300" dirty="0" err="1" smtClean="0"/>
                        <a:t>Bulgaria</a:t>
                      </a:r>
                      <a:endParaRPr lang="lv-LV" sz="1300" dirty="0"/>
                    </a:p>
                  </a:txBody>
                  <a:tcPr/>
                </a:tc>
                <a:tc>
                  <a:txBody>
                    <a:bodyPr/>
                    <a:lstStyle/>
                    <a:p>
                      <a:pPr algn="r"/>
                      <a:r>
                        <a:rPr lang="lv-LV" sz="1300" dirty="0" smtClean="0"/>
                        <a:t>816</a:t>
                      </a:r>
                      <a:endParaRPr lang="lv-LV" sz="1300" dirty="0"/>
                    </a:p>
                  </a:txBody>
                  <a:tcPr/>
                </a:tc>
              </a:tr>
              <a:tr h="373676">
                <a:tc>
                  <a:txBody>
                    <a:bodyPr/>
                    <a:lstStyle/>
                    <a:p>
                      <a:r>
                        <a:rPr lang="lv-LV" sz="1300" dirty="0" err="1" smtClean="0"/>
                        <a:t>Kazakhstan</a:t>
                      </a:r>
                      <a:endParaRPr lang="lv-LV" sz="1300" dirty="0"/>
                    </a:p>
                  </a:txBody>
                  <a:tcPr/>
                </a:tc>
                <a:tc>
                  <a:txBody>
                    <a:bodyPr/>
                    <a:lstStyle/>
                    <a:p>
                      <a:pPr algn="r"/>
                      <a:r>
                        <a:rPr lang="lv-LV" sz="1300" dirty="0" smtClean="0"/>
                        <a:t>737</a:t>
                      </a:r>
                      <a:endParaRPr lang="lv-LV" sz="1300" dirty="0"/>
                    </a:p>
                  </a:txBody>
                  <a:tcPr/>
                </a:tc>
              </a:tr>
              <a:tr h="373676">
                <a:tc>
                  <a:txBody>
                    <a:bodyPr/>
                    <a:lstStyle/>
                    <a:p>
                      <a:r>
                        <a:rPr lang="lv-LV" sz="1300" dirty="0" err="1" smtClean="0"/>
                        <a:t>Sweeden</a:t>
                      </a:r>
                      <a:endParaRPr lang="lv-LV" sz="1300" dirty="0"/>
                    </a:p>
                  </a:txBody>
                  <a:tcPr/>
                </a:tc>
                <a:tc>
                  <a:txBody>
                    <a:bodyPr/>
                    <a:lstStyle/>
                    <a:p>
                      <a:pPr algn="r"/>
                      <a:r>
                        <a:rPr lang="lv-LV" sz="1300" dirty="0" smtClean="0"/>
                        <a:t>731</a:t>
                      </a:r>
                      <a:endParaRPr lang="lv-LV" sz="1300" dirty="0"/>
                    </a:p>
                  </a:txBody>
                  <a:tcPr/>
                </a:tc>
              </a:tr>
              <a:tr h="373676">
                <a:tc>
                  <a:txBody>
                    <a:bodyPr/>
                    <a:lstStyle/>
                    <a:p>
                      <a:r>
                        <a:rPr lang="lv-LV" sz="1300" dirty="0" smtClean="0"/>
                        <a:t>UK</a:t>
                      </a:r>
                      <a:endParaRPr lang="lv-LV" sz="1300" dirty="0"/>
                    </a:p>
                  </a:txBody>
                  <a:tcPr/>
                </a:tc>
                <a:tc>
                  <a:txBody>
                    <a:bodyPr/>
                    <a:lstStyle/>
                    <a:p>
                      <a:pPr algn="r"/>
                      <a:r>
                        <a:rPr lang="lv-LV" sz="1300" dirty="0" smtClean="0"/>
                        <a:t>672</a:t>
                      </a:r>
                      <a:endParaRPr lang="lv-LV" sz="1300" dirty="0"/>
                    </a:p>
                  </a:txBody>
                  <a:tcPr/>
                </a:tc>
              </a:tr>
              <a:tr h="373676">
                <a:tc>
                  <a:txBody>
                    <a:bodyPr/>
                    <a:lstStyle/>
                    <a:p>
                      <a:r>
                        <a:rPr lang="lv-LV" sz="1300" dirty="0" err="1" smtClean="0"/>
                        <a:t>Poland</a:t>
                      </a:r>
                      <a:endParaRPr lang="lv-LV" sz="1300" dirty="0"/>
                    </a:p>
                  </a:txBody>
                  <a:tcPr/>
                </a:tc>
                <a:tc>
                  <a:txBody>
                    <a:bodyPr/>
                    <a:lstStyle/>
                    <a:p>
                      <a:pPr algn="r"/>
                      <a:r>
                        <a:rPr lang="lv-LV" sz="1300" dirty="0" smtClean="0"/>
                        <a:t>591</a:t>
                      </a:r>
                      <a:endParaRPr lang="lv-LV" sz="1300" dirty="0"/>
                    </a:p>
                  </a:txBody>
                  <a:tcPr/>
                </a:tc>
              </a:tr>
              <a:tr h="373676">
                <a:tc>
                  <a:txBody>
                    <a:bodyPr/>
                    <a:lstStyle/>
                    <a:p>
                      <a:r>
                        <a:rPr lang="lv-LV" sz="1300" dirty="0" smtClean="0"/>
                        <a:t>USA</a:t>
                      </a:r>
                      <a:endParaRPr lang="lv-LV" sz="1300" dirty="0"/>
                    </a:p>
                  </a:txBody>
                  <a:tcPr/>
                </a:tc>
                <a:tc>
                  <a:txBody>
                    <a:bodyPr/>
                    <a:lstStyle/>
                    <a:p>
                      <a:pPr algn="r"/>
                      <a:r>
                        <a:rPr lang="lv-LV" sz="1300" dirty="0" smtClean="0"/>
                        <a:t>562</a:t>
                      </a:r>
                      <a:endParaRPr lang="lv-LV" sz="1300" dirty="0"/>
                    </a:p>
                  </a:txBody>
                  <a:tcPr/>
                </a:tc>
              </a:tr>
              <a:tr h="373676">
                <a:tc>
                  <a:txBody>
                    <a:bodyPr/>
                    <a:lstStyle/>
                    <a:p>
                      <a:r>
                        <a:rPr lang="lv-LV" sz="1300" dirty="0" err="1" smtClean="0"/>
                        <a:t>Azerbaijan</a:t>
                      </a:r>
                      <a:endParaRPr lang="lv-LV" sz="1300" dirty="0"/>
                    </a:p>
                  </a:txBody>
                  <a:tcPr/>
                </a:tc>
                <a:tc>
                  <a:txBody>
                    <a:bodyPr/>
                    <a:lstStyle/>
                    <a:p>
                      <a:pPr algn="r"/>
                      <a:r>
                        <a:rPr lang="lv-LV" sz="1300" dirty="0" smtClean="0"/>
                        <a:t>506</a:t>
                      </a:r>
                      <a:endParaRPr lang="lv-LV" sz="1300" dirty="0"/>
                    </a:p>
                  </a:txBody>
                  <a:tcPr/>
                </a:tc>
              </a:tr>
            </a:tbl>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105</a:t>
            </a:fld>
            <a:endParaRPr lang="lv-LV"/>
          </a:p>
        </p:txBody>
      </p:sp>
      <p:sp>
        <p:nvSpPr>
          <p:cNvPr id="5" name="Title 4"/>
          <p:cNvSpPr>
            <a:spLocks noGrp="1"/>
          </p:cNvSpPr>
          <p:nvPr>
            <p:ph type="title"/>
          </p:nvPr>
        </p:nvSpPr>
        <p:spPr/>
        <p:txBody>
          <a:bodyPr/>
          <a:lstStyle/>
          <a:p>
            <a:r>
              <a:rPr lang="lv-LV" b="1" dirty="0" err="1" smtClean="0"/>
              <a:t>Population</a:t>
            </a:r>
            <a:r>
              <a:rPr lang="lv-LV" b="1" dirty="0" smtClean="0"/>
              <a:t> </a:t>
            </a:r>
            <a:r>
              <a:rPr lang="lv-LV" b="1" dirty="0" err="1" smtClean="0"/>
              <a:t>Register</a:t>
            </a:r>
            <a:r>
              <a:rPr lang="lv-LV" b="1" dirty="0" smtClean="0"/>
              <a:t> </a:t>
            </a:r>
            <a:r>
              <a:rPr lang="lv-LV" b="1" dirty="0" err="1" smtClean="0"/>
              <a:t>Statistics</a:t>
            </a:r>
            <a:endParaRPr lang="lv-LV" b="1" dirty="0"/>
          </a:p>
        </p:txBody>
      </p:sp>
      <p:graphicFrame>
        <p:nvGraphicFramePr>
          <p:cNvPr id="21" name="Content Placeholder 19"/>
          <p:cNvGraphicFramePr>
            <a:graphicFrameLocks/>
          </p:cNvGraphicFramePr>
          <p:nvPr/>
        </p:nvGraphicFramePr>
        <p:xfrm>
          <a:off x="6091303" y="1775151"/>
          <a:ext cx="2857488" cy="4098129"/>
        </p:xfrm>
        <a:graphic>
          <a:graphicData uri="http://schemas.openxmlformats.org/drawingml/2006/table">
            <a:tbl>
              <a:tblPr lastRow="1" bandRow="1">
                <a:tableStyleId>{93296810-A885-4BE3-A3E7-6D5BEEA58F35}</a:tableStyleId>
              </a:tblPr>
              <a:tblGrid>
                <a:gridCol w="1414397"/>
                <a:gridCol w="1443091"/>
              </a:tblGrid>
              <a:tr h="360248">
                <a:tc>
                  <a:txBody>
                    <a:bodyPr/>
                    <a:lstStyle/>
                    <a:p>
                      <a:r>
                        <a:rPr lang="lv-LV" sz="1300" dirty="0" err="1" smtClean="0"/>
                        <a:t>Italy</a:t>
                      </a:r>
                      <a:endParaRPr lang="lv-LV" sz="1300" dirty="0"/>
                    </a:p>
                  </a:txBody>
                  <a:tcPr/>
                </a:tc>
                <a:tc>
                  <a:txBody>
                    <a:bodyPr/>
                    <a:lstStyle/>
                    <a:p>
                      <a:pPr algn="r"/>
                      <a:r>
                        <a:rPr lang="lv-LV" sz="1300" dirty="0" smtClean="0"/>
                        <a:t>472</a:t>
                      </a:r>
                      <a:endParaRPr lang="lv-LV" sz="1300" dirty="0"/>
                    </a:p>
                  </a:txBody>
                  <a:tcPr/>
                </a:tc>
              </a:tr>
              <a:tr h="360248">
                <a:tc>
                  <a:txBody>
                    <a:bodyPr/>
                    <a:lstStyle/>
                    <a:p>
                      <a:r>
                        <a:rPr lang="lv-LV" sz="1300" dirty="0" err="1" smtClean="0"/>
                        <a:t>France</a:t>
                      </a:r>
                      <a:endParaRPr lang="lv-LV" sz="1300" dirty="0"/>
                    </a:p>
                  </a:txBody>
                  <a:tcPr/>
                </a:tc>
                <a:tc>
                  <a:txBody>
                    <a:bodyPr/>
                    <a:lstStyle/>
                    <a:p>
                      <a:pPr algn="r"/>
                      <a:r>
                        <a:rPr lang="lv-LV" sz="1300" dirty="0" smtClean="0"/>
                        <a:t>431</a:t>
                      </a:r>
                      <a:endParaRPr lang="lv-LV" sz="1300" dirty="0"/>
                    </a:p>
                  </a:txBody>
                  <a:tcPr/>
                </a:tc>
              </a:tr>
              <a:tr h="360248">
                <a:tc>
                  <a:txBody>
                    <a:bodyPr/>
                    <a:lstStyle/>
                    <a:p>
                      <a:r>
                        <a:rPr lang="lv-LV" sz="1300" dirty="0" err="1" smtClean="0"/>
                        <a:t>Finland</a:t>
                      </a:r>
                      <a:endParaRPr lang="lv-LV" sz="1300" dirty="0"/>
                    </a:p>
                  </a:txBody>
                  <a:tcPr/>
                </a:tc>
                <a:tc>
                  <a:txBody>
                    <a:bodyPr/>
                    <a:lstStyle/>
                    <a:p>
                      <a:pPr algn="r"/>
                      <a:r>
                        <a:rPr lang="lv-LV" sz="1300" dirty="0" smtClean="0"/>
                        <a:t>386</a:t>
                      </a:r>
                      <a:endParaRPr lang="lv-LV" sz="1300" dirty="0"/>
                    </a:p>
                  </a:txBody>
                  <a:tcPr/>
                </a:tc>
              </a:tr>
              <a:tr h="360248">
                <a:tc>
                  <a:txBody>
                    <a:bodyPr/>
                    <a:lstStyle/>
                    <a:p>
                      <a:r>
                        <a:rPr lang="lv-LV" sz="1300" dirty="0" err="1" smtClean="0"/>
                        <a:t>India</a:t>
                      </a:r>
                      <a:endParaRPr lang="lv-LV" sz="1300" dirty="0"/>
                    </a:p>
                  </a:txBody>
                  <a:tcPr/>
                </a:tc>
                <a:tc>
                  <a:txBody>
                    <a:bodyPr/>
                    <a:lstStyle/>
                    <a:p>
                      <a:pPr algn="r"/>
                      <a:r>
                        <a:rPr lang="lv-LV" sz="1300" dirty="0" smtClean="0"/>
                        <a:t>365</a:t>
                      </a:r>
                      <a:endParaRPr lang="lv-LV" sz="1300" dirty="0"/>
                    </a:p>
                  </a:txBody>
                  <a:tcPr/>
                </a:tc>
              </a:tr>
              <a:tr h="360248">
                <a:tc>
                  <a:txBody>
                    <a:bodyPr/>
                    <a:lstStyle/>
                    <a:p>
                      <a:r>
                        <a:rPr lang="lv-LV" sz="1300" dirty="0" err="1" smtClean="0"/>
                        <a:t>Israel</a:t>
                      </a:r>
                      <a:endParaRPr lang="lv-LV" sz="1300" dirty="0"/>
                    </a:p>
                  </a:txBody>
                  <a:tcPr/>
                </a:tc>
                <a:tc>
                  <a:txBody>
                    <a:bodyPr/>
                    <a:lstStyle/>
                    <a:p>
                      <a:pPr algn="r"/>
                      <a:r>
                        <a:rPr lang="lv-LV" sz="1300" dirty="0" smtClean="0"/>
                        <a:t>360</a:t>
                      </a:r>
                      <a:endParaRPr lang="lv-LV" sz="1300" dirty="0"/>
                    </a:p>
                  </a:txBody>
                  <a:tcPr/>
                </a:tc>
              </a:tr>
              <a:tr h="360248">
                <a:tc>
                  <a:txBody>
                    <a:bodyPr/>
                    <a:lstStyle/>
                    <a:p>
                      <a:r>
                        <a:rPr lang="lv-LV" sz="1300" dirty="0" err="1" smtClean="0"/>
                        <a:t>Norway</a:t>
                      </a:r>
                      <a:endParaRPr lang="lv-LV" sz="1300" dirty="0"/>
                    </a:p>
                  </a:txBody>
                  <a:tcPr/>
                </a:tc>
                <a:tc>
                  <a:txBody>
                    <a:bodyPr/>
                    <a:lstStyle/>
                    <a:p>
                      <a:pPr algn="r"/>
                      <a:r>
                        <a:rPr lang="lv-LV" sz="1300" dirty="0" smtClean="0"/>
                        <a:t>326</a:t>
                      </a:r>
                      <a:endParaRPr lang="lv-LV" sz="1300" dirty="0"/>
                    </a:p>
                  </a:txBody>
                  <a:tcPr/>
                </a:tc>
              </a:tr>
              <a:tr h="360248">
                <a:tc>
                  <a:txBody>
                    <a:bodyPr/>
                    <a:lstStyle/>
                    <a:p>
                      <a:r>
                        <a:rPr lang="lv-LV" sz="1300" dirty="0" err="1" smtClean="0"/>
                        <a:t>Armenia</a:t>
                      </a:r>
                      <a:endParaRPr lang="lv-LV" sz="1300" dirty="0"/>
                    </a:p>
                  </a:txBody>
                  <a:tcPr/>
                </a:tc>
                <a:tc>
                  <a:txBody>
                    <a:bodyPr/>
                    <a:lstStyle/>
                    <a:p>
                      <a:pPr algn="r"/>
                      <a:r>
                        <a:rPr lang="lv-LV" sz="1300" dirty="0" smtClean="0"/>
                        <a:t>316</a:t>
                      </a:r>
                      <a:endParaRPr lang="lv-LV" sz="1300" dirty="0"/>
                    </a:p>
                  </a:txBody>
                  <a:tcPr/>
                </a:tc>
              </a:tr>
              <a:tr h="360248">
                <a:tc>
                  <a:txBody>
                    <a:bodyPr/>
                    <a:lstStyle/>
                    <a:p>
                      <a:r>
                        <a:rPr lang="lv-LV" sz="1300" dirty="0" err="1" smtClean="0"/>
                        <a:t>Georgia</a:t>
                      </a:r>
                      <a:endParaRPr lang="lv-LV" sz="1300" dirty="0"/>
                    </a:p>
                  </a:txBody>
                  <a:tcPr/>
                </a:tc>
                <a:tc>
                  <a:txBody>
                    <a:bodyPr/>
                    <a:lstStyle/>
                    <a:p>
                      <a:pPr algn="r"/>
                      <a:r>
                        <a:rPr lang="lv-LV" sz="1300" dirty="0" smtClean="0"/>
                        <a:t>307</a:t>
                      </a:r>
                      <a:endParaRPr lang="lv-LV" sz="1300" dirty="0"/>
                    </a:p>
                  </a:txBody>
                  <a:tcPr/>
                </a:tc>
              </a:tr>
              <a:tr h="509489">
                <a:tc>
                  <a:txBody>
                    <a:bodyPr/>
                    <a:lstStyle/>
                    <a:p>
                      <a:r>
                        <a:rPr lang="lv-LV" sz="1300" dirty="0" err="1" smtClean="0"/>
                        <a:t>Other</a:t>
                      </a:r>
                      <a:endParaRPr lang="lv-LV" sz="1300" dirty="0" smtClean="0"/>
                    </a:p>
                    <a:p>
                      <a:r>
                        <a:rPr lang="lv-LV" sz="1300" dirty="0" smtClean="0"/>
                        <a:t>(&lt;300 </a:t>
                      </a:r>
                      <a:r>
                        <a:rPr lang="lv-LV" sz="1300" dirty="0" err="1" smtClean="0"/>
                        <a:t>each</a:t>
                      </a:r>
                      <a:r>
                        <a:rPr lang="lv-LV" sz="1300" dirty="0" smtClean="0"/>
                        <a:t>)</a:t>
                      </a:r>
                      <a:endParaRPr lang="lv-LV" sz="1300" dirty="0"/>
                    </a:p>
                  </a:txBody>
                  <a:tcPr/>
                </a:tc>
                <a:tc>
                  <a:txBody>
                    <a:bodyPr/>
                    <a:lstStyle/>
                    <a:p>
                      <a:pPr algn="r"/>
                      <a:r>
                        <a:rPr lang="lv-LV" sz="1300" dirty="0" smtClean="0"/>
                        <a:t>4 177</a:t>
                      </a:r>
                      <a:endParaRPr lang="lv-LV" sz="1300" dirty="0"/>
                    </a:p>
                  </a:txBody>
                  <a:tcPr/>
                </a:tc>
              </a:tr>
              <a:tr h="706656">
                <a:tc>
                  <a:txBody>
                    <a:bodyPr/>
                    <a:lstStyle/>
                    <a:p>
                      <a:endParaRPr lang="lv-LV" sz="1600" dirty="0" smtClean="0"/>
                    </a:p>
                    <a:p>
                      <a:r>
                        <a:rPr lang="lv-LV" sz="1600" dirty="0" err="1" smtClean="0"/>
                        <a:t>Total</a:t>
                      </a:r>
                      <a:endParaRPr lang="lv-LV" sz="1600" dirty="0"/>
                    </a:p>
                  </a:txBody>
                  <a:tcPr/>
                </a:tc>
                <a:tc>
                  <a:txBody>
                    <a:bodyPr/>
                    <a:lstStyle/>
                    <a:p>
                      <a:endParaRPr lang="lv-LV" sz="1600" dirty="0" smtClean="0"/>
                    </a:p>
                    <a:p>
                      <a:r>
                        <a:rPr lang="lv-LV" sz="1600" dirty="0" smtClean="0"/>
                        <a:t>2 160 297</a:t>
                      </a:r>
                    </a:p>
                  </a:txBody>
                  <a:tcPr/>
                </a:tc>
              </a:tr>
            </a:tbl>
          </a:graphicData>
        </a:graphic>
      </p:graphicFrame>
      <p:sp>
        <p:nvSpPr>
          <p:cNvPr id="8" name="Action Button: Home 7">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ack or Previous 8">
            <a:hlinkClick r:id="rId3" action="ppaction://hlinksldjump" highlightClick="1"/>
          </p:cNvPr>
          <p:cNvSpPr/>
          <p:nvPr/>
        </p:nvSpPr>
        <p:spPr>
          <a:xfrm>
            <a:off x="195943" y="6316824"/>
            <a:ext cx="151855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lv-LV" b="1" dirty="0" err="1" smtClean="0"/>
              <a:t>Population</a:t>
            </a:r>
            <a:r>
              <a:rPr lang="lv-LV" b="1" dirty="0" smtClean="0"/>
              <a:t> </a:t>
            </a:r>
            <a:r>
              <a:rPr lang="lv-LV" b="1" dirty="0" err="1" smtClean="0"/>
              <a:t>Register</a:t>
            </a:r>
            <a:r>
              <a:rPr lang="lv-LV" b="1" dirty="0" smtClean="0"/>
              <a:t> </a:t>
            </a:r>
            <a:r>
              <a:rPr lang="lv-LV" b="1" dirty="0" err="1" smtClean="0"/>
              <a:t>Statistics</a:t>
            </a:r>
            <a:endParaRPr lang="lv-LV" b="1" dirty="0"/>
          </a:p>
        </p:txBody>
      </p:sp>
      <p:graphicFrame>
        <p:nvGraphicFramePr>
          <p:cNvPr id="10" name="Content Placeholder 9"/>
          <p:cNvGraphicFramePr>
            <a:graphicFrameLocks noGrp="1"/>
          </p:cNvGraphicFramePr>
          <p:nvPr>
            <p:ph idx="1"/>
          </p:nvPr>
        </p:nvGraphicFramePr>
        <p:xfrm>
          <a:off x="1244907" y="2078038"/>
          <a:ext cx="7441894" cy="4048125"/>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106</a:t>
            </a:fld>
            <a:endParaRPr lang="lv-LV"/>
          </a:p>
        </p:txBody>
      </p:sp>
      <p:sp>
        <p:nvSpPr>
          <p:cNvPr id="9" name="Action Button: Home 8">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3" y="6316824"/>
            <a:ext cx="151855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lv-LV" b="1" dirty="0" err="1" smtClean="0"/>
              <a:t>Population</a:t>
            </a:r>
            <a:r>
              <a:rPr lang="lv-LV" b="1" dirty="0" smtClean="0"/>
              <a:t> </a:t>
            </a:r>
            <a:r>
              <a:rPr lang="lv-LV" b="1" dirty="0" err="1" smtClean="0"/>
              <a:t>Register</a:t>
            </a:r>
            <a:r>
              <a:rPr lang="lv-LV" b="1" dirty="0" smtClean="0"/>
              <a:t> </a:t>
            </a:r>
            <a:r>
              <a:rPr lang="lv-LV" b="1" dirty="0" err="1" smtClean="0"/>
              <a:t>Statistics</a:t>
            </a:r>
            <a:endParaRPr lang="lv-LV" b="1" dirty="0"/>
          </a:p>
        </p:txBody>
      </p:sp>
      <p:graphicFrame>
        <p:nvGraphicFramePr>
          <p:cNvPr id="8" name="Content Placeholder 7"/>
          <p:cNvGraphicFramePr>
            <a:graphicFrameLocks noGrp="1"/>
          </p:cNvGraphicFramePr>
          <p:nvPr>
            <p:ph idx="1"/>
          </p:nvPr>
        </p:nvGraphicFramePr>
        <p:xfrm>
          <a:off x="198304" y="1743074"/>
          <a:ext cx="8488497" cy="4922131"/>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107</a:t>
            </a:fld>
            <a:endParaRPr lang="lv-LV"/>
          </a:p>
        </p:txBody>
      </p:sp>
      <p:sp>
        <p:nvSpPr>
          <p:cNvPr id="9" name="Action Button: Home 8">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77281" y="6410130"/>
            <a:ext cx="1518169"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b="1" dirty="0" err="1" smtClean="0"/>
              <a:t>Population</a:t>
            </a:r>
            <a:r>
              <a:rPr lang="lv-LV" b="1" dirty="0" smtClean="0"/>
              <a:t> </a:t>
            </a:r>
            <a:r>
              <a:rPr lang="lv-LV" b="1" dirty="0" err="1" smtClean="0"/>
              <a:t>Register</a:t>
            </a:r>
            <a:r>
              <a:rPr lang="lv-LV" b="1" dirty="0" smtClean="0"/>
              <a:t> </a:t>
            </a:r>
            <a:r>
              <a:rPr lang="lv-LV" b="1" dirty="0" err="1" smtClean="0"/>
              <a:t>Statistics</a:t>
            </a:r>
            <a:endParaRPr lang="lv-LV" b="1" dirty="0"/>
          </a:p>
        </p:txBody>
      </p:sp>
      <p:graphicFrame>
        <p:nvGraphicFramePr>
          <p:cNvPr id="9" name="Content Placeholder 8"/>
          <p:cNvGraphicFramePr>
            <a:graphicFrameLocks noGrp="1"/>
          </p:cNvGraphicFramePr>
          <p:nvPr>
            <p:ph idx="1"/>
          </p:nvPr>
        </p:nvGraphicFramePr>
        <p:xfrm>
          <a:off x="374573" y="1817784"/>
          <a:ext cx="8312227" cy="430838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108</a:t>
            </a:fld>
            <a:endParaRPr lang="lv-LV"/>
          </a:p>
        </p:txBody>
      </p:sp>
      <p:sp>
        <p:nvSpPr>
          <p:cNvPr id="16" name="Content Placeholder 14"/>
          <p:cNvSpPr txBox="1">
            <a:spLocks/>
          </p:cNvSpPr>
          <p:nvPr/>
        </p:nvSpPr>
        <p:spPr>
          <a:xfrm>
            <a:off x="-1990740" y="6022195"/>
            <a:ext cx="2143140" cy="1976410"/>
          </a:xfrm>
          <a:prstGeom prst="rect">
            <a:avLst/>
          </a:prstGeom>
        </p:spPr>
        <p:txBody>
          <a:bodyPr vert="horz" lIns="91428" tIns="45715" rIns="91428" bIns="45715" rtlCol="0">
            <a:normAutofit/>
          </a:bodyPr>
          <a:lstStyle/>
          <a:p>
            <a:pPr marL="342858" indent="-342858" defTabSz="914288" fontAlgn="auto">
              <a:spcBef>
                <a:spcPct val="20000"/>
              </a:spcBef>
              <a:spcAft>
                <a:spcPts val="0"/>
              </a:spcAft>
              <a:buFont typeface="Arial" pitchFamily="34" charset="0"/>
              <a:buChar char="•"/>
              <a:defRPr/>
            </a:pPr>
            <a:endParaRPr lang="lv-LV" sz="2800" dirty="0">
              <a:latin typeface="+mn-lt"/>
            </a:endParaRPr>
          </a:p>
        </p:txBody>
      </p:sp>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3" y="6316824"/>
            <a:ext cx="1528082"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sz="half" idx="1"/>
          </p:nvPr>
        </p:nvGraphicFramePr>
        <p:xfrm>
          <a:off x="1689024" y="2005071"/>
          <a:ext cx="3151188" cy="41416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ontent Placeholder 11"/>
          <p:cNvGraphicFramePr>
            <a:graphicFrameLocks noGrp="1"/>
          </p:cNvGraphicFramePr>
          <p:nvPr>
            <p:ph sz="half" idx="2"/>
          </p:nvPr>
        </p:nvGraphicFramePr>
        <p:xfrm>
          <a:off x="5486400" y="1994053"/>
          <a:ext cx="3209925" cy="412258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109</a:t>
            </a:fld>
            <a:endParaRPr lang="lv-LV"/>
          </a:p>
        </p:txBody>
      </p:sp>
      <p:sp>
        <p:nvSpPr>
          <p:cNvPr id="5" name="Title 4"/>
          <p:cNvSpPr>
            <a:spLocks noGrp="1"/>
          </p:cNvSpPr>
          <p:nvPr>
            <p:ph type="title"/>
          </p:nvPr>
        </p:nvSpPr>
        <p:spPr/>
        <p:txBody>
          <a:bodyPr/>
          <a:lstStyle/>
          <a:p>
            <a:r>
              <a:rPr lang="lv-LV" b="1" dirty="0" err="1" smtClean="0"/>
              <a:t>Population</a:t>
            </a:r>
            <a:r>
              <a:rPr lang="lv-LV" b="1" dirty="0" smtClean="0"/>
              <a:t> </a:t>
            </a:r>
            <a:r>
              <a:rPr lang="lv-LV" b="1" dirty="0" err="1" smtClean="0"/>
              <a:t>Register</a:t>
            </a:r>
            <a:r>
              <a:rPr lang="lv-LV" b="1" dirty="0" smtClean="0"/>
              <a:t> </a:t>
            </a:r>
            <a:r>
              <a:rPr lang="lv-LV" b="1" dirty="0" err="1" smtClean="0"/>
              <a:t>Statistics</a:t>
            </a:r>
            <a:endParaRPr lang="lv-LV" b="1" dirty="0"/>
          </a:p>
        </p:txBody>
      </p:sp>
      <p:sp>
        <p:nvSpPr>
          <p:cNvPr id="16" name="Content Placeholder 14"/>
          <p:cNvSpPr txBox="1">
            <a:spLocks/>
          </p:cNvSpPr>
          <p:nvPr/>
        </p:nvSpPr>
        <p:spPr>
          <a:xfrm>
            <a:off x="-1990740" y="6022195"/>
            <a:ext cx="2143140" cy="1976410"/>
          </a:xfrm>
          <a:prstGeom prst="rect">
            <a:avLst/>
          </a:prstGeom>
        </p:spPr>
        <p:txBody>
          <a:bodyPr vert="horz" lIns="91428" tIns="45715" rIns="91428" bIns="45715" rtlCol="0">
            <a:normAutofit/>
          </a:bodyPr>
          <a:lstStyle/>
          <a:p>
            <a:pPr marL="342858" indent="-342858" defTabSz="914288" fontAlgn="auto">
              <a:spcBef>
                <a:spcPct val="20000"/>
              </a:spcBef>
              <a:spcAft>
                <a:spcPts val="0"/>
              </a:spcAft>
              <a:buFont typeface="Arial" pitchFamily="34" charset="0"/>
              <a:buChar char="•"/>
              <a:defRPr/>
            </a:pPr>
            <a:endParaRPr lang="lv-LV" sz="2800" dirty="0">
              <a:latin typeface="+mn-lt"/>
            </a:endParaRPr>
          </a:p>
        </p:txBody>
      </p:sp>
      <p:sp>
        <p:nvSpPr>
          <p:cNvPr id="8" name="Action Button: Home 7">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ack or Previous 8">
            <a:hlinkClick r:id="rId5" action="ppaction://hlinksldjump" highlightClick="1"/>
          </p:cNvPr>
          <p:cNvSpPr/>
          <p:nvPr/>
        </p:nvSpPr>
        <p:spPr>
          <a:xfrm>
            <a:off x="195943" y="6316824"/>
            <a:ext cx="1547132"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11" name="Action Button: Forward or Next 1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half" idx="1"/>
          </p:nvPr>
        </p:nvGraphicFramePr>
        <p:xfrm>
          <a:off x="3244233" y="1750806"/>
          <a:ext cx="5899767" cy="457287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11</a:t>
            </a:fld>
            <a:endParaRPr lang="lv-LV"/>
          </a:p>
        </p:txBody>
      </p:sp>
      <p:sp>
        <p:nvSpPr>
          <p:cNvPr id="5" name="Title 4"/>
          <p:cNvSpPr>
            <a:spLocks noGrp="1"/>
          </p:cNvSpPr>
          <p:nvPr>
            <p:ph type="title"/>
          </p:nvPr>
        </p:nvSpPr>
        <p:spPr/>
        <p:txBody>
          <a:bodyPr/>
          <a:lstStyle/>
          <a:p>
            <a:r>
              <a:rPr lang="lv-LV" b="1" dirty="0" err="1" smtClean="0"/>
              <a:t>Personnel</a:t>
            </a:r>
            <a:endParaRPr lang="lv-LV" b="1" dirty="0"/>
          </a:p>
        </p:txBody>
      </p:sp>
      <p:sp>
        <p:nvSpPr>
          <p:cNvPr id="7" name="Action Button: Home 6">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ack or Previous 8">
            <a:hlinkClick r:id="rId5" action="ppaction://hlinksldjump" highlightClick="1"/>
          </p:cNvPr>
          <p:cNvSpPr/>
          <p:nvPr/>
        </p:nvSpPr>
        <p:spPr>
          <a:xfrm>
            <a:off x="234044" y="6331210"/>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Personnel</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grpSp>
        <p:nvGrpSpPr>
          <p:cNvPr id="14" name="Group 13"/>
          <p:cNvGrpSpPr/>
          <p:nvPr/>
        </p:nvGrpSpPr>
        <p:grpSpPr>
          <a:xfrm>
            <a:off x="853877" y="2686756"/>
            <a:ext cx="1968345" cy="2336800"/>
            <a:chOff x="0" y="0"/>
            <a:chExt cx="7249098" cy="4418549"/>
          </a:xfrm>
          <a:scene3d>
            <a:camera prst="orthographicFront">
              <a:rot lat="0" lon="0" rev="0"/>
            </a:camera>
            <a:lightRig rig="contrasting" dir="t">
              <a:rot lat="0" lon="0" rev="1200000"/>
            </a:lightRig>
          </a:scene3d>
        </p:grpSpPr>
        <p:sp>
          <p:nvSpPr>
            <p:cNvPr id="15" name="Rounded Rectangle 14"/>
            <p:cNvSpPr/>
            <p:nvPr/>
          </p:nvSpPr>
          <p:spPr>
            <a:xfrm>
              <a:off x="0" y="0"/>
              <a:ext cx="7249098" cy="4418549"/>
            </a:xfrm>
            <a:prstGeom prst="roundRect">
              <a:avLst>
                <a:gd name="adj" fmla="val 10000"/>
              </a:avLst>
            </a:prstGeom>
          </p:spPr>
          <p:style>
            <a:lnRef idx="0">
              <a:schemeClr val="accent6"/>
            </a:lnRef>
            <a:fillRef idx="3">
              <a:schemeClr val="accent6"/>
            </a:fillRef>
            <a:effectRef idx="3">
              <a:schemeClr val="accent6"/>
            </a:effectRef>
            <a:fontRef idx="minor">
              <a:schemeClr val="lt1"/>
            </a:fontRef>
          </p:style>
        </p:sp>
        <p:sp>
          <p:nvSpPr>
            <p:cNvPr id="16" name="Rounded Rectangle 4"/>
            <p:cNvSpPr/>
            <p:nvPr/>
          </p:nvSpPr>
          <p:spPr>
            <a:xfrm>
              <a:off x="129415" y="129415"/>
              <a:ext cx="6990268" cy="4159719"/>
            </a:xfrm>
            <a:prstGeom prst="rect">
              <a:avLst/>
            </a:prstGeom>
          </p:spPr>
          <p:style>
            <a:lnRef idx="0">
              <a:schemeClr val="accent6"/>
            </a:lnRef>
            <a:fillRef idx="3">
              <a:schemeClr val="accent6"/>
            </a:fillRef>
            <a:effectRef idx="3">
              <a:schemeClr val="accent6"/>
            </a:effectRef>
            <a:fontRef idx="minor">
              <a:schemeClr val="lt1"/>
            </a:fontRef>
          </p:style>
          <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lv-LV" sz="1400" kern="1200" dirty="0" err="1" smtClean="0"/>
                <a:t>Policy</a:t>
              </a:r>
              <a:r>
                <a:rPr lang="lv-LV" sz="1400" kern="1200" dirty="0" smtClean="0"/>
                <a:t> </a:t>
              </a:r>
              <a:r>
                <a:rPr lang="lv-LV" sz="1400" kern="1200" dirty="0" err="1" smtClean="0"/>
                <a:t>making</a:t>
              </a:r>
              <a:endParaRPr lang="lv-LV" sz="1400" kern="1200" dirty="0" smtClean="0"/>
            </a:p>
            <a:p>
              <a:pPr lvl="0" algn="ctr" defTabSz="622300">
                <a:lnSpc>
                  <a:spcPct val="90000"/>
                </a:lnSpc>
                <a:spcBef>
                  <a:spcPct val="0"/>
                </a:spcBef>
                <a:spcAft>
                  <a:spcPct val="35000"/>
                </a:spcAft>
              </a:pPr>
              <a:r>
                <a:rPr lang="lv-LV" sz="1400" kern="1200" dirty="0" err="1" smtClean="0"/>
                <a:t>Decision</a:t>
              </a:r>
              <a:r>
                <a:rPr lang="lv-LV" sz="1400" kern="1200" dirty="0" smtClean="0"/>
                <a:t> </a:t>
              </a:r>
              <a:r>
                <a:rPr lang="lv-LV" sz="1400" kern="1200" dirty="0" err="1" smtClean="0"/>
                <a:t>making</a:t>
              </a:r>
              <a:endParaRPr lang="lv-LV" sz="1400" kern="1200" dirty="0" smtClean="0"/>
            </a:p>
            <a:p>
              <a:pPr lvl="0" algn="ctr" defTabSz="622300">
                <a:lnSpc>
                  <a:spcPct val="90000"/>
                </a:lnSpc>
                <a:spcBef>
                  <a:spcPct val="0"/>
                </a:spcBef>
                <a:spcAft>
                  <a:spcPct val="35000"/>
                </a:spcAft>
              </a:pPr>
              <a:r>
                <a:rPr lang="lv-LV" sz="1400" kern="1200" dirty="0" err="1" smtClean="0"/>
                <a:t>Granting</a:t>
              </a:r>
              <a:r>
                <a:rPr lang="lv-LV" sz="1400" kern="1200" dirty="0" smtClean="0"/>
                <a:t>/</a:t>
              </a:r>
              <a:r>
                <a:rPr lang="lv-LV" sz="1400" kern="1200" dirty="0" err="1" smtClean="0"/>
                <a:t>refusing</a:t>
              </a:r>
              <a:endParaRPr lang="lv-LV" sz="1400" kern="1200" dirty="0" smtClean="0"/>
            </a:p>
            <a:p>
              <a:pPr lvl="0" algn="ctr" defTabSz="622300">
                <a:lnSpc>
                  <a:spcPct val="90000"/>
                </a:lnSpc>
                <a:spcBef>
                  <a:spcPct val="0"/>
                </a:spcBef>
                <a:spcAft>
                  <a:spcPct val="35000"/>
                </a:spcAft>
              </a:pPr>
              <a:r>
                <a:rPr lang="lv-LV" sz="1400" kern="1200" dirty="0" err="1" smtClean="0"/>
                <a:t>Registrating</a:t>
              </a:r>
              <a:endParaRPr lang="lv-LV" sz="1400" kern="1200" dirty="0" smtClean="0"/>
            </a:p>
            <a:p>
              <a:pPr lvl="0" algn="ctr" defTabSz="622300">
                <a:lnSpc>
                  <a:spcPct val="90000"/>
                </a:lnSpc>
                <a:spcBef>
                  <a:spcPct val="0"/>
                </a:spcBef>
                <a:spcAft>
                  <a:spcPct val="35000"/>
                </a:spcAft>
              </a:pPr>
              <a:r>
                <a:rPr lang="lv-LV" sz="1400" kern="1200" dirty="0" err="1" smtClean="0"/>
                <a:t>Issuing</a:t>
              </a:r>
              <a:endParaRPr lang="lv-LV" sz="1400" kern="1200" dirty="0" smtClean="0"/>
            </a:p>
            <a:p>
              <a:pPr lvl="0" algn="ctr" defTabSz="622300">
                <a:lnSpc>
                  <a:spcPct val="90000"/>
                </a:lnSpc>
                <a:spcBef>
                  <a:spcPct val="0"/>
                </a:spcBef>
                <a:spcAft>
                  <a:spcPct val="35000"/>
                </a:spcAft>
              </a:pPr>
              <a:r>
                <a:rPr lang="lv-LV" sz="1400" kern="1200" dirty="0" err="1" smtClean="0"/>
                <a:t>Controlling</a:t>
              </a:r>
              <a:endParaRPr lang="lv-LV" sz="1400" kern="1200" dirty="0"/>
            </a:p>
          </p:txBody>
        </p:sp>
      </p:gr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b="1" dirty="0" err="1" smtClean="0"/>
              <a:t>Population</a:t>
            </a:r>
            <a:r>
              <a:rPr lang="lv-LV" b="1" dirty="0" smtClean="0"/>
              <a:t> </a:t>
            </a:r>
            <a:r>
              <a:rPr lang="lv-LV" b="1" dirty="0" err="1" smtClean="0"/>
              <a:t>Register</a:t>
            </a:r>
            <a:r>
              <a:rPr lang="lv-LV" b="1" dirty="0" smtClean="0"/>
              <a:t> </a:t>
            </a:r>
            <a:r>
              <a:rPr lang="lv-LV" b="1" dirty="0" err="1" smtClean="0"/>
              <a:t>Statistics</a:t>
            </a:r>
            <a:endParaRPr lang="lv-LV" b="1" dirty="0"/>
          </a:p>
        </p:txBody>
      </p:sp>
      <p:graphicFrame>
        <p:nvGraphicFramePr>
          <p:cNvPr id="8" name="Content Placeholder 7"/>
          <p:cNvGraphicFramePr>
            <a:graphicFrameLocks noGrp="1"/>
          </p:cNvGraphicFramePr>
          <p:nvPr>
            <p:ph idx="1"/>
          </p:nvPr>
        </p:nvGraphicFramePr>
        <p:xfrm>
          <a:off x="142844" y="1861850"/>
          <a:ext cx="8786874" cy="446274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110</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3" y="6316824"/>
            <a:ext cx="155665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sz="half" idx="1"/>
          </p:nvPr>
        </p:nvGraphicFramePr>
        <p:xfrm>
          <a:off x="1806222" y="1784733"/>
          <a:ext cx="6709816" cy="4616068"/>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111</a:t>
            </a:fld>
            <a:endParaRPr lang="lv-LV"/>
          </a:p>
        </p:txBody>
      </p:sp>
      <p:sp>
        <p:nvSpPr>
          <p:cNvPr id="5" name="Title 4"/>
          <p:cNvSpPr>
            <a:spLocks noGrp="1"/>
          </p:cNvSpPr>
          <p:nvPr>
            <p:ph type="title"/>
          </p:nvPr>
        </p:nvSpPr>
        <p:spPr/>
        <p:txBody>
          <a:bodyPr/>
          <a:lstStyle/>
          <a:p>
            <a:r>
              <a:rPr lang="lv-LV" b="1" dirty="0" err="1" smtClean="0"/>
              <a:t>Population</a:t>
            </a:r>
            <a:r>
              <a:rPr lang="lv-LV" b="1" dirty="0" smtClean="0"/>
              <a:t> </a:t>
            </a:r>
            <a:r>
              <a:rPr lang="lv-LV" b="1" dirty="0" err="1" smtClean="0"/>
              <a:t>Register</a:t>
            </a:r>
            <a:r>
              <a:rPr lang="lv-LV" b="1" dirty="0" smtClean="0"/>
              <a:t> </a:t>
            </a:r>
            <a:r>
              <a:rPr lang="lv-LV" b="1" dirty="0" err="1" smtClean="0"/>
              <a:t>Statistics</a:t>
            </a:r>
            <a:endParaRPr lang="lv-LV" b="1" dirty="0"/>
          </a:p>
        </p:txBody>
      </p:sp>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3" y="6316824"/>
            <a:ext cx="153760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sz="half" idx="2"/>
          </p:nvPr>
        </p:nvGraphicFramePr>
        <p:xfrm>
          <a:off x="1478844" y="1443210"/>
          <a:ext cx="7400751" cy="5271938"/>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112</a:t>
            </a:fld>
            <a:endParaRPr lang="lv-LV"/>
          </a:p>
        </p:txBody>
      </p:sp>
      <p:sp>
        <p:nvSpPr>
          <p:cNvPr id="5" name="Title 4"/>
          <p:cNvSpPr>
            <a:spLocks noGrp="1"/>
          </p:cNvSpPr>
          <p:nvPr>
            <p:ph type="title"/>
          </p:nvPr>
        </p:nvSpPr>
        <p:spPr/>
        <p:txBody>
          <a:bodyPr/>
          <a:lstStyle/>
          <a:p>
            <a:r>
              <a:rPr lang="lv-LV" b="1" dirty="0" err="1" smtClean="0"/>
              <a:t>Population</a:t>
            </a:r>
            <a:r>
              <a:rPr lang="lv-LV" b="1" dirty="0" smtClean="0"/>
              <a:t> </a:t>
            </a:r>
            <a:r>
              <a:rPr lang="lv-LV" b="1" dirty="0" err="1" smtClean="0"/>
              <a:t>Register</a:t>
            </a:r>
            <a:r>
              <a:rPr lang="lv-LV" b="1" dirty="0" smtClean="0"/>
              <a:t> </a:t>
            </a:r>
            <a:r>
              <a:rPr lang="lv-LV" b="1" dirty="0" err="1" smtClean="0"/>
              <a:t>Statistics</a:t>
            </a:r>
            <a:endParaRPr lang="lv-LV" b="1" dirty="0"/>
          </a:p>
        </p:txBody>
      </p:sp>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3" y="6316824"/>
            <a:ext cx="153760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113</a:t>
            </a:fld>
            <a:endParaRPr lang="lv-LV"/>
          </a:p>
        </p:txBody>
      </p:sp>
      <p:graphicFrame>
        <p:nvGraphicFramePr>
          <p:cNvPr id="8" name="Content Placeholder 7"/>
          <p:cNvGraphicFramePr>
            <a:graphicFrameLocks noGrp="1"/>
          </p:cNvGraphicFramePr>
          <p:nvPr>
            <p:ph idx="4294967295"/>
          </p:nvPr>
        </p:nvGraphicFramePr>
        <p:xfrm>
          <a:off x="233362" y="1983036"/>
          <a:ext cx="8677275" cy="4319530"/>
        </p:xfrm>
        <a:graphic>
          <a:graphicData uri="http://schemas.openxmlformats.org/drawingml/2006/chart">
            <c:chart xmlns:c="http://schemas.openxmlformats.org/drawingml/2006/chart" xmlns:r="http://schemas.openxmlformats.org/officeDocument/2006/relationships" r:id="rId2"/>
          </a:graphicData>
        </a:graphic>
      </p:graphicFrame>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grpSp>
        <p:nvGrpSpPr>
          <p:cNvPr id="9" name="Group 8"/>
          <p:cNvGrpSpPr/>
          <p:nvPr/>
        </p:nvGrpSpPr>
        <p:grpSpPr>
          <a:xfrm>
            <a:off x="2411975" y="201526"/>
            <a:ext cx="5844492" cy="792000"/>
            <a:chOff x="411480" y="3415560"/>
            <a:chExt cx="5760720" cy="1092240"/>
          </a:xfrm>
          <a:scene3d>
            <a:camera prst="orthographicFront"/>
            <a:lightRig rig="threePt" dir="t">
              <a:rot lat="0" lon="0" rev="7500000"/>
            </a:lightRig>
          </a:scene3d>
        </p:grpSpPr>
        <p:sp>
          <p:nvSpPr>
            <p:cNvPr id="10" name="Rounded Rectangle 9"/>
            <p:cNvSpPr/>
            <p:nvPr/>
          </p:nvSpPr>
          <p:spPr>
            <a:xfrm>
              <a:off x="411480" y="3415560"/>
              <a:ext cx="5760720" cy="1092240"/>
            </a:xfrm>
            <a:prstGeom prst="roundRect">
              <a:avLst/>
            </a:prstGeom>
            <a:sp3d prstMaterial="plastic">
              <a:bevelT w="127000" h="25400" prst="relaxedInset"/>
            </a:sp3d>
          </p:spPr>
          <p:style>
            <a:lnRef idx="0">
              <a:schemeClr val="lt1">
                <a:hueOff val="0"/>
                <a:satOff val="0"/>
                <a:lumOff val="0"/>
                <a:alphaOff val="0"/>
              </a:schemeClr>
            </a:lnRef>
            <a:fillRef idx="3">
              <a:schemeClr val="accent6">
                <a:shade val="80000"/>
                <a:hueOff val="-381692"/>
                <a:satOff val="17009"/>
                <a:lumOff val="23779"/>
                <a:alphaOff val="0"/>
              </a:schemeClr>
            </a:fillRef>
            <a:effectRef idx="2">
              <a:schemeClr val="accent6">
                <a:shade val="80000"/>
                <a:hueOff val="-381692"/>
                <a:satOff val="17009"/>
                <a:lumOff val="23779"/>
                <a:alphaOff val="0"/>
              </a:schemeClr>
            </a:effectRef>
            <a:fontRef idx="minor">
              <a:schemeClr val="lt1"/>
            </a:fontRef>
          </p:style>
        </p:sp>
        <p:sp>
          <p:nvSpPr>
            <p:cNvPr id="11" name="Rounded Rectangle 4"/>
            <p:cNvSpPr/>
            <p:nvPr/>
          </p:nvSpPr>
          <p:spPr>
            <a:xfrm>
              <a:off x="464799" y="3468879"/>
              <a:ext cx="5654082" cy="9856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defTabSz="1644447">
                <a:lnSpc>
                  <a:spcPct val="90000"/>
                </a:lnSpc>
                <a:spcAft>
                  <a:spcPct val="35000"/>
                </a:spcAft>
              </a:pPr>
              <a:r>
                <a:rPr lang="lv-LV" sz="2400" b="1" dirty="0" err="1" smtClean="0"/>
                <a:t>Customer</a:t>
              </a:r>
              <a:r>
                <a:rPr lang="lv-LV" sz="2400" b="1" dirty="0" smtClean="0"/>
                <a:t> </a:t>
              </a:r>
              <a:r>
                <a:rPr lang="lv-LV" sz="2400" b="1" dirty="0" err="1" smtClean="0"/>
                <a:t>Satisfaction</a:t>
              </a:r>
              <a:r>
                <a:rPr lang="lv-LV" sz="2400" b="1" dirty="0" smtClean="0"/>
                <a:t> </a:t>
              </a:r>
              <a:r>
                <a:rPr lang="lv-LV" sz="2400" b="1" dirty="0" err="1" smtClean="0"/>
                <a:t>Survey</a:t>
              </a:r>
              <a:r>
                <a:rPr lang="lv-LV" sz="2400" b="1" dirty="0" smtClean="0"/>
                <a:t> (2014)</a:t>
              </a:r>
              <a:endParaRPr lang="lv-LV" sz="2400" b="1" dirty="0"/>
            </a:p>
          </p:txBody>
        </p:sp>
      </p:grpSp>
      <p:sp>
        <p:nvSpPr>
          <p:cNvPr id="12" name="Action Button: Forward or Next 11">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b="1" dirty="0" err="1" smtClean="0"/>
              <a:t>Customer</a:t>
            </a:r>
            <a:r>
              <a:rPr lang="lv-LV" b="1" dirty="0" smtClean="0"/>
              <a:t> </a:t>
            </a:r>
            <a:r>
              <a:rPr lang="lv-LV" b="1" dirty="0" err="1" smtClean="0"/>
              <a:t>Satisfaction</a:t>
            </a:r>
            <a:r>
              <a:rPr lang="lv-LV" b="1" dirty="0" smtClean="0"/>
              <a:t> </a:t>
            </a:r>
            <a:r>
              <a:rPr lang="lv-LV" b="1" dirty="0" err="1" smtClean="0"/>
              <a:t>Survey</a:t>
            </a:r>
            <a:r>
              <a:rPr lang="lv-LV" b="1" dirty="0" smtClean="0"/>
              <a:t> (2014)</a:t>
            </a:r>
            <a:endParaRPr lang="lv-LV" b="1" dirty="0"/>
          </a:p>
        </p:txBody>
      </p:sp>
      <p:graphicFrame>
        <p:nvGraphicFramePr>
          <p:cNvPr id="5" name="Content Placeholder 4"/>
          <p:cNvGraphicFramePr>
            <a:graphicFrameLocks noGrp="1"/>
          </p:cNvGraphicFramePr>
          <p:nvPr>
            <p:ph idx="1"/>
          </p:nvPr>
        </p:nvGraphicFramePr>
        <p:xfrm>
          <a:off x="1586429" y="1740664"/>
          <a:ext cx="7100371" cy="438549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114</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Forward or Next 6">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lv-LV" b="1" dirty="0" err="1" smtClean="0"/>
              <a:t>Customer</a:t>
            </a:r>
            <a:r>
              <a:rPr lang="lv-LV" b="1" dirty="0" smtClean="0"/>
              <a:t> </a:t>
            </a:r>
            <a:r>
              <a:rPr lang="lv-LV" b="1" dirty="0" err="1" smtClean="0"/>
              <a:t>Satisfaction</a:t>
            </a:r>
            <a:r>
              <a:rPr lang="lv-LV" b="1" dirty="0" smtClean="0"/>
              <a:t> </a:t>
            </a:r>
            <a:r>
              <a:rPr lang="lv-LV" b="1" dirty="0" err="1" smtClean="0"/>
              <a:t>Survey</a:t>
            </a:r>
            <a:r>
              <a:rPr lang="lv-LV" b="1" dirty="0" smtClean="0"/>
              <a:t> (2014)</a:t>
            </a:r>
            <a:endParaRPr lang="lv-LV" b="1" dirty="0"/>
          </a:p>
        </p:txBody>
      </p:sp>
      <p:graphicFrame>
        <p:nvGraphicFramePr>
          <p:cNvPr id="5" name="Content Placeholder 4"/>
          <p:cNvGraphicFramePr>
            <a:graphicFrameLocks noGrp="1"/>
          </p:cNvGraphicFramePr>
          <p:nvPr>
            <p:ph idx="1"/>
          </p:nvPr>
        </p:nvGraphicFramePr>
        <p:xfrm>
          <a:off x="2271713" y="1839818"/>
          <a:ext cx="6415087" cy="4274544"/>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115</a:t>
            </a:fld>
            <a:endParaRPr lang="lv-LV"/>
          </a:p>
        </p:txBody>
      </p:sp>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Forward or Next 5">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TextBox 8"/>
          <p:cNvSpPr txBox="1"/>
          <p:nvPr/>
        </p:nvSpPr>
        <p:spPr>
          <a:xfrm>
            <a:off x="4164376" y="6180462"/>
            <a:ext cx="3093539" cy="338554"/>
          </a:xfrm>
          <a:prstGeom prst="rect">
            <a:avLst/>
          </a:prstGeom>
          <a:noFill/>
        </p:spPr>
        <p:txBody>
          <a:bodyPr wrap="none" rtlCol="0">
            <a:spAutoFit/>
          </a:bodyPr>
          <a:lstStyle/>
          <a:p>
            <a:r>
              <a:rPr lang="lv-LV" sz="1600" dirty="0" err="1" smtClean="0">
                <a:latin typeface="+mj-lt"/>
              </a:rPr>
              <a:t>On</a:t>
            </a:r>
            <a:r>
              <a:rPr lang="lv-LV" sz="1600" dirty="0" smtClean="0">
                <a:latin typeface="+mj-lt"/>
              </a:rPr>
              <a:t> </a:t>
            </a:r>
            <a:r>
              <a:rPr lang="lv-LV" sz="1600" dirty="0" err="1" smtClean="0">
                <a:latin typeface="+mj-lt"/>
              </a:rPr>
              <a:t>average</a:t>
            </a:r>
            <a:r>
              <a:rPr lang="lv-LV" sz="1600" dirty="0" smtClean="0">
                <a:latin typeface="+mj-lt"/>
              </a:rPr>
              <a:t>, min=1, max=6</a:t>
            </a:r>
            <a:endParaRPr lang="lv-LV" sz="1600" dirty="0">
              <a:latin typeface="+mj-lt"/>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lv-LV" b="1" dirty="0" err="1" smtClean="0"/>
              <a:t>Customer</a:t>
            </a:r>
            <a:r>
              <a:rPr lang="lv-LV" b="1" dirty="0" smtClean="0"/>
              <a:t> </a:t>
            </a:r>
            <a:r>
              <a:rPr lang="lv-LV" b="1" dirty="0" err="1" smtClean="0"/>
              <a:t>Satisfaction</a:t>
            </a:r>
            <a:r>
              <a:rPr lang="lv-LV" b="1" dirty="0" smtClean="0"/>
              <a:t> </a:t>
            </a:r>
            <a:r>
              <a:rPr lang="lv-LV" b="1" dirty="0" err="1" smtClean="0"/>
              <a:t>Survey</a:t>
            </a:r>
            <a:r>
              <a:rPr lang="lv-LV" b="1" dirty="0" smtClean="0"/>
              <a:t> (2014)</a:t>
            </a:r>
            <a:endParaRPr lang="lv-LV" b="1" dirty="0"/>
          </a:p>
        </p:txBody>
      </p:sp>
      <p:graphicFrame>
        <p:nvGraphicFramePr>
          <p:cNvPr id="5" name="Content Placeholder 4"/>
          <p:cNvGraphicFramePr>
            <a:graphicFrameLocks noGrp="1"/>
          </p:cNvGraphicFramePr>
          <p:nvPr>
            <p:ph idx="1"/>
          </p:nvPr>
        </p:nvGraphicFramePr>
        <p:xfrm>
          <a:off x="1322025" y="1839818"/>
          <a:ext cx="7364776" cy="4274544"/>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116</a:t>
            </a:fld>
            <a:endParaRPr lang="lv-LV"/>
          </a:p>
        </p:txBody>
      </p:sp>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Forward or Next 5">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TextBox 8"/>
          <p:cNvSpPr txBox="1"/>
          <p:nvPr/>
        </p:nvSpPr>
        <p:spPr>
          <a:xfrm>
            <a:off x="4164376" y="6180462"/>
            <a:ext cx="3093539" cy="338554"/>
          </a:xfrm>
          <a:prstGeom prst="rect">
            <a:avLst/>
          </a:prstGeom>
          <a:noFill/>
        </p:spPr>
        <p:txBody>
          <a:bodyPr wrap="none" rtlCol="0">
            <a:spAutoFit/>
          </a:bodyPr>
          <a:lstStyle/>
          <a:p>
            <a:r>
              <a:rPr lang="lv-LV" sz="1600" dirty="0" err="1" smtClean="0">
                <a:latin typeface="+mj-lt"/>
              </a:rPr>
              <a:t>On</a:t>
            </a:r>
            <a:r>
              <a:rPr lang="lv-LV" sz="1600" dirty="0" smtClean="0">
                <a:latin typeface="+mj-lt"/>
              </a:rPr>
              <a:t> </a:t>
            </a:r>
            <a:r>
              <a:rPr lang="lv-LV" sz="1600" dirty="0" err="1" smtClean="0">
                <a:latin typeface="+mj-lt"/>
              </a:rPr>
              <a:t>average</a:t>
            </a:r>
            <a:r>
              <a:rPr lang="lv-LV" sz="1600" dirty="0" smtClean="0">
                <a:latin typeface="+mj-lt"/>
              </a:rPr>
              <a:t>, min=1, max=6</a:t>
            </a:r>
            <a:endParaRPr lang="lv-LV" sz="1600" dirty="0">
              <a:latin typeface="+mj-lt"/>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lv-LV" b="1" dirty="0" err="1" smtClean="0"/>
              <a:t>Customer</a:t>
            </a:r>
            <a:r>
              <a:rPr lang="lv-LV" b="1" dirty="0" smtClean="0"/>
              <a:t> </a:t>
            </a:r>
            <a:r>
              <a:rPr lang="lv-LV" b="1" dirty="0" err="1" smtClean="0"/>
              <a:t>Satisfaction</a:t>
            </a:r>
            <a:r>
              <a:rPr lang="lv-LV" b="1" dirty="0" smtClean="0"/>
              <a:t> </a:t>
            </a:r>
            <a:r>
              <a:rPr lang="lv-LV" b="1" dirty="0" err="1" smtClean="0"/>
              <a:t>Survey</a:t>
            </a:r>
            <a:r>
              <a:rPr lang="lv-LV" b="1" dirty="0" smtClean="0"/>
              <a:t> (2014)</a:t>
            </a:r>
            <a:endParaRPr lang="lv-LV" b="1" dirty="0"/>
          </a:p>
        </p:txBody>
      </p:sp>
      <p:graphicFrame>
        <p:nvGraphicFramePr>
          <p:cNvPr id="5" name="Content Placeholder 4"/>
          <p:cNvGraphicFramePr>
            <a:graphicFrameLocks noGrp="1"/>
          </p:cNvGraphicFramePr>
          <p:nvPr>
            <p:ph idx="1"/>
          </p:nvPr>
        </p:nvGraphicFramePr>
        <p:xfrm>
          <a:off x="605928" y="1894901"/>
          <a:ext cx="8071347" cy="4439224"/>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117</a:t>
            </a:fld>
            <a:endParaRPr lang="lv-LV"/>
          </a:p>
        </p:txBody>
      </p:sp>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Forward or Next 5">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lv-LV" b="1" dirty="0" err="1" smtClean="0"/>
              <a:t>Customer</a:t>
            </a:r>
            <a:r>
              <a:rPr lang="lv-LV" b="1" dirty="0" smtClean="0"/>
              <a:t> </a:t>
            </a:r>
            <a:r>
              <a:rPr lang="lv-LV" b="1" dirty="0" err="1" smtClean="0"/>
              <a:t>Satisfaction</a:t>
            </a:r>
            <a:r>
              <a:rPr lang="lv-LV" b="1" dirty="0" smtClean="0"/>
              <a:t> </a:t>
            </a:r>
            <a:r>
              <a:rPr lang="lv-LV" b="1" dirty="0" err="1" smtClean="0"/>
              <a:t>Survey</a:t>
            </a:r>
            <a:r>
              <a:rPr lang="lv-LV" b="1" dirty="0" smtClean="0"/>
              <a:t> (2014)</a:t>
            </a:r>
            <a:endParaRPr lang="lv-LV" b="1" dirty="0"/>
          </a:p>
        </p:txBody>
      </p:sp>
      <p:graphicFrame>
        <p:nvGraphicFramePr>
          <p:cNvPr id="5" name="Content Placeholder 4"/>
          <p:cNvGraphicFramePr>
            <a:graphicFrameLocks noGrp="1"/>
          </p:cNvGraphicFramePr>
          <p:nvPr>
            <p:ph idx="1"/>
          </p:nvPr>
        </p:nvGraphicFramePr>
        <p:xfrm>
          <a:off x="447675" y="2170323"/>
          <a:ext cx="8229600" cy="4163801"/>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118</a:t>
            </a:fld>
            <a:endParaRPr lang="lv-LV"/>
          </a:p>
        </p:txBody>
      </p:sp>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Forward or Next 5">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Placeholder 5"/>
          <p:cNvSpPr>
            <a:spLocks noGrp="1"/>
          </p:cNvSpPr>
          <p:nvPr>
            <p:ph type="body" sz="half" idx="2"/>
          </p:nvPr>
        </p:nvSpPr>
        <p:spPr>
          <a:xfrm>
            <a:off x="1828800" y="4153024"/>
            <a:ext cx="5486400" cy="1928826"/>
          </a:xfrm>
        </p:spPr>
        <p:txBody>
          <a:bodyPr>
            <a:noAutofit/>
          </a:bodyPr>
          <a:lstStyle/>
          <a:p>
            <a:r>
              <a:rPr lang="sq-AL" dirty="0" smtClean="0"/>
              <a:t>Čiekurkalna 1. līnija 1/3</a:t>
            </a:r>
            <a:endParaRPr lang="lv-LV" dirty="0" smtClean="0"/>
          </a:p>
          <a:p>
            <a:r>
              <a:rPr lang="sq-AL" dirty="0" smtClean="0"/>
              <a:t>Rīga,</a:t>
            </a:r>
            <a:r>
              <a:rPr lang="lv-LV" dirty="0" smtClean="0"/>
              <a:t> </a:t>
            </a:r>
            <a:r>
              <a:rPr lang="sq-AL" dirty="0" smtClean="0"/>
              <a:t>LV 1026</a:t>
            </a:r>
            <a:endParaRPr lang="lv-LV" dirty="0" smtClean="0"/>
          </a:p>
          <a:p>
            <a:r>
              <a:rPr lang="lv-LV" dirty="0" smtClean="0"/>
              <a:t>Latvia</a:t>
            </a:r>
          </a:p>
          <a:p>
            <a:r>
              <a:rPr lang="sq-AL" dirty="0" smtClean="0"/>
              <a:t>tel. (+371) 672 19183</a:t>
            </a:r>
            <a:endParaRPr lang="lv-LV" dirty="0" smtClean="0"/>
          </a:p>
          <a:p>
            <a:r>
              <a:rPr lang="sq-AL" dirty="0" smtClean="0"/>
              <a:t>fax. (+371) 678 29825</a:t>
            </a:r>
            <a:endParaRPr lang="lv-LV" dirty="0" smtClean="0"/>
          </a:p>
          <a:p>
            <a:r>
              <a:rPr lang="sq-AL" u="sng" dirty="0" smtClean="0">
                <a:hlinkClick r:id="rId2"/>
              </a:rPr>
              <a:t>pmlp@pmlp.gov.lv</a:t>
            </a:r>
            <a:r>
              <a:rPr lang="sq-AL" dirty="0" smtClean="0"/>
              <a:t> </a:t>
            </a:r>
            <a:endParaRPr lang="lv-LV" dirty="0" smtClean="0"/>
          </a:p>
          <a:p>
            <a:r>
              <a:rPr lang="sq-AL" b="1" u="sng" dirty="0" smtClean="0">
                <a:hlinkClick r:id="rId3"/>
              </a:rPr>
              <a:t>www.pmlp.gov.lv</a:t>
            </a:r>
            <a:endParaRPr lang="lv-LV" dirty="0" smtClean="0"/>
          </a:p>
          <a:p>
            <a:endParaRPr lang="lv-LV" dirty="0" smtClean="0"/>
          </a:p>
          <a:p>
            <a:endParaRPr lang="lv-LV" dirty="0" smtClean="0"/>
          </a:p>
        </p:txBody>
      </p:sp>
      <p:sp>
        <p:nvSpPr>
          <p:cNvPr id="6" name="Slide Number Placeholder 5"/>
          <p:cNvSpPr>
            <a:spLocks noGrp="1"/>
          </p:cNvSpPr>
          <p:nvPr>
            <p:ph type="sldNum" sz="quarter" idx="12"/>
          </p:nvPr>
        </p:nvSpPr>
        <p:spPr/>
        <p:txBody>
          <a:bodyPr/>
          <a:lstStyle/>
          <a:p>
            <a:pPr>
              <a:defRPr/>
            </a:pPr>
            <a:fld id="{D81579D9-452F-4C29-A011-B7AE3F8F110C}" type="slidenum">
              <a:rPr lang="lv-LV" smtClean="0"/>
              <a:pPr>
                <a:defRPr/>
              </a:pPr>
              <a:t>119</a:t>
            </a:fld>
            <a:endParaRPr lang="lv-LV"/>
          </a:p>
        </p:txBody>
      </p:sp>
      <p:sp>
        <p:nvSpPr>
          <p:cNvPr id="8" name="Action Button: Home 7">
            <a:hlinkClick r:id="rId4" action="ppaction://hlinksldjump" highlightClick="1"/>
          </p:cNvPr>
          <p:cNvSpPr/>
          <p:nvPr/>
        </p:nvSpPr>
        <p:spPr>
          <a:xfrm>
            <a:off x="8377050" y="376002"/>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pic>
        <p:nvPicPr>
          <p:cNvPr id="9" name="Picture 8"/>
          <p:cNvPicPr>
            <a:picLocks noChangeAspect="1"/>
          </p:cNvPicPr>
          <p:nvPr/>
        </p:nvPicPr>
        <p:blipFill>
          <a:blip r:embed="rId5" cstate="print">
            <a:extLst>
              <a:ext uri="{28A0092B-C50C-407E-A947-70E740481C1C}">
                <a14:useLocalDpi xmlns="" xmlns:a14="http://schemas.microsoft.com/office/drawing/2010/main" val="0"/>
              </a:ext>
            </a:extLst>
          </a:blip>
          <a:srcRect b="22009"/>
          <a:stretch>
            <a:fillRect/>
          </a:stretch>
        </p:blipFill>
        <p:spPr>
          <a:xfrm>
            <a:off x="2667000" y="1"/>
            <a:ext cx="3777632" cy="3249226"/>
          </a:xfrm>
          <a:prstGeom prst="rect">
            <a:avLst/>
          </a:prstGeom>
          <a:noFill/>
          <a:ln>
            <a:noFill/>
          </a:ln>
        </p:spPr>
      </p:pic>
      <p:pic>
        <p:nvPicPr>
          <p:cNvPr id="7" name="Pictur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0" y="6622199"/>
            <a:ext cx="9144000" cy="244656"/>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Regional</a:t>
            </a:r>
            <a:r>
              <a:rPr lang="lv-LV" b="1" dirty="0" smtClean="0"/>
              <a:t> </a:t>
            </a:r>
            <a:r>
              <a:rPr lang="lv-LV" b="1" dirty="0" err="1" smtClean="0"/>
              <a:t>Divisions</a:t>
            </a:r>
            <a:endParaRPr lang="lv-LV" b="1" dirty="0"/>
          </a:p>
        </p:txBody>
      </p:sp>
      <p:pic>
        <p:nvPicPr>
          <p:cNvPr id="9" name="Content Placeholder 8" descr="NOcvadu karte.jpg"/>
          <p:cNvPicPr>
            <a:picLocks noGrp="1" noChangeAspect="1"/>
          </p:cNvPicPr>
          <p:nvPr>
            <p:ph idx="1"/>
          </p:nvPr>
        </p:nvPicPr>
        <p:blipFill>
          <a:blip r:embed="rId2" cstate="print"/>
          <a:srcRect l="244" t="2039" r="-343" b="-264"/>
          <a:stretch>
            <a:fillRect/>
          </a:stretch>
        </p:blipFill>
        <p:spPr>
          <a:xfrm>
            <a:off x="542925" y="1476375"/>
            <a:ext cx="8105775" cy="5045611"/>
          </a:xfrm>
          <a:prstGeom prst="rect">
            <a:avLst/>
          </a:prstGeom>
          <a:ln>
            <a:noFill/>
          </a:ln>
          <a:effectLst>
            <a:softEdge rad="112500"/>
          </a:effectLst>
        </p:spPr>
      </p:pic>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12</a:t>
            </a:fld>
            <a:endParaRPr lang="lv-LV"/>
          </a:p>
        </p:txBody>
      </p:sp>
      <p:sp>
        <p:nvSpPr>
          <p:cNvPr id="43" name="Action Button: Home 42">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44" name="TextBox 43"/>
          <p:cNvSpPr txBox="1"/>
          <p:nvPr/>
        </p:nvSpPr>
        <p:spPr>
          <a:xfrm>
            <a:off x="3472666" y="2876766"/>
            <a:ext cx="739281" cy="276989"/>
          </a:xfrm>
          <a:prstGeom prst="rect">
            <a:avLst/>
          </a:prstGeom>
          <a:noFill/>
        </p:spPr>
        <p:txBody>
          <a:bodyPr wrap="none" lIns="91428" tIns="45715" rIns="91428" bIns="45715" rtlCol="0">
            <a:spAutoFit/>
          </a:bodyPr>
          <a:lstStyle/>
          <a:p>
            <a:r>
              <a:rPr lang="lv-LV" sz="1200" dirty="0" smtClean="0"/>
              <a:t>Rīga (4)</a:t>
            </a:r>
            <a:endParaRPr lang="lv-LV" sz="1200" dirty="0"/>
          </a:p>
        </p:txBody>
      </p:sp>
      <p:sp>
        <p:nvSpPr>
          <p:cNvPr id="45" name="TextBox 44"/>
          <p:cNvSpPr txBox="1"/>
          <p:nvPr/>
        </p:nvSpPr>
        <p:spPr>
          <a:xfrm>
            <a:off x="947471" y="2453277"/>
            <a:ext cx="798143" cy="276989"/>
          </a:xfrm>
          <a:prstGeom prst="rect">
            <a:avLst/>
          </a:prstGeom>
          <a:noFill/>
        </p:spPr>
        <p:txBody>
          <a:bodyPr wrap="none" lIns="91428" tIns="45715" rIns="91428" bIns="45715" rtlCol="0">
            <a:spAutoFit/>
          </a:bodyPr>
          <a:lstStyle/>
          <a:p>
            <a:r>
              <a:rPr lang="lv-LV" sz="1200" dirty="0" smtClean="0"/>
              <a:t>Ventspils</a:t>
            </a:r>
            <a:endParaRPr lang="lv-LV" sz="1200" dirty="0"/>
          </a:p>
        </p:txBody>
      </p:sp>
      <p:sp>
        <p:nvSpPr>
          <p:cNvPr id="46" name="TextBox 45"/>
          <p:cNvSpPr txBox="1"/>
          <p:nvPr/>
        </p:nvSpPr>
        <p:spPr>
          <a:xfrm>
            <a:off x="384639" y="4211442"/>
            <a:ext cx="676764" cy="276989"/>
          </a:xfrm>
          <a:prstGeom prst="rect">
            <a:avLst/>
          </a:prstGeom>
          <a:noFill/>
        </p:spPr>
        <p:txBody>
          <a:bodyPr wrap="none" lIns="91428" tIns="45715" rIns="91428" bIns="45715" rtlCol="0">
            <a:spAutoFit/>
          </a:bodyPr>
          <a:lstStyle/>
          <a:p>
            <a:r>
              <a:rPr lang="lv-LV" sz="1200" dirty="0" smtClean="0"/>
              <a:t>Liepāja</a:t>
            </a:r>
            <a:endParaRPr lang="lv-LV" sz="1200" dirty="0"/>
          </a:p>
        </p:txBody>
      </p:sp>
      <p:sp>
        <p:nvSpPr>
          <p:cNvPr id="47" name="TextBox 46"/>
          <p:cNvSpPr txBox="1"/>
          <p:nvPr/>
        </p:nvSpPr>
        <p:spPr>
          <a:xfrm>
            <a:off x="1592496" y="3277458"/>
            <a:ext cx="704015" cy="276989"/>
          </a:xfrm>
          <a:prstGeom prst="rect">
            <a:avLst/>
          </a:prstGeom>
          <a:noFill/>
        </p:spPr>
        <p:txBody>
          <a:bodyPr wrap="none" lIns="91428" tIns="45715" rIns="91428" bIns="45715" rtlCol="0">
            <a:spAutoFit/>
          </a:bodyPr>
          <a:lstStyle/>
          <a:p>
            <a:r>
              <a:rPr lang="lv-LV" sz="1200" dirty="0" smtClean="0"/>
              <a:t>Kuldīga</a:t>
            </a:r>
            <a:endParaRPr lang="lv-LV" sz="1200" dirty="0"/>
          </a:p>
        </p:txBody>
      </p:sp>
      <p:sp>
        <p:nvSpPr>
          <p:cNvPr id="48" name="TextBox 47"/>
          <p:cNvSpPr txBox="1"/>
          <p:nvPr/>
        </p:nvSpPr>
        <p:spPr>
          <a:xfrm>
            <a:off x="2178123" y="2804846"/>
            <a:ext cx="491392" cy="276989"/>
          </a:xfrm>
          <a:prstGeom prst="rect">
            <a:avLst/>
          </a:prstGeom>
          <a:noFill/>
        </p:spPr>
        <p:txBody>
          <a:bodyPr wrap="none" lIns="91428" tIns="45715" rIns="91428" bIns="45715" rtlCol="0">
            <a:spAutoFit/>
          </a:bodyPr>
          <a:lstStyle/>
          <a:p>
            <a:r>
              <a:rPr lang="lv-LV" sz="1200" dirty="0" smtClean="0"/>
              <a:t>Talsi</a:t>
            </a:r>
            <a:endParaRPr lang="lv-LV" sz="1200" dirty="0"/>
          </a:p>
        </p:txBody>
      </p:sp>
      <p:sp>
        <p:nvSpPr>
          <p:cNvPr id="49" name="TextBox 48"/>
          <p:cNvSpPr txBox="1"/>
          <p:nvPr/>
        </p:nvSpPr>
        <p:spPr>
          <a:xfrm>
            <a:off x="2469543" y="3290505"/>
            <a:ext cx="725559" cy="276989"/>
          </a:xfrm>
          <a:prstGeom prst="rect">
            <a:avLst/>
          </a:prstGeom>
          <a:noFill/>
        </p:spPr>
        <p:txBody>
          <a:bodyPr wrap="none" lIns="91428" tIns="45715" rIns="91428" bIns="45715" rtlCol="0">
            <a:spAutoFit/>
          </a:bodyPr>
          <a:lstStyle/>
          <a:p>
            <a:r>
              <a:rPr lang="lv-LV" sz="1200" dirty="0" smtClean="0"/>
              <a:t>Tukums</a:t>
            </a:r>
            <a:endParaRPr lang="lv-LV" sz="1200" dirty="0"/>
          </a:p>
        </p:txBody>
      </p:sp>
      <p:sp>
        <p:nvSpPr>
          <p:cNvPr id="50" name="TextBox 49"/>
          <p:cNvSpPr txBox="1"/>
          <p:nvPr/>
        </p:nvSpPr>
        <p:spPr>
          <a:xfrm>
            <a:off x="1869898" y="3945277"/>
            <a:ext cx="652719" cy="276989"/>
          </a:xfrm>
          <a:prstGeom prst="rect">
            <a:avLst/>
          </a:prstGeom>
          <a:noFill/>
        </p:spPr>
        <p:txBody>
          <a:bodyPr wrap="none" lIns="91428" tIns="45715" rIns="91428" bIns="45715" rtlCol="0">
            <a:spAutoFit/>
          </a:bodyPr>
          <a:lstStyle/>
          <a:p>
            <a:r>
              <a:rPr lang="lv-LV" sz="1200" dirty="0" smtClean="0"/>
              <a:t>Saldus</a:t>
            </a:r>
            <a:endParaRPr lang="lv-LV" sz="1200" dirty="0"/>
          </a:p>
        </p:txBody>
      </p:sp>
      <p:sp>
        <p:nvSpPr>
          <p:cNvPr id="51" name="TextBox 50"/>
          <p:cNvSpPr txBox="1"/>
          <p:nvPr/>
        </p:nvSpPr>
        <p:spPr>
          <a:xfrm>
            <a:off x="2804846" y="3996649"/>
            <a:ext cx="668749" cy="276989"/>
          </a:xfrm>
          <a:prstGeom prst="rect">
            <a:avLst/>
          </a:prstGeom>
          <a:noFill/>
        </p:spPr>
        <p:txBody>
          <a:bodyPr wrap="none" lIns="91428" tIns="45715" rIns="91428" bIns="45715" rtlCol="0">
            <a:spAutoFit/>
          </a:bodyPr>
          <a:lstStyle/>
          <a:p>
            <a:r>
              <a:rPr lang="lv-LV" sz="1200" dirty="0" smtClean="0"/>
              <a:t>Dobele</a:t>
            </a:r>
            <a:endParaRPr lang="lv-LV" sz="1200" dirty="0"/>
          </a:p>
        </p:txBody>
      </p:sp>
      <p:sp>
        <p:nvSpPr>
          <p:cNvPr id="52" name="TextBox 51"/>
          <p:cNvSpPr txBox="1"/>
          <p:nvPr/>
        </p:nvSpPr>
        <p:spPr>
          <a:xfrm>
            <a:off x="3349377" y="4076423"/>
            <a:ext cx="712030" cy="276989"/>
          </a:xfrm>
          <a:prstGeom prst="rect">
            <a:avLst/>
          </a:prstGeom>
          <a:noFill/>
        </p:spPr>
        <p:txBody>
          <a:bodyPr wrap="none" lIns="91428" tIns="45715" rIns="91428" bIns="45715" rtlCol="0">
            <a:spAutoFit/>
          </a:bodyPr>
          <a:lstStyle/>
          <a:p>
            <a:r>
              <a:rPr lang="lv-LV" sz="1200" dirty="0" smtClean="0"/>
              <a:t>Jelgava</a:t>
            </a:r>
            <a:endParaRPr lang="lv-LV" sz="1200" dirty="0"/>
          </a:p>
        </p:txBody>
      </p:sp>
      <p:sp>
        <p:nvSpPr>
          <p:cNvPr id="53" name="TextBox 52"/>
          <p:cNvSpPr txBox="1"/>
          <p:nvPr/>
        </p:nvSpPr>
        <p:spPr>
          <a:xfrm>
            <a:off x="3876000" y="4674489"/>
            <a:ext cx="696000" cy="276989"/>
          </a:xfrm>
          <a:prstGeom prst="rect">
            <a:avLst/>
          </a:prstGeom>
          <a:noFill/>
        </p:spPr>
        <p:txBody>
          <a:bodyPr wrap="none" lIns="91428" tIns="45715" rIns="91428" bIns="45715" rtlCol="0">
            <a:spAutoFit/>
          </a:bodyPr>
          <a:lstStyle/>
          <a:p>
            <a:r>
              <a:rPr lang="lv-LV" sz="1200" dirty="0" smtClean="0"/>
              <a:t>Bauska</a:t>
            </a:r>
            <a:endParaRPr lang="lv-LV" sz="1200" dirty="0"/>
          </a:p>
        </p:txBody>
      </p:sp>
      <p:sp>
        <p:nvSpPr>
          <p:cNvPr id="54" name="TextBox 53"/>
          <p:cNvSpPr txBox="1"/>
          <p:nvPr/>
        </p:nvSpPr>
        <p:spPr>
          <a:xfrm>
            <a:off x="3160695" y="3429000"/>
            <a:ext cx="729663" cy="276989"/>
          </a:xfrm>
          <a:prstGeom prst="rect">
            <a:avLst/>
          </a:prstGeom>
          <a:noFill/>
        </p:spPr>
        <p:txBody>
          <a:bodyPr wrap="none" lIns="91428" tIns="45715" rIns="91428" bIns="45715" rtlCol="0">
            <a:spAutoFit/>
          </a:bodyPr>
          <a:lstStyle/>
          <a:p>
            <a:r>
              <a:rPr lang="lv-LV" sz="1200" dirty="0" smtClean="0"/>
              <a:t>Jūrmala</a:t>
            </a:r>
            <a:endParaRPr lang="lv-LV" sz="1200" dirty="0"/>
          </a:p>
        </p:txBody>
      </p:sp>
      <p:sp>
        <p:nvSpPr>
          <p:cNvPr id="55" name="TextBox 54"/>
          <p:cNvSpPr txBox="1"/>
          <p:nvPr/>
        </p:nvSpPr>
        <p:spPr>
          <a:xfrm>
            <a:off x="4284324" y="3585682"/>
            <a:ext cx="526082" cy="276989"/>
          </a:xfrm>
          <a:prstGeom prst="rect">
            <a:avLst/>
          </a:prstGeom>
          <a:noFill/>
        </p:spPr>
        <p:txBody>
          <a:bodyPr wrap="none" lIns="91428" tIns="45715" rIns="91428" bIns="45715" rtlCol="0">
            <a:spAutoFit/>
          </a:bodyPr>
          <a:lstStyle/>
          <a:p>
            <a:r>
              <a:rPr lang="lv-LV" sz="1200" dirty="0" smtClean="0"/>
              <a:t>Ogre</a:t>
            </a:r>
            <a:endParaRPr lang="lv-LV" sz="1200" dirty="0"/>
          </a:p>
        </p:txBody>
      </p:sp>
      <p:sp>
        <p:nvSpPr>
          <p:cNvPr id="57" name="TextBox 56"/>
          <p:cNvSpPr txBox="1"/>
          <p:nvPr/>
        </p:nvSpPr>
        <p:spPr>
          <a:xfrm>
            <a:off x="4633644" y="4150761"/>
            <a:ext cx="891567" cy="276989"/>
          </a:xfrm>
          <a:prstGeom prst="rect">
            <a:avLst/>
          </a:prstGeom>
          <a:noFill/>
        </p:spPr>
        <p:txBody>
          <a:bodyPr wrap="none" lIns="91428" tIns="45715" rIns="91428" bIns="45715" rtlCol="0">
            <a:spAutoFit/>
          </a:bodyPr>
          <a:lstStyle/>
          <a:p>
            <a:r>
              <a:rPr lang="lv-LV" sz="1200" dirty="0" smtClean="0"/>
              <a:t>Aizkraukle</a:t>
            </a:r>
            <a:endParaRPr lang="lv-LV" sz="1200" dirty="0"/>
          </a:p>
        </p:txBody>
      </p:sp>
      <p:sp>
        <p:nvSpPr>
          <p:cNvPr id="58" name="TextBox 57"/>
          <p:cNvSpPr txBox="1"/>
          <p:nvPr/>
        </p:nvSpPr>
        <p:spPr>
          <a:xfrm>
            <a:off x="4438436" y="2239767"/>
            <a:ext cx="712030" cy="276989"/>
          </a:xfrm>
          <a:prstGeom prst="rect">
            <a:avLst/>
          </a:prstGeom>
          <a:noFill/>
        </p:spPr>
        <p:txBody>
          <a:bodyPr wrap="none" lIns="91428" tIns="45715" rIns="91428" bIns="45715" rtlCol="0">
            <a:spAutoFit/>
          </a:bodyPr>
          <a:lstStyle/>
          <a:p>
            <a:r>
              <a:rPr lang="lv-LV" sz="1200" dirty="0" smtClean="0"/>
              <a:t>Limbaži</a:t>
            </a:r>
            <a:endParaRPr lang="lv-LV" sz="1200" dirty="0"/>
          </a:p>
        </p:txBody>
      </p:sp>
      <p:sp>
        <p:nvSpPr>
          <p:cNvPr id="59" name="TextBox 58"/>
          <p:cNvSpPr txBox="1"/>
          <p:nvPr/>
        </p:nvSpPr>
        <p:spPr>
          <a:xfrm>
            <a:off x="5054885" y="2300493"/>
            <a:ext cx="777561" cy="276989"/>
          </a:xfrm>
          <a:prstGeom prst="rect">
            <a:avLst/>
          </a:prstGeom>
          <a:noFill/>
        </p:spPr>
        <p:txBody>
          <a:bodyPr wrap="none" lIns="91428" tIns="45715" rIns="91428" bIns="45715" rtlCol="0">
            <a:spAutoFit/>
          </a:bodyPr>
          <a:lstStyle/>
          <a:p>
            <a:r>
              <a:rPr lang="lv-LV" sz="1200" dirty="0" smtClean="0"/>
              <a:t>Valmiera</a:t>
            </a:r>
            <a:endParaRPr lang="lv-LV" sz="1200" dirty="0"/>
          </a:p>
        </p:txBody>
      </p:sp>
      <p:sp>
        <p:nvSpPr>
          <p:cNvPr id="60" name="TextBox 59"/>
          <p:cNvSpPr txBox="1"/>
          <p:nvPr/>
        </p:nvSpPr>
        <p:spPr>
          <a:xfrm>
            <a:off x="5794626" y="1726058"/>
            <a:ext cx="556347" cy="276989"/>
          </a:xfrm>
          <a:prstGeom prst="rect">
            <a:avLst/>
          </a:prstGeom>
          <a:noFill/>
        </p:spPr>
        <p:txBody>
          <a:bodyPr wrap="none" lIns="91428" tIns="45715" rIns="91428" bIns="45715" rtlCol="0">
            <a:spAutoFit/>
          </a:bodyPr>
          <a:lstStyle/>
          <a:p>
            <a:r>
              <a:rPr lang="lv-LV" sz="1200" dirty="0" smtClean="0"/>
              <a:t>Valka</a:t>
            </a:r>
            <a:endParaRPr lang="lv-LV" sz="1200" dirty="0"/>
          </a:p>
        </p:txBody>
      </p:sp>
      <p:sp>
        <p:nvSpPr>
          <p:cNvPr id="61" name="TextBox 60"/>
          <p:cNvSpPr txBox="1"/>
          <p:nvPr/>
        </p:nvSpPr>
        <p:spPr>
          <a:xfrm>
            <a:off x="5116529" y="2661009"/>
            <a:ext cx="567760" cy="276989"/>
          </a:xfrm>
          <a:prstGeom prst="rect">
            <a:avLst/>
          </a:prstGeom>
          <a:noFill/>
        </p:spPr>
        <p:txBody>
          <a:bodyPr wrap="none" lIns="91428" tIns="45715" rIns="91428" bIns="45715" rtlCol="0">
            <a:spAutoFit/>
          </a:bodyPr>
          <a:lstStyle/>
          <a:p>
            <a:r>
              <a:rPr lang="lv-LV" sz="1200" dirty="0" smtClean="0"/>
              <a:t>Cēsis</a:t>
            </a:r>
            <a:endParaRPr lang="lv-LV" sz="1200" dirty="0"/>
          </a:p>
        </p:txBody>
      </p:sp>
      <p:sp>
        <p:nvSpPr>
          <p:cNvPr id="62" name="TextBox 61"/>
          <p:cNvSpPr txBox="1"/>
          <p:nvPr/>
        </p:nvSpPr>
        <p:spPr>
          <a:xfrm>
            <a:off x="6821078" y="2206163"/>
            <a:ext cx="729663" cy="276989"/>
          </a:xfrm>
          <a:prstGeom prst="rect">
            <a:avLst/>
          </a:prstGeom>
          <a:noFill/>
        </p:spPr>
        <p:txBody>
          <a:bodyPr wrap="none" lIns="91428" tIns="45715" rIns="91428" bIns="45715" rtlCol="0">
            <a:spAutoFit/>
          </a:bodyPr>
          <a:lstStyle/>
          <a:p>
            <a:r>
              <a:rPr lang="lv-LV" sz="1200" dirty="0" smtClean="0"/>
              <a:t>Alūksne</a:t>
            </a:r>
            <a:endParaRPr lang="lv-LV" sz="1200" dirty="0"/>
          </a:p>
        </p:txBody>
      </p:sp>
      <p:sp>
        <p:nvSpPr>
          <p:cNvPr id="63" name="TextBox 62"/>
          <p:cNvSpPr txBox="1"/>
          <p:nvPr/>
        </p:nvSpPr>
        <p:spPr>
          <a:xfrm>
            <a:off x="7078895" y="3020603"/>
            <a:ext cx="516464" cy="276989"/>
          </a:xfrm>
          <a:prstGeom prst="rect">
            <a:avLst/>
          </a:prstGeom>
          <a:noFill/>
        </p:spPr>
        <p:txBody>
          <a:bodyPr wrap="none" lIns="91428" tIns="45715" rIns="91428" bIns="45715" rtlCol="0">
            <a:spAutoFit/>
          </a:bodyPr>
          <a:lstStyle/>
          <a:p>
            <a:r>
              <a:rPr lang="lv-LV" sz="1200" dirty="0" smtClean="0"/>
              <a:t>Balvi</a:t>
            </a:r>
            <a:endParaRPr lang="lv-LV" sz="1200" dirty="0"/>
          </a:p>
        </p:txBody>
      </p:sp>
      <p:sp>
        <p:nvSpPr>
          <p:cNvPr id="64" name="TextBox 63"/>
          <p:cNvSpPr txBox="1"/>
          <p:nvPr/>
        </p:nvSpPr>
        <p:spPr>
          <a:xfrm>
            <a:off x="6431623" y="2876765"/>
            <a:ext cx="763326" cy="276989"/>
          </a:xfrm>
          <a:prstGeom prst="rect">
            <a:avLst/>
          </a:prstGeom>
          <a:noFill/>
        </p:spPr>
        <p:txBody>
          <a:bodyPr wrap="none" lIns="91428" tIns="45715" rIns="91428" bIns="45715" rtlCol="0">
            <a:spAutoFit/>
          </a:bodyPr>
          <a:lstStyle/>
          <a:p>
            <a:r>
              <a:rPr lang="lv-LV" sz="1200" dirty="0" smtClean="0"/>
              <a:t>Gulbene</a:t>
            </a:r>
            <a:endParaRPr lang="lv-LV" sz="1200" dirty="0"/>
          </a:p>
        </p:txBody>
      </p:sp>
      <p:sp>
        <p:nvSpPr>
          <p:cNvPr id="65" name="TextBox 64"/>
          <p:cNvSpPr txBox="1"/>
          <p:nvPr/>
        </p:nvSpPr>
        <p:spPr>
          <a:xfrm>
            <a:off x="5948738" y="3585682"/>
            <a:ext cx="737678" cy="276989"/>
          </a:xfrm>
          <a:prstGeom prst="rect">
            <a:avLst/>
          </a:prstGeom>
          <a:noFill/>
        </p:spPr>
        <p:txBody>
          <a:bodyPr wrap="none" lIns="91428" tIns="45715" rIns="91428" bIns="45715" rtlCol="0">
            <a:spAutoFit/>
          </a:bodyPr>
          <a:lstStyle/>
          <a:p>
            <a:r>
              <a:rPr lang="lv-LV" sz="1200" dirty="0" smtClean="0"/>
              <a:t>Madona</a:t>
            </a:r>
            <a:endParaRPr lang="lv-LV" sz="1200" dirty="0"/>
          </a:p>
        </p:txBody>
      </p:sp>
      <p:sp>
        <p:nvSpPr>
          <p:cNvPr id="66" name="TextBox 65"/>
          <p:cNvSpPr txBox="1"/>
          <p:nvPr/>
        </p:nvSpPr>
        <p:spPr>
          <a:xfrm>
            <a:off x="5489397" y="4345755"/>
            <a:ext cx="822637" cy="276989"/>
          </a:xfrm>
          <a:prstGeom prst="rect">
            <a:avLst/>
          </a:prstGeom>
          <a:noFill/>
        </p:spPr>
        <p:txBody>
          <a:bodyPr wrap="none" lIns="91428" tIns="45715" rIns="91428" bIns="45715" rtlCol="0">
            <a:spAutoFit/>
          </a:bodyPr>
          <a:lstStyle/>
          <a:p>
            <a:r>
              <a:rPr lang="lv-LV" sz="1200" dirty="0" smtClean="0"/>
              <a:t>Jēkabpils</a:t>
            </a:r>
            <a:endParaRPr lang="lv-LV" sz="1200" dirty="0"/>
          </a:p>
        </p:txBody>
      </p:sp>
      <p:sp>
        <p:nvSpPr>
          <p:cNvPr id="67" name="TextBox 66"/>
          <p:cNvSpPr txBox="1"/>
          <p:nvPr/>
        </p:nvSpPr>
        <p:spPr>
          <a:xfrm>
            <a:off x="6257711" y="5554360"/>
            <a:ext cx="941259" cy="276989"/>
          </a:xfrm>
          <a:prstGeom prst="rect">
            <a:avLst/>
          </a:prstGeom>
          <a:noFill/>
        </p:spPr>
        <p:txBody>
          <a:bodyPr wrap="none" lIns="91428" tIns="45715" rIns="91428" bIns="45715" rtlCol="0">
            <a:spAutoFit/>
          </a:bodyPr>
          <a:lstStyle/>
          <a:p>
            <a:r>
              <a:rPr lang="lv-LV" sz="1200" dirty="0" smtClean="0"/>
              <a:t>Daugavpils</a:t>
            </a:r>
            <a:endParaRPr lang="lv-LV" sz="1200" dirty="0"/>
          </a:p>
        </p:txBody>
      </p:sp>
      <p:sp>
        <p:nvSpPr>
          <p:cNvPr id="68" name="TextBox 67"/>
          <p:cNvSpPr txBox="1"/>
          <p:nvPr/>
        </p:nvSpPr>
        <p:spPr>
          <a:xfrm>
            <a:off x="7058347" y="5280917"/>
            <a:ext cx="780959" cy="276989"/>
          </a:xfrm>
          <a:prstGeom prst="rect">
            <a:avLst/>
          </a:prstGeom>
          <a:noFill/>
        </p:spPr>
        <p:txBody>
          <a:bodyPr wrap="none" lIns="91428" tIns="45715" rIns="91428" bIns="45715" rtlCol="0">
            <a:spAutoFit/>
          </a:bodyPr>
          <a:lstStyle/>
          <a:p>
            <a:r>
              <a:rPr lang="lv-LV" sz="1200" dirty="0" smtClean="0"/>
              <a:t>Krāslava</a:t>
            </a:r>
            <a:endParaRPr lang="lv-LV" sz="1200" dirty="0"/>
          </a:p>
        </p:txBody>
      </p:sp>
      <p:sp>
        <p:nvSpPr>
          <p:cNvPr id="69" name="TextBox 68"/>
          <p:cNvSpPr txBox="1"/>
          <p:nvPr/>
        </p:nvSpPr>
        <p:spPr>
          <a:xfrm>
            <a:off x="7087671" y="4302411"/>
            <a:ext cx="788974" cy="276989"/>
          </a:xfrm>
          <a:prstGeom prst="rect">
            <a:avLst/>
          </a:prstGeom>
          <a:noFill/>
        </p:spPr>
        <p:txBody>
          <a:bodyPr wrap="none" lIns="91428" tIns="45715" rIns="91428" bIns="45715" rtlCol="0">
            <a:spAutoFit/>
          </a:bodyPr>
          <a:lstStyle/>
          <a:p>
            <a:r>
              <a:rPr lang="lv-LV" sz="1200" dirty="0" smtClean="0"/>
              <a:t>Rēzekne</a:t>
            </a:r>
            <a:endParaRPr lang="lv-LV" sz="1200" dirty="0"/>
          </a:p>
        </p:txBody>
      </p:sp>
      <p:sp>
        <p:nvSpPr>
          <p:cNvPr id="70" name="TextBox 69"/>
          <p:cNvSpPr txBox="1"/>
          <p:nvPr/>
        </p:nvSpPr>
        <p:spPr>
          <a:xfrm>
            <a:off x="7900827" y="4161034"/>
            <a:ext cx="601422" cy="276989"/>
          </a:xfrm>
          <a:prstGeom prst="rect">
            <a:avLst/>
          </a:prstGeom>
          <a:noFill/>
        </p:spPr>
        <p:txBody>
          <a:bodyPr wrap="none" lIns="91428" tIns="45715" rIns="91428" bIns="45715" rtlCol="0">
            <a:spAutoFit/>
          </a:bodyPr>
          <a:lstStyle/>
          <a:p>
            <a:r>
              <a:rPr lang="lv-LV" sz="1200" dirty="0" smtClean="0"/>
              <a:t>Ludza</a:t>
            </a:r>
            <a:endParaRPr lang="lv-LV" sz="1200" dirty="0"/>
          </a:p>
        </p:txBody>
      </p:sp>
      <p:sp>
        <p:nvSpPr>
          <p:cNvPr id="71" name="TextBox 70"/>
          <p:cNvSpPr txBox="1"/>
          <p:nvPr/>
        </p:nvSpPr>
        <p:spPr>
          <a:xfrm>
            <a:off x="6596010" y="4510355"/>
            <a:ext cx="524478" cy="276989"/>
          </a:xfrm>
          <a:prstGeom prst="rect">
            <a:avLst/>
          </a:prstGeom>
          <a:noFill/>
        </p:spPr>
        <p:txBody>
          <a:bodyPr wrap="none" lIns="91428" tIns="45715" rIns="91428" bIns="45715" rtlCol="0">
            <a:spAutoFit/>
          </a:bodyPr>
          <a:lstStyle/>
          <a:p>
            <a:r>
              <a:rPr lang="lv-LV" sz="1200" dirty="0" smtClean="0"/>
              <a:t>Preiļi</a:t>
            </a:r>
            <a:endParaRPr lang="lv-LV" sz="1200" dirty="0"/>
          </a:p>
        </p:txBody>
      </p:sp>
      <p:sp>
        <p:nvSpPr>
          <p:cNvPr id="72" name="TextBox 71"/>
          <p:cNvSpPr txBox="1"/>
          <p:nvPr/>
        </p:nvSpPr>
        <p:spPr>
          <a:xfrm>
            <a:off x="5599417" y="2537720"/>
            <a:ext cx="681573" cy="246211"/>
          </a:xfrm>
          <a:prstGeom prst="rect">
            <a:avLst/>
          </a:prstGeom>
          <a:noFill/>
        </p:spPr>
        <p:txBody>
          <a:bodyPr wrap="none" lIns="91428" tIns="45715" rIns="91428" bIns="45715" rtlCol="0">
            <a:spAutoFit/>
          </a:bodyPr>
          <a:lstStyle/>
          <a:p>
            <a:r>
              <a:rPr lang="lv-LV" sz="1000" dirty="0" smtClean="0"/>
              <a:t>Smiltene</a:t>
            </a:r>
            <a:endParaRPr lang="lv-LV" sz="1100" dirty="0"/>
          </a:p>
        </p:txBody>
      </p:sp>
      <p:sp>
        <p:nvSpPr>
          <p:cNvPr id="73" name="TextBox 72"/>
          <p:cNvSpPr txBox="1"/>
          <p:nvPr/>
        </p:nvSpPr>
        <p:spPr>
          <a:xfrm>
            <a:off x="6082302" y="4592550"/>
            <a:ext cx="524478" cy="246211"/>
          </a:xfrm>
          <a:prstGeom prst="rect">
            <a:avLst/>
          </a:prstGeom>
          <a:noFill/>
        </p:spPr>
        <p:txBody>
          <a:bodyPr wrap="none" lIns="91428" tIns="45715" rIns="91428" bIns="45715" rtlCol="0">
            <a:spAutoFit/>
          </a:bodyPr>
          <a:lstStyle/>
          <a:p>
            <a:r>
              <a:rPr lang="lv-LV" sz="1000" dirty="0" smtClean="0"/>
              <a:t>Līvāni</a:t>
            </a:r>
            <a:endParaRPr lang="lv-LV" sz="1000" dirty="0"/>
          </a:p>
        </p:txBody>
      </p:sp>
      <p:sp>
        <p:nvSpPr>
          <p:cNvPr id="74" name="Action Button: Back or Previous 73">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Personnel</a:t>
            </a:r>
            <a:endParaRPr lang="lv-LV" sz="1400" dirty="0"/>
          </a:p>
        </p:txBody>
      </p:sp>
      <p:sp>
        <p:nvSpPr>
          <p:cNvPr id="75" name="Action Button: Forward or Next 74">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6" name="Diamond 75"/>
          <p:cNvSpPr/>
          <p:nvPr/>
        </p:nvSpPr>
        <p:spPr>
          <a:xfrm>
            <a:off x="3533775" y="4352925"/>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7" name="Diamond 76"/>
          <p:cNvSpPr/>
          <p:nvPr/>
        </p:nvSpPr>
        <p:spPr>
          <a:xfrm>
            <a:off x="1828800" y="3543300"/>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8" name="Diamond 77"/>
          <p:cNvSpPr/>
          <p:nvPr/>
        </p:nvSpPr>
        <p:spPr>
          <a:xfrm>
            <a:off x="2352675" y="3038475"/>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9" name="Diamond 78"/>
          <p:cNvSpPr/>
          <p:nvPr/>
        </p:nvSpPr>
        <p:spPr>
          <a:xfrm>
            <a:off x="1295400" y="2778831"/>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0" name="Diamond 79"/>
          <p:cNvSpPr/>
          <p:nvPr/>
        </p:nvSpPr>
        <p:spPr>
          <a:xfrm>
            <a:off x="666750" y="4486275"/>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1" name="Diamond 80"/>
          <p:cNvSpPr/>
          <p:nvPr/>
        </p:nvSpPr>
        <p:spPr>
          <a:xfrm>
            <a:off x="3057525" y="4219575"/>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2" name="Diamond 81"/>
          <p:cNvSpPr/>
          <p:nvPr/>
        </p:nvSpPr>
        <p:spPr>
          <a:xfrm>
            <a:off x="2819400" y="3552825"/>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3" name="Diamond 82"/>
          <p:cNvSpPr/>
          <p:nvPr/>
        </p:nvSpPr>
        <p:spPr>
          <a:xfrm>
            <a:off x="2057400" y="4200525"/>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4" name="Diamond 83"/>
          <p:cNvSpPr/>
          <p:nvPr/>
        </p:nvSpPr>
        <p:spPr>
          <a:xfrm>
            <a:off x="5848350" y="4610100"/>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5" name="Diamond 84"/>
          <p:cNvSpPr/>
          <p:nvPr/>
        </p:nvSpPr>
        <p:spPr>
          <a:xfrm>
            <a:off x="5038725" y="4381500"/>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6" name="Diamond 85"/>
          <p:cNvSpPr/>
          <p:nvPr/>
        </p:nvSpPr>
        <p:spPr>
          <a:xfrm>
            <a:off x="4486275" y="3876675"/>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7" name="Diamond 86"/>
          <p:cNvSpPr/>
          <p:nvPr/>
        </p:nvSpPr>
        <p:spPr>
          <a:xfrm>
            <a:off x="4087637" y="4891264"/>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8" name="Diamond 87"/>
          <p:cNvSpPr/>
          <p:nvPr/>
        </p:nvSpPr>
        <p:spPr>
          <a:xfrm>
            <a:off x="7419975" y="4543425"/>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9" name="Diamond 88"/>
          <p:cNvSpPr/>
          <p:nvPr/>
        </p:nvSpPr>
        <p:spPr>
          <a:xfrm>
            <a:off x="8058150" y="4391025"/>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0" name="Diamond 89"/>
          <p:cNvSpPr/>
          <p:nvPr/>
        </p:nvSpPr>
        <p:spPr>
          <a:xfrm>
            <a:off x="7439025" y="5505450"/>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1" name="Diamond 90"/>
          <p:cNvSpPr/>
          <p:nvPr/>
        </p:nvSpPr>
        <p:spPr>
          <a:xfrm>
            <a:off x="6610350" y="5838825"/>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2" name="Diamond 91"/>
          <p:cNvSpPr/>
          <p:nvPr/>
        </p:nvSpPr>
        <p:spPr>
          <a:xfrm>
            <a:off x="5962650" y="1981200"/>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3" name="Diamond 92"/>
          <p:cNvSpPr/>
          <p:nvPr/>
        </p:nvSpPr>
        <p:spPr>
          <a:xfrm>
            <a:off x="4762500" y="2466975"/>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4" name="Diamond 93"/>
          <p:cNvSpPr/>
          <p:nvPr/>
        </p:nvSpPr>
        <p:spPr>
          <a:xfrm>
            <a:off x="5343525" y="2905125"/>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5" name="Diamond 94"/>
          <p:cNvSpPr/>
          <p:nvPr/>
        </p:nvSpPr>
        <p:spPr>
          <a:xfrm>
            <a:off x="6257925" y="3838575"/>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6" name="Diamond 95"/>
          <p:cNvSpPr/>
          <p:nvPr/>
        </p:nvSpPr>
        <p:spPr>
          <a:xfrm>
            <a:off x="3590925" y="3648075"/>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7" name="Diamond 96"/>
          <p:cNvSpPr/>
          <p:nvPr/>
        </p:nvSpPr>
        <p:spPr>
          <a:xfrm>
            <a:off x="5332236" y="2520597"/>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8" name="Diamond 97"/>
          <p:cNvSpPr/>
          <p:nvPr/>
        </p:nvSpPr>
        <p:spPr>
          <a:xfrm>
            <a:off x="6696075" y="3076575"/>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9" name="Diamond 98"/>
          <p:cNvSpPr/>
          <p:nvPr/>
        </p:nvSpPr>
        <p:spPr>
          <a:xfrm>
            <a:off x="7038975" y="2533650"/>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0" name="Diamond 99"/>
          <p:cNvSpPr/>
          <p:nvPr/>
        </p:nvSpPr>
        <p:spPr>
          <a:xfrm>
            <a:off x="7334250" y="3257550"/>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1" name="Diamond 100"/>
          <p:cNvSpPr/>
          <p:nvPr/>
        </p:nvSpPr>
        <p:spPr>
          <a:xfrm>
            <a:off x="5848351" y="2743201"/>
            <a:ext cx="95250" cy="952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2" name="Diamond 101"/>
          <p:cNvSpPr/>
          <p:nvPr/>
        </p:nvSpPr>
        <p:spPr>
          <a:xfrm>
            <a:off x="3838575" y="3148013"/>
            <a:ext cx="457199" cy="457199"/>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3" name="Diamond 102"/>
          <p:cNvSpPr/>
          <p:nvPr/>
        </p:nvSpPr>
        <p:spPr>
          <a:xfrm>
            <a:off x="6305551" y="4772026"/>
            <a:ext cx="95250" cy="952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4" name="Diamond 103"/>
          <p:cNvSpPr/>
          <p:nvPr/>
        </p:nvSpPr>
        <p:spPr>
          <a:xfrm>
            <a:off x="6776156" y="4760030"/>
            <a:ext cx="171450" cy="17145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Title 32"/>
          <p:cNvGrpSpPr>
            <a:grpSpLocks noGrp="1"/>
          </p:cNvGrpSpPr>
          <p:nvPr>
            <p:ph type="title"/>
          </p:nvPr>
        </p:nvGrpSpPr>
        <p:grpSpPr>
          <a:xfrm>
            <a:off x="2209800" y="255940"/>
            <a:ext cx="5794022" cy="963259"/>
            <a:chOff x="411480" y="1737240"/>
            <a:chExt cx="5760720" cy="1092240"/>
          </a:xfrm>
          <a:scene3d>
            <a:camera prst="orthographicFront"/>
            <a:lightRig rig="threePt" dir="t">
              <a:rot lat="0" lon="0" rev="7500000"/>
            </a:lightRig>
          </a:scene3d>
        </p:grpSpPr>
        <p:sp>
          <p:nvSpPr>
            <p:cNvPr id="34" name="Rounded Rectangle 33"/>
            <p:cNvSpPr/>
            <p:nvPr/>
          </p:nvSpPr>
          <p:spPr>
            <a:xfrm>
              <a:off x="411480" y="1737240"/>
              <a:ext cx="5760720" cy="1092240"/>
            </a:xfrm>
            <a:prstGeom prst="roundRect">
              <a:avLst/>
            </a:prstGeom>
            <a:sp3d prstMaterial="plastic">
              <a:bevelT w="127000" h="25400" prst="relaxedInset"/>
            </a:sp3d>
          </p:spPr>
          <p:style>
            <a:lnRef idx="0">
              <a:schemeClr val="lt1">
                <a:hueOff val="0"/>
                <a:satOff val="0"/>
                <a:lumOff val="0"/>
                <a:alphaOff val="0"/>
              </a:schemeClr>
            </a:lnRef>
            <a:fillRef idx="3">
              <a:schemeClr val="accent6">
                <a:shade val="80000"/>
                <a:hueOff val="-190846"/>
                <a:satOff val="8505"/>
                <a:lumOff val="11889"/>
                <a:alphaOff val="0"/>
              </a:schemeClr>
            </a:fillRef>
            <a:effectRef idx="2">
              <a:schemeClr val="accent6">
                <a:shade val="80000"/>
                <a:hueOff val="-190846"/>
                <a:satOff val="8505"/>
                <a:lumOff val="11889"/>
                <a:alphaOff val="0"/>
              </a:schemeClr>
            </a:effectRef>
            <a:fontRef idx="minor">
              <a:schemeClr val="lt1"/>
            </a:fontRef>
          </p:style>
        </p:sp>
        <p:sp>
          <p:nvSpPr>
            <p:cNvPr id="35" name="Rounded Rectangle 4"/>
            <p:cNvSpPr/>
            <p:nvPr/>
          </p:nvSpPr>
          <p:spPr>
            <a:xfrm>
              <a:off x="464799" y="1790559"/>
              <a:ext cx="5654082" cy="9856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defTabSz="1644447">
                <a:lnSpc>
                  <a:spcPct val="90000"/>
                </a:lnSpc>
                <a:spcAft>
                  <a:spcPct val="35000"/>
                </a:spcAft>
              </a:pPr>
              <a:r>
                <a:rPr lang="lv-LV" sz="2800" b="1" dirty="0" err="1" smtClean="0"/>
                <a:t>Main</a:t>
              </a:r>
              <a:r>
                <a:rPr lang="lv-LV" sz="2800" b="1" dirty="0" smtClean="0"/>
                <a:t> </a:t>
              </a:r>
              <a:r>
                <a:rPr lang="lv-LV" sz="2800" b="1" dirty="0" err="1" smtClean="0"/>
                <a:t>Policy</a:t>
              </a:r>
              <a:r>
                <a:rPr lang="lv-LV" sz="2800" b="1" dirty="0" smtClean="0"/>
                <a:t> </a:t>
              </a:r>
              <a:r>
                <a:rPr lang="lv-LV" sz="2800" b="1" dirty="0" err="1" smtClean="0"/>
                <a:t>Areas</a:t>
              </a:r>
              <a:endParaRPr lang="lv-LV" sz="2800" b="1" dirty="0"/>
            </a:p>
          </p:txBody>
        </p:sp>
      </p:gr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13</a:t>
            </a:fld>
            <a:endParaRPr lang="lv-LV"/>
          </a:p>
        </p:txBody>
      </p:sp>
      <p:sp>
        <p:nvSpPr>
          <p:cNvPr id="36" name="Action Button: Forward or Next 35">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grpSp>
        <p:nvGrpSpPr>
          <p:cNvPr id="18" name="Group 17"/>
          <p:cNvGrpSpPr/>
          <p:nvPr/>
        </p:nvGrpSpPr>
        <p:grpSpPr>
          <a:xfrm rot="705567">
            <a:off x="5606739" y="1431359"/>
            <a:ext cx="1797245" cy="2713996"/>
            <a:chOff x="5734865" y="1566881"/>
            <a:chExt cx="1797245" cy="2713996"/>
          </a:xfrm>
          <a:effectLst>
            <a:outerShdw blurRad="50800" dist="38100" algn="l" rotWithShape="0">
              <a:prstClr val="black">
                <a:alpha val="40000"/>
              </a:prstClr>
            </a:outerShdw>
          </a:effectLst>
        </p:grpSpPr>
        <p:sp>
          <p:nvSpPr>
            <p:cNvPr id="33798" name="Freeform 6"/>
            <p:cNvSpPr>
              <a:spLocks/>
            </p:cNvSpPr>
            <p:nvPr/>
          </p:nvSpPr>
          <p:spPr bwMode="auto">
            <a:xfrm>
              <a:off x="5734865" y="1566881"/>
              <a:ext cx="1797245" cy="2713996"/>
            </a:xfrm>
            <a:custGeom>
              <a:avLst/>
              <a:gdLst/>
              <a:ahLst/>
              <a:cxnLst>
                <a:cxn ang="0">
                  <a:pos x="540" y="1827"/>
                </a:cxn>
                <a:cxn ang="0">
                  <a:pos x="594" y="1760"/>
                </a:cxn>
                <a:cxn ang="0">
                  <a:pos x="547" y="1662"/>
                </a:cxn>
                <a:cxn ang="0">
                  <a:pos x="505" y="1515"/>
                </a:cxn>
                <a:cxn ang="0">
                  <a:pos x="544" y="1414"/>
                </a:cxn>
                <a:cxn ang="0">
                  <a:pos x="612" y="1377"/>
                </a:cxn>
                <a:cxn ang="0">
                  <a:pos x="715" y="1372"/>
                </a:cxn>
                <a:cxn ang="0">
                  <a:pos x="800" y="1406"/>
                </a:cxn>
                <a:cxn ang="0">
                  <a:pos x="858" y="1496"/>
                </a:cxn>
                <a:cxn ang="0">
                  <a:pos x="832" y="1631"/>
                </a:cxn>
                <a:cxn ang="0">
                  <a:pos x="753" y="1746"/>
                </a:cxn>
                <a:cxn ang="0">
                  <a:pos x="782" y="1803"/>
                </a:cxn>
                <a:cxn ang="0">
                  <a:pos x="909" y="1856"/>
                </a:cxn>
                <a:cxn ang="0">
                  <a:pos x="1107" y="1881"/>
                </a:cxn>
                <a:cxn ang="0">
                  <a:pos x="1286" y="1846"/>
                </a:cxn>
                <a:cxn ang="0">
                  <a:pos x="1293" y="1655"/>
                </a:cxn>
                <a:cxn ang="0">
                  <a:pos x="1308" y="1379"/>
                </a:cxn>
                <a:cxn ang="0">
                  <a:pos x="1242" y="1311"/>
                </a:cxn>
                <a:cxn ang="0">
                  <a:pos x="1144" y="1301"/>
                </a:cxn>
                <a:cxn ang="0">
                  <a:pos x="1059" y="1355"/>
                </a:cxn>
                <a:cxn ang="0">
                  <a:pos x="929" y="1342"/>
                </a:cxn>
                <a:cxn ang="0">
                  <a:pos x="850" y="1265"/>
                </a:cxn>
                <a:cxn ang="0">
                  <a:pos x="837" y="1178"/>
                </a:cxn>
                <a:cxn ang="0">
                  <a:pos x="862" y="1089"/>
                </a:cxn>
                <a:cxn ang="0">
                  <a:pos x="981" y="1011"/>
                </a:cxn>
                <a:cxn ang="0">
                  <a:pos x="1114" y="1036"/>
                </a:cxn>
                <a:cxn ang="0">
                  <a:pos x="1188" y="1086"/>
                </a:cxn>
                <a:cxn ang="0">
                  <a:pos x="1278" y="1086"/>
                </a:cxn>
                <a:cxn ang="0">
                  <a:pos x="1356" y="1042"/>
                </a:cxn>
                <a:cxn ang="0">
                  <a:pos x="1379" y="937"/>
                </a:cxn>
                <a:cxn ang="0">
                  <a:pos x="1324" y="651"/>
                </a:cxn>
                <a:cxn ang="0">
                  <a:pos x="1123" y="622"/>
                </a:cxn>
                <a:cxn ang="0">
                  <a:pos x="869" y="589"/>
                </a:cxn>
                <a:cxn ang="0">
                  <a:pos x="756" y="506"/>
                </a:cxn>
                <a:cxn ang="0">
                  <a:pos x="743" y="385"/>
                </a:cxn>
                <a:cxn ang="0">
                  <a:pos x="806" y="296"/>
                </a:cxn>
                <a:cxn ang="0">
                  <a:pos x="848" y="159"/>
                </a:cxn>
                <a:cxn ang="0">
                  <a:pos x="803" y="49"/>
                </a:cxn>
                <a:cxn ang="0">
                  <a:pos x="721" y="5"/>
                </a:cxn>
                <a:cxn ang="0">
                  <a:pos x="606" y="5"/>
                </a:cxn>
                <a:cxn ang="0">
                  <a:pos x="523" y="40"/>
                </a:cxn>
                <a:cxn ang="0">
                  <a:pos x="464" y="135"/>
                </a:cxn>
                <a:cxn ang="0">
                  <a:pos x="494" y="274"/>
                </a:cxn>
                <a:cxn ang="0">
                  <a:pos x="559" y="392"/>
                </a:cxn>
                <a:cxn ang="0">
                  <a:pos x="514" y="515"/>
                </a:cxn>
                <a:cxn ang="0">
                  <a:pos x="357" y="587"/>
                </a:cxn>
                <a:cxn ang="0">
                  <a:pos x="92" y="587"/>
                </a:cxn>
                <a:cxn ang="0">
                  <a:pos x="2" y="854"/>
                </a:cxn>
                <a:cxn ang="0">
                  <a:pos x="25" y="1020"/>
                </a:cxn>
                <a:cxn ang="0">
                  <a:pos x="130" y="1062"/>
                </a:cxn>
                <a:cxn ang="0">
                  <a:pos x="241" y="1037"/>
                </a:cxn>
                <a:cxn ang="0">
                  <a:pos x="345" y="994"/>
                </a:cxn>
                <a:cxn ang="0">
                  <a:pos x="464" y="1049"/>
                </a:cxn>
                <a:cxn ang="0">
                  <a:pos x="507" y="1194"/>
                </a:cxn>
                <a:cxn ang="0">
                  <a:pos x="429" y="1287"/>
                </a:cxn>
                <a:cxn ang="0">
                  <a:pos x="303" y="1301"/>
                </a:cxn>
                <a:cxn ang="0">
                  <a:pos x="213" y="1230"/>
                </a:cxn>
                <a:cxn ang="0">
                  <a:pos x="109" y="1237"/>
                </a:cxn>
                <a:cxn ang="0">
                  <a:pos x="25" y="1315"/>
                </a:cxn>
                <a:cxn ang="0">
                  <a:pos x="25" y="1504"/>
                </a:cxn>
                <a:cxn ang="0">
                  <a:pos x="57" y="1746"/>
                </a:cxn>
                <a:cxn ang="0">
                  <a:pos x="88" y="1822"/>
                </a:cxn>
                <a:cxn ang="0">
                  <a:pos x="358" y="1798"/>
                </a:cxn>
              </a:cxnLst>
              <a:rect l="0" t="0" r="r" b="b"/>
              <a:pathLst>
                <a:path w="1379" h="1881">
                  <a:moveTo>
                    <a:pt x="417" y="1813"/>
                  </a:moveTo>
                  <a:lnTo>
                    <a:pt x="448" y="1824"/>
                  </a:lnTo>
                  <a:lnTo>
                    <a:pt x="474" y="1830"/>
                  </a:lnTo>
                  <a:lnTo>
                    <a:pt x="500" y="1832"/>
                  </a:lnTo>
                  <a:lnTo>
                    <a:pt x="521" y="1832"/>
                  </a:lnTo>
                  <a:lnTo>
                    <a:pt x="540" y="1827"/>
                  </a:lnTo>
                  <a:lnTo>
                    <a:pt x="557" y="1822"/>
                  </a:lnTo>
                  <a:lnTo>
                    <a:pt x="570" y="1813"/>
                  </a:lnTo>
                  <a:lnTo>
                    <a:pt x="578" y="1801"/>
                  </a:lnTo>
                  <a:lnTo>
                    <a:pt x="588" y="1788"/>
                  </a:lnTo>
                  <a:lnTo>
                    <a:pt x="592" y="1775"/>
                  </a:lnTo>
                  <a:lnTo>
                    <a:pt x="594" y="1760"/>
                  </a:lnTo>
                  <a:lnTo>
                    <a:pt x="594" y="1743"/>
                  </a:lnTo>
                  <a:lnTo>
                    <a:pt x="590" y="1727"/>
                  </a:lnTo>
                  <a:lnTo>
                    <a:pt x="583" y="1712"/>
                  </a:lnTo>
                  <a:lnTo>
                    <a:pt x="575" y="1696"/>
                  </a:lnTo>
                  <a:lnTo>
                    <a:pt x="564" y="1681"/>
                  </a:lnTo>
                  <a:lnTo>
                    <a:pt x="547" y="1662"/>
                  </a:lnTo>
                  <a:lnTo>
                    <a:pt x="533" y="1639"/>
                  </a:lnTo>
                  <a:lnTo>
                    <a:pt x="523" y="1615"/>
                  </a:lnTo>
                  <a:lnTo>
                    <a:pt x="514" y="1591"/>
                  </a:lnTo>
                  <a:lnTo>
                    <a:pt x="507" y="1565"/>
                  </a:lnTo>
                  <a:lnTo>
                    <a:pt x="505" y="1539"/>
                  </a:lnTo>
                  <a:lnTo>
                    <a:pt x="505" y="1515"/>
                  </a:lnTo>
                  <a:lnTo>
                    <a:pt x="507" y="1489"/>
                  </a:lnTo>
                  <a:lnTo>
                    <a:pt x="514" y="1467"/>
                  </a:lnTo>
                  <a:lnTo>
                    <a:pt x="523" y="1446"/>
                  </a:lnTo>
                  <a:lnTo>
                    <a:pt x="528" y="1434"/>
                  </a:lnTo>
                  <a:lnTo>
                    <a:pt x="535" y="1423"/>
                  </a:lnTo>
                  <a:lnTo>
                    <a:pt x="544" y="1414"/>
                  </a:lnTo>
                  <a:lnTo>
                    <a:pt x="552" y="1406"/>
                  </a:lnTo>
                  <a:lnTo>
                    <a:pt x="561" y="1399"/>
                  </a:lnTo>
                  <a:lnTo>
                    <a:pt x="573" y="1392"/>
                  </a:lnTo>
                  <a:lnTo>
                    <a:pt x="585" y="1386"/>
                  </a:lnTo>
                  <a:lnTo>
                    <a:pt x="597" y="1379"/>
                  </a:lnTo>
                  <a:lnTo>
                    <a:pt x="612" y="1377"/>
                  </a:lnTo>
                  <a:lnTo>
                    <a:pt x="625" y="1372"/>
                  </a:lnTo>
                  <a:lnTo>
                    <a:pt x="642" y="1370"/>
                  </a:lnTo>
                  <a:lnTo>
                    <a:pt x="658" y="1370"/>
                  </a:lnTo>
                  <a:lnTo>
                    <a:pt x="679" y="1370"/>
                  </a:lnTo>
                  <a:lnTo>
                    <a:pt x="697" y="1370"/>
                  </a:lnTo>
                  <a:lnTo>
                    <a:pt x="715" y="1372"/>
                  </a:lnTo>
                  <a:lnTo>
                    <a:pt x="732" y="1377"/>
                  </a:lnTo>
                  <a:lnTo>
                    <a:pt x="747" y="1382"/>
                  </a:lnTo>
                  <a:lnTo>
                    <a:pt x="763" y="1386"/>
                  </a:lnTo>
                  <a:lnTo>
                    <a:pt x="775" y="1392"/>
                  </a:lnTo>
                  <a:lnTo>
                    <a:pt x="789" y="1399"/>
                  </a:lnTo>
                  <a:lnTo>
                    <a:pt x="800" y="1406"/>
                  </a:lnTo>
                  <a:lnTo>
                    <a:pt x="810" y="1414"/>
                  </a:lnTo>
                  <a:lnTo>
                    <a:pt x="820" y="1423"/>
                  </a:lnTo>
                  <a:lnTo>
                    <a:pt x="827" y="1432"/>
                  </a:lnTo>
                  <a:lnTo>
                    <a:pt x="841" y="1451"/>
                  </a:lnTo>
                  <a:lnTo>
                    <a:pt x="852" y="1473"/>
                  </a:lnTo>
                  <a:lnTo>
                    <a:pt x="858" y="1496"/>
                  </a:lnTo>
                  <a:lnTo>
                    <a:pt x="862" y="1520"/>
                  </a:lnTo>
                  <a:lnTo>
                    <a:pt x="862" y="1543"/>
                  </a:lnTo>
                  <a:lnTo>
                    <a:pt x="858" y="1568"/>
                  </a:lnTo>
                  <a:lnTo>
                    <a:pt x="852" y="1589"/>
                  </a:lnTo>
                  <a:lnTo>
                    <a:pt x="843" y="1611"/>
                  </a:lnTo>
                  <a:lnTo>
                    <a:pt x="832" y="1631"/>
                  </a:lnTo>
                  <a:lnTo>
                    <a:pt x="817" y="1651"/>
                  </a:lnTo>
                  <a:lnTo>
                    <a:pt x="789" y="1684"/>
                  </a:lnTo>
                  <a:lnTo>
                    <a:pt x="769" y="1712"/>
                  </a:lnTo>
                  <a:lnTo>
                    <a:pt x="763" y="1722"/>
                  </a:lnTo>
                  <a:lnTo>
                    <a:pt x="756" y="1736"/>
                  </a:lnTo>
                  <a:lnTo>
                    <a:pt x="753" y="1746"/>
                  </a:lnTo>
                  <a:lnTo>
                    <a:pt x="753" y="1758"/>
                  </a:lnTo>
                  <a:lnTo>
                    <a:pt x="753" y="1769"/>
                  </a:lnTo>
                  <a:lnTo>
                    <a:pt x="758" y="1777"/>
                  </a:lnTo>
                  <a:lnTo>
                    <a:pt x="765" y="1786"/>
                  </a:lnTo>
                  <a:lnTo>
                    <a:pt x="773" y="1796"/>
                  </a:lnTo>
                  <a:lnTo>
                    <a:pt x="782" y="1803"/>
                  </a:lnTo>
                  <a:lnTo>
                    <a:pt x="795" y="1813"/>
                  </a:lnTo>
                  <a:lnTo>
                    <a:pt x="810" y="1822"/>
                  </a:lnTo>
                  <a:lnTo>
                    <a:pt x="830" y="1830"/>
                  </a:lnTo>
                  <a:lnTo>
                    <a:pt x="852" y="1839"/>
                  </a:lnTo>
                  <a:lnTo>
                    <a:pt x="881" y="1848"/>
                  </a:lnTo>
                  <a:lnTo>
                    <a:pt x="909" y="1856"/>
                  </a:lnTo>
                  <a:lnTo>
                    <a:pt x="939" y="1863"/>
                  </a:lnTo>
                  <a:lnTo>
                    <a:pt x="972" y="1870"/>
                  </a:lnTo>
                  <a:lnTo>
                    <a:pt x="1005" y="1874"/>
                  </a:lnTo>
                  <a:lnTo>
                    <a:pt x="1040" y="1878"/>
                  </a:lnTo>
                  <a:lnTo>
                    <a:pt x="1073" y="1881"/>
                  </a:lnTo>
                  <a:lnTo>
                    <a:pt x="1107" y="1881"/>
                  </a:lnTo>
                  <a:lnTo>
                    <a:pt x="1142" y="1881"/>
                  </a:lnTo>
                  <a:lnTo>
                    <a:pt x="1175" y="1878"/>
                  </a:lnTo>
                  <a:lnTo>
                    <a:pt x="1206" y="1872"/>
                  </a:lnTo>
                  <a:lnTo>
                    <a:pt x="1234" y="1865"/>
                  </a:lnTo>
                  <a:lnTo>
                    <a:pt x="1263" y="1856"/>
                  </a:lnTo>
                  <a:lnTo>
                    <a:pt x="1286" y="1846"/>
                  </a:lnTo>
                  <a:lnTo>
                    <a:pt x="1308" y="1830"/>
                  </a:lnTo>
                  <a:lnTo>
                    <a:pt x="1303" y="1803"/>
                  </a:lnTo>
                  <a:lnTo>
                    <a:pt x="1299" y="1777"/>
                  </a:lnTo>
                  <a:lnTo>
                    <a:pt x="1296" y="1749"/>
                  </a:lnTo>
                  <a:lnTo>
                    <a:pt x="1296" y="1718"/>
                  </a:lnTo>
                  <a:lnTo>
                    <a:pt x="1293" y="1655"/>
                  </a:lnTo>
                  <a:lnTo>
                    <a:pt x="1296" y="1591"/>
                  </a:lnTo>
                  <a:lnTo>
                    <a:pt x="1299" y="1530"/>
                  </a:lnTo>
                  <a:lnTo>
                    <a:pt x="1303" y="1475"/>
                  </a:lnTo>
                  <a:lnTo>
                    <a:pt x="1308" y="1429"/>
                  </a:lnTo>
                  <a:lnTo>
                    <a:pt x="1308" y="1392"/>
                  </a:lnTo>
                  <a:lnTo>
                    <a:pt x="1308" y="1379"/>
                  </a:lnTo>
                  <a:lnTo>
                    <a:pt x="1301" y="1366"/>
                  </a:lnTo>
                  <a:lnTo>
                    <a:pt x="1296" y="1353"/>
                  </a:lnTo>
                  <a:lnTo>
                    <a:pt x="1284" y="1339"/>
                  </a:lnTo>
                  <a:lnTo>
                    <a:pt x="1273" y="1329"/>
                  </a:lnTo>
                  <a:lnTo>
                    <a:pt x="1258" y="1320"/>
                  </a:lnTo>
                  <a:lnTo>
                    <a:pt x="1242" y="1311"/>
                  </a:lnTo>
                  <a:lnTo>
                    <a:pt x="1227" y="1305"/>
                  </a:lnTo>
                  <a:lnTo>
                    <a:pt x="1210" y="1301"/>
                  </a:lnTo>
                  <a:lnTo>
                    <a:pt x="1192" y="1296"/>
                  </a:lnTo>
                  <a:lnTo>
                    <a:pt x="1177" y="1296"/>
                  </a:lnTo>
                  <a:lnTo>
                    <a:pt x="1159" y="1296"/>
                  </a:lnTo>
                  <a:lnTo>
                    <a:pt x="1144" y="1301"/>
                  </a:lnTo>
                  <a:lnTo>
                    <a:pt x="1130" y="1307"/>
                  </a:lnTo>
                  <a:lnTo>
                    <a:pt x="1116" y="1315"/>
                  </a:lnTo>
                  <a:lnTo>
                    <a:pt x="1105" y="1327"/>
                  </a:lnTo>
                  <a:lnTo>
                    <a:pt x="1092" y="1337"/>
                  </a:lnTo>
                  <a:lnTo>
                    <a:pt x="1076" y="1349"/>
                  </a:lnTo>
                  <a:lnTo>
                    <a:pt x="1059" y="1355"/>
                  </a:lnTo>
                  <a:lnTo>
                    <a:pt x="1040" y="1360"/>
                  </a:lnTo>
                  <a:lnTo>
                    <a:pt x="1018" y="1362"/>
                  </a:lnTo>
                  <a:lnTo>
                    <a:pt x="996" y="1360"/>
                  </a:lnTo>
                  <a:lnTo>
                    <a:pt x="972" y="1358"/>
                  </a:lnTo>
                  <a:lnTo>
                    <a:pt x="950" y="1351"/>
                  </a:lnTo>
                  <a:lnTo>
                    <a:pt x="929" y="1342"/>
                  </a:lnTo>
                  <a:lnTo>
                    <a:pt x="907" y="1329"/>
                  </a:lnTo>
                  <a:lnTo>
                    <a:pt x="887" y="1315"/>
                  </a:lnTo>
                  <a:lnTo>
                    <a:pt x="869" y="1298"/>
                  </a:lnTo>
                  <a:lnTo>
                    <a:pt x="862" y="1287"/>
                  </a:lnTo>
                  <a:lnTo>
                    <a:pt x="856" y="1277"/>
                  </a:lnTo>
                  <a:lnTo>
                    <a:pt x="850" y="1265"/>
                  </a:lnTo>
                  <a:lnTo>
                    <a:pt x="845" y="1253"/>
                  </a:lnTo>
                  <a:lnTo>
                    <a:pt x="841" y="1239"/>
                  </a:lnTo>
                  <a:lnTo>
                    <a:pt x="839" y="1227"/>
                  </a:lnTo>
                  <a:lnTo>
                    <a:pt x="837" y="1211"/>
                  </a:lnTo>
                  <a:lnTo>
                    <a:pt x="837" y="1196"/>
                  </a:lnTo>
                  <a:lnTo>
                    <a:pt x="837" y="1178"/>
                  </a:lnTo>
                  <a:lnTo>
                    <a:pt x="839" y="1161"/>
                  </a:lnTo>
                  <a:lnTo>
                    <a:pt x="841" y="1143"/>
                  </a:lnTo>
                  <a:lnTo>
                    <a:pt x="845" y="1127"/>
                  </a:lnTo>
                  <a:lnTo>
                    <a:pt x="850" y="1115"/>
                  </a:lnTo>
                  <a:lnTo>
                    <a:pt x="856" y="1101"/>
                  </a:lnTo>
                  <a:lnTo>
                    <a:pt x="862" y="1089"/>
                  </a:lnTo>
                  <a:lnTo>
                    <a:pt x="872" y="1077"/>
                  </a:lnTo>
                  <a:lnTo>
                    <a:pt x="889" y="1058"/>
                  </a:lnTo>
                  <a:lnTo>
                    <a:pt x="910" y="1040"/>
                  </a:lnTo>
                  <a:lnTo>
                    <a:pt x="933" y="1027"/>
                  </a:lnTo>
                  <a:lnTo>
                    <a:pt x="957" y="1018"/>
                  </a:lnTo>
                  <a:lnTo>
                    <a:pt x="981" y="1011"/>
                  </a:lnTo>
                  <a:lnTo>
                    <a:pt x="1005" y="1008"/>
                  </a:lnTo>
                  <a:lnTo>
                    <a:pt x="1028" y="1008"/>
                  </a:lnTo>
                  <a:lnTo>
                    <a:pt x="1052" y="1011"/>
                  </a:lnTo>
                  <a:lnTo>
                    <a:pt x="1075" y="1016"/>
                  </a:lnTo>
                  <a:lnTo>
                    <a:pt x="1097" y="1025"/>
                  </a:lnTo>
                  <a:lnTo>
                    <a:pt x="1114" y="1036"/>
                  </a:lnTo>
                  <a:lnTo>
                    <a:pt x="1130" y="1049"/>
                  </a:lnTo>
                  <a:lnTo>
                    <a:pt x="1137" y="1058"/>
                  </a:lnTo>
                  <a:lnTo>
                    <a:pt x="1149" y="1066"/>
                  </a:lnTo>
                  <a:lnTo>
                    <a:pt x="1162" y="1075"/>
                  </a:lnTo>
                  <a:lnTo>
                    <a:pt x="1173" y="1079"/>
                  </a:lnTo>
                  <a:lnTo>
                    <a:pt x="1188" y="1086"/>
                  </a:lnTo>
                  <a:lnTo>
                    <a:pt x="1201" y="1089"/>
                  </a:lnTo>
                  <a:lnTo>
                    <a:pt x="1216" y="1091"/>
                  </a:lnTo>
                  <a:lnTo>
                    <a:pt x="1232" y="1092"/>
                  </a:lnTo>
                  <a:lnTo>
                    <a:pt x="1247" y="1092"/>
                  </a:lnTo>
                  <a:lnTo>
                    <a:pt x="1263" y="1091"/>
                  </a:lnTo>
                  <a:lnTo>
                    <a:pt x="1278" y="1086"/>
                  </a:lnTo>
                  <a:lnTo>
                    <a:pt x="1293" y="1082"/>
                  </a:lnTo>
                  <a:lnTo>
                    <a:pt x="1308" y="1077"/>
                  </a:lnTo>
                  <a:lnTo>
                    <a:pt x="1324" y="1068"/>
                  </a:lnTo>
                  <a:lnTo>
                    <a:pt x="1337" y="1060"/>
                  </a:lnTo>
                  <a:lnTo>
                    <a:pt x="1352" y="1049"/>
                  </a:lnTo>
                  <a:lnTo>
                    <a:pt x="1356" y="1042"/>
                  </a:lnTo>
                  <a:lnTo>
                    <a:pt x="1363" y="1036"/>
                  </a:lnTo>
                  <a:lnTo>
                    <a:pt x="1367" y="1027"/>
                  </a:lnTo>
                  <a:lnTo>
                    <a:pt x="1370" y="1016"/>
                  </a:lnTo>
                  <a:lnTo>
                    <a:pt x="1376" y="994"/>
                  </a:lnTo>
                  <a:lnTo>
                    <a:pt x="1379" y="968"/>
                  </a:lnTo>
                  <a:lnTo>
                    <a:pt x="1379" y="937"/>
                  </a:lnTo>
                  <a:lnTo>
                    <a:pt x="1379" y="906"/>
                  </a:lnTo>
                  <a:lnTo>
                    <a:pt x="1374" y="873"/>
                  </a:lnTo>
                  <a:lnTo>
                    <a:pt x="1370" y="841"/>
                  </a:lnTo>
                  <a:lnTo>
                    <a:pt x="1356" y="771"/>
                  </a:lnTo>
                  <a:lnTo>
                    <a:pt x="1341" y="708"/>
                  </a:lnTo>
                  <a:lnTo>
                    <a:pt x="1324" y="651"/>
                  </a:lnTo>
                  <a:lnTo>
                    <a:pt x="1308" y="606"/>
                  </a:lnTo>
                  <a:lnTo>
                    <a:pt x="1273" y="613"/>
                  </a:lnTo>
                  <a:lnTo>
                    <a:pt x="1236" y="618"/>
                  </a:lnTo>
                  <a:lnTo>
                    <a:pt x="1199" y="622"/>
                  </a:lnTo>
                  <a:lnTo>
                    <a:pt x="1159" y="622"/>
                  </a:lnTo>
                  <a:lnTo>
                    <a:pt x="1123" y="622"/>
                  </a:lnTo>
                  <a:lnTo>
                    <a:pt x="1085" y="620"/>
                  </a:lnTo>
                  <a:lnTo>
                    <a:pt x="1048" y="618"/>
                  </a:lnTo>
                  <a:lnTo>
                    <a:pt x="1016" y="613"/>
                  </a:lnTo>
                  <a:lnTo>
                    <a:pt x="952" y="604"/>
                  </a:lnTo>
                  <a:lnTo>
                    <a:pt x="902" y="596"/>
                  </a:lnTo>
                  <a:lnTo>
                    <a:pt x="869" y="589"/>
                  </a:lnTo>
                  <a:lnTo>
                    <a:pt x="858" y="587"/>
                  </a:lnTo>
                  <a:lnTo>
                    <a:pt x="830" y="573"/>
                  </a:lnTo>
                  <a:lnTo>
                    <a:pt x="806" y="558"/>
                  </a:lnTo>
                  <a:lnTo>
                    <a:pt x="784" y="544"/>
                  </a:lnTo>
                  <a:lnTo>
                    <a:pt x="769" y="526"/>
                  </a:lnTo>
                  <a:lnTo>
                    <a:pt x="756" y="506"/>
                  </a:lnTo>
                  <a:lnTo>
                    <a:pt x="747" y="487"/>
                  </a:lnTo>
                  <a:lnTo>
                    <a:pt x="741" y="466"/>
                  </a:lnTo>
                  <a:lnTo>
                    <a:pt x="736" y="447"/>
                  </a:lnTo>
                  <a:lnTo>
                    <a:pt x="736" y="425"/>
                  </a:lnTo>
                  <a:lnTo>
                    <a:pt x="739" y="406"/>
                  </a:lnTo>
                  <a:lnTo>
                    <a:pt x="743" y="385"/>
                  </a:lnTo>
                  <a:lnTo>
                    <a:pt x="749" y="368"/>
                  </a:lnTo>
                  <a:lnTo>
                    <a:pt x="756" y="351"/>
                  </a:lnTo>
                  <a:lnTo>
                    <a:pt x="767" y="335"/>
                  </a:lnTo>
                  <a:lnTo>
                    <a:pt x="780" y="320"/>
                  </a:lnTo>
                  <a:lnTo>
                    <a:pt x="793" y="309"/>
                  </a:lnTo>
                  <a:lnTo>
                    <a:pt x="806" y="296"/>
                  </a:lnTo>
                  <a:lnTo>
                    <a:pt x="817" y="278"/>
                  </a:lnTo>
                  <a:lnTo>
                    <a:pt x="827" y="259"/>
                  </a:lnTo>
                  <a:lnTo>
                    <a:pt x="837" y="235"/>
                  </a:lnTo>
                  <a:lnTo>
                    <a:pt x="843" y="211"/>
                  </a:lnTo>
                  <a:lnTo>
                    <a:pt x="845" y="185"/>
                  </a:lnTo>
                  <a:lnTo>
                    <a:pt x="848" y="159"/>
                  </a:lnTo>
                  <a:lnTo>
                    <a:pt x="843" y="132"/>
                  </a:lnTo>
                  <a:lnTo>
                    <a:pt x="837" y="106"/>
                  </a:lnTo>
                  <a:lnTo>
                    <a:pt x="827" y="81"/>
                  </a:lnTo>
                  <a:lnTo>
                    <a:pt x="822" y="71"/>
                  </a:lnTo>
                  <a:lnTo>
                    <a:pt x="813" y="59"/>
                  </a:lnTo>
                  <a:lnTo>
                    <a:pt x="803" y="49"/>
                  </a:lnTo>
                  <a:lnTo>
                    <a:pt x="793" y="40"/>
                  </a:lnTo>
                  <a:lnTo>
                    <a:pt x="782" y="31"/>
                  </a:lnTo>
                  <a:lnTo>
                    <a:pt x="769" y="23"/>
                  </a:lnTo>
                  <a:lnTo>
                    <a:pt x="753" y="16"/>
                  </a:lnTo>
                  <a:lnTo>
                    <a:pt x="739" y="11"/>
                  </a:lnTo>
                  <a:lnTo>
                    <a:pt x="721" y="5"/>
                  </a:lnTo>
                  <a:lnTo>
                    <a:pt x="704" y="2"/>
                  </a:lnTo>
                  <a:lnTo>
                    <a:pt x="684" y="0"/>
                  </a:lnTo>
                  <a:lnTo>
                    <a:pt x="661" y="0"/>
                  </a:lnTo>
                  <a:lnTo>
                    <a:pt x="642" y="0"/>
                  </a:lnTo>
                  <a:lnTo>
                    <a:pt x="623" y="2"/>
                  </a:lnTo>
                  <a:lnTo>
                    <a:pt x="606" y="5"/>
                  </a:lnTo>
                  <a:lnTo>
                    <a:pt x="590" y="9"/>
                  </a:lnTo>
                  <a:lnTo>
                    <a:pt x="575" y="14"/>
                  </a:lnTo>
                  <a:lnTo>
                    <a:pt x="559" y="18"/>
                  </a:lnTo>
                  <a:lnTo>
                    <a:pt x="547" y="25"/>
                  </a:lnTo>
                  <a:lnTo>
                    <a:pt x="533" y="33"/>
                  </a:lnTo>
                  <a:lnTo>
                    <a:pt x="523" y="40"/>
                  </a:lnTo>
                  <a:lnTo>
                    <a:pt x="511" y="49"/>
                  </a:lnTo>
                  <a:lnTo>
                    <a:pt x="502" y="57"/>
                  </a:lnTo>
                  <a:lnTo>
                    <a:pt x="494" y="68"/>
                  </a:lnTo>
                  <a:lnTo>
                    <a:pt x="481" y="88"/>
                  </a:lnTo>
                  <a:lnTo>
                    <a:pt x="469" y="112"/>
                  </a:lnTo>
                  <a:lnTo>
                    <a:pt x="464" y="135"/>
                  </a:lnTo>
                  <a:lnTo>
                    <a:pt x="461" y="161"/>
                  </a:lnTo>
                  <a:lnTo>
                    <a:pt x="461" y="185"/>
                  </a:lnTo>
                  <a:lnTo>
                    <a:pt x="464" y="209"/>
                  </a:lnTo>
                  <a:lnTo>
                    <a:pt x="469" y="233"/>
                  </a:lnTo>
                  <a:lnTo>
                    <a:pt x="481" y="254"/>
                  </a:lnTo>
                  <a:lnTo>
                    <a:pt x="494" y="274"/>
                  </a:lnTo>
                  <a:lnTo>
                    <a:pt x="509" y="294"/>
                  </a:lnTo>
                  <a:lnTo>
                    <a:pt x="524" y="311"/>
                  </a:lnTo>
                  <a:lnTo>
                    <a:pt x="538" y="331"/>
                  </a:lnTo>
                  <a:lnTo>
                    <a:pt x="549" y="351"/>
                  </a:lnTo>
                  <a:lnTo>
                    <a:pt x="555" y="370"/>
                  </a:lnTo>
                  <a:lnTo>
                    <a:pt x="559" y="392"/>
                  </a:lnTo>
                  <a:lnTo>
                    <a:pt x="559" y="414"/>
                  </a:lnTo>
                  <a:lnTo>
                    <a:pt x="557" y="435"/>
                  </a:lnTo>
                  <a:lnTo>
                    <a:pt x="551" y="456"/>
                  </a:lnTo>
                  <a:lnTo>
                    <a:pt x="542" y="478"/>
                  </a:lnTo>
                  <a:lnTo>
                    <a:pt x="528" y="497"/>
                  </a:lnTo>
                  <a:lnTo>
                    <a:pt x="514" y="515"/>
                  </a:lnTo>
                  <a:lnTo>
                    <a:pt x="494" y="535"/>
                  </a:lnTo>
                  <a:lnTo>
                    <a:pt x="472" y="549"/>
                  </a:lnTo>
                  <a:lnTo>
                    <a:pt x="446" y="563"/>
                  </a:lnTo>
                  <a:lnTo>
                    <a:pt x="415" y="576"/>
                  </a:lnTo>
                  <a:lnTo>
                    <a:pt x="383" y="587"/>
                  </a:lnTo>
                  <a:lnTo>
                    <a:pt x="357" y="587"/>
                  </a:lnTo>
                  <a:lnTo>
                    <a:pt x="322" y="587"/>
                  </a:lnTo>
                  <a:lnTo>
                    <a:pt x="284" y="587"/>
                  </a:lnTo>
                  <a:lnTo>
                    <a:pt x="241" y="587"/>
                  </a:lnTo>
                  <a:lnTo>
                    <a:pt x="194" y="587"/>
                  </a:lnTo>
                  <a:lnTo>
                    <a:pt x="144" y="587"/>
                  </a:lnTo>
                  <a:lnTo>
                    <a:pt x="92" y="587"/>
                  </a:lnTo>
                  <a:lnTo>
                    <a:pt x="38" y="587"/>
                  </a:lnTo>
                  <a:lnTo>
                    <a:pt x="31" y="625"/>
                  </a:lnTo>
                  <a:lnTo>
                    <a:pt x="23" y="677"/>
                  </a:lnTo>
                  <a:lnTo>
                    <a:pt x="16" y="734"/>
                  </a:lnTo>
                  <a:lnTo>
                    <a:pt x="9" y="794"/>
                  </a:lnTo>
                  <a:lnTo>
                    <a:pt x="2" y="854"/>
                  </a:lnTo>
                  <a:lnTo>
                    <a:pt x="0" y="908"/>
                  </a:lnTo>
                  <a:lnTo>
                    <a:pt x="0" y="951"/>
                  </a:lnTo>
                  <a:lnTo>
                    <a:pt x="0" y="979"/>
                  </a:lnTo>
                  <a:lnTo>
                    <a:pt x="7" y="994"/>
                  </a:lnTo>
                  <a:lnTo>
                    <a:pt x="14" y="1009"/>
                  </a:lnTo>
                  <a:lnTo>
                    <a:pt x="25" y="1020"/>
                  </a:lnTo>
                  <a:lnTo>
                    <a:pt x="38" y="1032"/>
                  </a:lnTo>
                  <a:lnTo>
                    <a:pt x="53" y="1042"/>
                  </a:lnTo>
                  <a:lnTo>
                    <a:pt x="70" y="1049"/>
                  </a:lnTo>
                  <a:lnTo>
                    <a:pt x="90" y="1056"/>
                  </a:lnTo>
                  <a:lnTo>
                    <a:pt x="108" y="1060"/>
                  </a:lnTo>
                  <a:lnTo>
                    <a:pt x="130" y="1062"/>
                  </a:lnTo>
                  <a:lnTo>
                    <a:pt x="149" y="1064"/>
                  </a:lnTo>
                  <a:lnTo>
                    <a:pt x="168" y="1062"/>
                  </a:lnTo>
                  <a:lnTo>
                    <a:pt x="189" y="1060"/>
                  </a:lnTo>
                  <a:lnTo>
                    <a:pt x="208" y="1056"/>
                  </a:lnTo>
                  <a:lnTo>
                    <a:pt x="225" y="1047"/>
                  </a:lnTo>
                  <a:lnTo>
                    <a:pt x="241" y="1037"/>
                  </a:lnTo>
                  <a:lnTo>
                    <a:pt x="256" y="1027"/>
                  </a:lnTo>
                  <a:lnTo>
                    <a:pt x="269" y="1013"/>
                  </a:lnTo>
                  <a:lnTo>
                    <a:pt x="286" y="1005"/>
                  </a:lnTo>
                  <a:lnTo>
                    <a:pt x="303" y="999"/>
                  </a:lnTo>
                  <a:lnTo>
                    <a:pt x="324" y="996"/>
                  </a:lnTo>
                  <a:lnTo>
                    <a:pt x="345" y="994"/>
                  </a:lnTo>
                  <a:lnTo>
                    <a:pt x="365" y="996"/>
                  </a:lnTo>
                  <a:lnTo>
                    <a:pt x="387" y="1001"/>
                  </a:lnTo>
                  <a:lnTo>
                    <a:pt x="409" y="1009"/>
                  </a:lnTo>
                  <a:lnTo>
                    <a:pt x="429" y="1020"/>
                  </a:lnTo>
                  <a:lnTo>
                    <a:pt x="448" y="1034"/>
                  </a:lnTo>
                  <a:lnTo>
                    <a:pt x="464" y="1049"/>
                  </a:lnTo>
                  <a:lnTo>
                    <a:pt x="478" y="1068"/>
                  </a:lnTo>
                  <a:lnTo>
                    <a:pt x="492" y="1091"/>
                  </a:lnTo>
                  <a:lnTo>
                    <a:pt x="500" y="1115"/>
                  </a:lnTo>
                  <a:lnTo>
                    <a:pt x="507" y="1143"/>
                  </a:lnTo>
                  <a:lnTo>
                    <a:pt x="509" y="1172"/>
                  </a:lnTo>
                  <a:lnTo>
                    <a:pt x="507" y="1194"/>
                  </a:lnTo>
                  <a:lnTo>
                    <a:pt x="500" y="1213"/>
                  </a:lnTo>
                  <a:lnTo>
                    <a:pt x="492" y="1232"/>
                  </a:lnTo>
                  <a:lnTo>
                    <a:pt x="478" y="1248"/>
                  </a:lnTo>
                  <a:lnTo>
                    <a:pt x="464" y="1263"/>
                  </a:lnTo>
                  <a:lnTo>
                    <a:pt x="448" y="1277"/>
                  </a:lnTo>
                  <a:lnTo>
                    <a:pt x="429" y="1287"/>
                  </a:lnTo>
                  <a:lnTo>
                    <a:pt x="409" y="1296"/>
                  </a:lnTo>
                  <a:lnTo>
                    <a:pt x="387" y="1303"/>
                  </a:lnTo>
                  <a:lnTo>
                    <a:pt x="365" y="1307"/>
                  </a:lnTo>
                  <a:lnTo>
                    <a:pt x="345" y="1307"/>
                  </a:lnTo>
                  <a:lnTo>
                    <a:pt x="324" y="1305"/>
                  </a:lnTo>
                  <a:lnTo>
                    <a:pt x="303" y="1301"/>
                  </a:lnTo>
                  <a:lnTo>
                    <a:pt x="286" y="1292"/>
                  </a:lnTo>
                  <a:lnTo>
                    <a:pt x="269" y="1281"/>
                  </a:lnTo>
                  <a:lnTo>
                    <a:pt x="256" y="1265"/>
                  </a:lnTo>
                  <a:lnTo>
                    <a:pt x="243" y="1250"/>
                  </a:lnTo>
                  <a:lnTo>
                    <a:pt x="227" y="1239"/>
                  </a:lnTo>
                  <a:lnTo>
                    <a:pt x="213" y="1230"/>
                  </a:lnTo>
                  <a:lnTo>
                    <a:pt x="197" y="1224"/>
                  </a:lnTo>
                  <a:lnTo>
                    <a:pt x="180" y="1222"/>
                  </a:lnTo>
                  <a:lnTo>
                    <a:pt x="162" y="1222"/>
                  </a:lnTo>
                  <a:lnTo>
                    <a:pt x="144" y="1224"/>
                  </a:lnTo>
                  <a:lnTo>
                    <a:pt x="127" y="1228"/>
                  </a:lnTo>
                  <a:lnTo>
                    <a:pt x="109" y="1237"/>
                  </a:lnTo>
                  <a:lnTo>
                    <a:pt x="92" y="1246"/>
                  </a:lnTo>
                  <a:lnTo>
                    <a:pt x="77" y="1256"/>
                  </a:lnTo>
                  <a:lnTo>
                    <a:pt x="61" y="1270"/>
                  </a:lnTo>
                  <a:lnTo>
                    <a:pt x="49" y="1282"/>
                  </a:lnTo>
                  <a:lnTo>
                    <a:pt x="35" y="1298"/>
                  </a:lnTo>
                  <a:lnTo>
                    <a:pt x="25" y="1315"/>
                  </a:lnTo>
                  <a:lnTo>
                    <a:pt x="18" y="1336"/>
                  </a:lnTo>
                  <a:lnTo>
                    <a:pt x="11" y="1355"/>
                  </a:lnTo>
                  <a:lnTo>
                    <a:pt x="9" y="1379"/>
                  </a:lnTo>
                  <a:lnTo>
                    <a:pt x="11" y="1408"/>
                  </a:lnTo>
                  <a:lnTo>
                    <a:pt x="14" y="1436"/>
                  </a:lnTo>
                  <a:lnTo>
                    <a:pt x="25" y="1504"/>
                  </a:lnTo>
                  <a:lnTo>
                    <a:pt x="38" y="1574"/>
                  </a:lnTo>
                  <a:lnTo>
                    <a:pt x="44" y="1610"/>
                  </a:lnTo>
                  <a:lnTo>
                    <a:pt x="51" y="1646"/>
                  </a:lnTo>
                  <a:lnTo>
                    <a:pt x="55" y="1681"/>
                  </a:lnTo>
                  <a:lnTo>
                    <a:pt x="57" y="1717"/>
                  </a:lnTo>
                  <a:lnTo>
                    <a:pt x="57" y="1746"/>
                  </a:lnTo>
                  <a:lnTo>
                    <a:pt x="55" y="1777"/>
                  </a:lnTo>
                  <a:lnTo>
                    <a:pt x="53" y="1793"/>
                  </a:lnTo>
                  <a:lnTo>
                    <a:pt x="49" y="1806"/>
                  </a:lnTo>
                  <a:lnTo>
                    <a:pt x="44" y="1819"/>
                  </a:lnTo>
                  <a:lnTo>
                    <a:pt x="38" y="1830"/>
                  </a:lnTo>
                  <a:lnTo>
                    <a:pt x="88" y="1822"/>
                  </a:lnTo>
                  <a:lnTo>
                    <a:pt x="140" y="1810"/>
                  </a:lnTo>
                  <a:lnTo>
                    <a:pt x="192" y="1803"/>
                  </a:lnTo>
                  <a:lnTo>
                    <a:pt x="243" y="1798"/>
                  </a:lnTo>
                  <a:lnTo>
                    <a:pt x="291" y="1796"/>
                  </a:lnTo>
                  <a:lnTo>
                    <a:pt x="336" y="1796"/>
                  </a:lnTo>
                  <a:lnTo>
                    <a:pt x="358" y="1798"/>
                  </a:lnTo>
                  <a:lnTo>
                    <a:pt x="381" y="1801"/>
                  </a:lnTo>
                  <a:lnTo>
                    <a:pt x="398" y="1806"/>
                  </a:lnTo>
                  <a:lnTo>
                    <a:pt x="417" y="1813"/>
                  </a:lnTo>
                  <a:close/>
                </a:path>
              </a:pathLst>
            </a:custGeom>
            <a:solidFill>
              <a:schemeClr val="accent6">
                <a:lumMod val="75000"/>
              </a:schemeClr>
            </a:solidFill>
            <a:ln w="19050" cap="rnd">
              <a:solidFill>
                <a:schemeClr val="accent6">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lv-LV" dirty="0"/>
            </a:p>
          </p:txBody>
        </p:sp>
        <p:sp>
          <p:nvSpPr>
            <p:cNvPr id="37" name="TextBox 36"/>
            <p:cNvSpPr txBox="1"/>
            <p:nvPr/>
          </p:nvSpPr>
          <p:spPr>
            <a:xfrm>
              <a:off x="5967032" y="2551541"/>
              <a:ext cx="1274067" cy="400110"/>
            </a:xfrm>
            <a:prstGeom prst="rect">
              <a:avLst/>
            </a:prstGeom>
            <a:noFill/>
          </p:spPr>
          <p:txBody>
            <a:bodyPr wrap="none" rtlCol="0">
              <a:spAutoFit/>
            </a:bodyPr>
            <a:lstStyle/>
            <a:p>
              <a:r>
                <a:rPr lang="lv-LV" sz="2000" spc="30" dirty="0" err="1" smtClean="0">
                  <a:effectLst>
                    <a:outerShdw blurRad="38100" dist="38100" dir="2700000" algn="tl">
                      <a:srgbClr val="000000">
                        <a:alpha val="43137"/>
                      </a:srgbClr>
                    </a:outerShdw>
                  </a:effectLst>
                  <a:hlinkClick r:id="rId3" action="ppaction://hlinksldjump"/>
                </a:rPr>
                <a:t>Migration</a:t>
              </a:r>
              <a:endParaRPr lang="lv-LV" sz="2000" spc="30" dirty="0">
                <a:effectLst>
                  <a:outerShdw blurRad="38100" dist="38100" dir="2700000" algn="tl">
                    <a:srgbClr val="000000">
                      <a:alpha val="43137"/>
                    </a:srgbClr>
                  </a:outerShdw>
                </a:effectLst>
              </a:endParaRPr>
            </a:p>
          </p:txBody>
        </p:sp>
      </p:grpSp>
      <p:grpSp>
        <p:nvGrpSpPr>
          <p:cNvPr id="17" name="Group 16"/>
          <p:cNvGrpSpPr/>
          <p:nvPr/>
        </p:nvGrpSpPr>
        <p:grpSpPr>
          <a:xfrm rot="798792">
            <a:off x="2077861" y="2003975"/>
            <a:ext cx="2911561" cy="1891572"/>
            <a:chOff x="2653459" y="2048316"/>
            <a:chExt cx="2911561" cy="1891572"/>
          </a:xfrm>
          <a:effectLst>
            <a:outerShdw blurRad="50800" dist="38100" dir="18900000" algn="bl" rotWithShape="0">
              <a:prstClr val="black">
                <a:alpha val="40000"/>
              </a:prstClr>
            </a:outerShdw>
          </a:effectLst>
        </p:grpSpPr>
        <p:sp>
          <p:nvSpPr>
            <p:cNvPr id="33807" name="Freeform 15"/>
            <p:cNvSpPr>
              <a:spLocks/>
            </p:cNvSpPr>
            <p:nvPr/>
          </p:nvSpPr>
          <p:spPr bwMode="auto">
            <a:xfrm>
              <a:off x="2653459" y="2048316"/>
              <a:ext cx="2911561" cy="1891572"/>
            </a:xfrm>
            <a:custGeom>
              <a:avLst/>
              <a:gdLst/>
              <a:ahLst/>
              <a:cxnLst>
                <a:cxn ang="0">
                  <a:pos x="1031" y="1232"/>
                </a:cxn>
                <a:cxn ang="0">
                  <a:pos x="1037" y="1154"/>
                </a:cxn>
                <a:cxn ang="0">
                  <a:pos x="966" y="1053"/>
                </a:cxn>
                <a:cxn ang="0">
                  <a:pos x="937" y="950"/>
                </a:cxn>
                <a:cxn ang="0">
                  <a:pos x="1015" y="821"/>
                </a:cxn>
                <a:cxn ang="0">
                  <a:pos x="1170" y="777"/>
                </a:cxn>
                <a:cxn ang="0">
                  <a:pos x="1294" y="859"/>
                </a:cxn>
                <a:cxn ang="0">
                  <a:pos x="1321" y="997"/>
                </a:cxn>
                <a:cxn ang="0">
                  <a:pos x="1223" y="1131"/>
                </a:cxn>
                <a:cxn ang="0">
                  <a:pos x="1199" y="1203"/>
                </a:cxn>
                <a:cxn ang="0">
                  <a:pos x="1258" y="1267"/>
                </a:cxn>
                <a:cxn ang="0">
                  <a:pos x="1442" y="1308"/>
                </a:cxn>
                <a:cxn ang="0">
                  <a:pos x="1664" y="1293"/>
                </a:cxn>
                <a:cxn ang="0">
                  <a:pos x="1768" y="1220"/>
                </a:cxn>
                <a:cxn ang="0">
                  <a:pos x="1761" y="1041"/>
                </a:cxn>
                <a:cxn ang="0">
                  <a:pos x="1725" y="788"/>
                </a:cxn>
                <a:cxn ang="0">
                  <a:pos x="1792" y="691"/>
                </a:cxn>
                <a:cxn ang="0">
                  <a:pos x="1897" y="656"/>
                </a:cxn>
                <a:cxn ang="0">
                  <a:pos x="1989" y="715"/>
                </a:cxn>
                <a:cxn ang="0">
                  <a:pos x="2111" y="736"/>
                </a:cxn>
                <a:cxn ang="0">
                  <a:pos x="2216" y="668"/>
                </a:cxn>
                <a:cxn ang="0">
                  <a:pos x="2216" y="527"/>
                </a:cxn>
                <a:cxn ang="0">
                  <a:pos x="2111" y="440"/>
                </a:cxn>
                <a:cxn ang="0">
                  <a:pos x="1989" y="452"/>
                </a:cxn>
                <a:cxn ang="0">
                  <a:pos x="1886" y="499"/>
                </a:cxn>
                <a:cxn ang="0">
                  <a:pos x="1768" y="480"/>
                </a:cxn>
                <a:cxn ang="0">
                  <a:pos x="1714" y="391"/>
                </a:cxn>
                <a:cxn ang="0">
                  <a:pos x="1745" y="70"/>
                </a:cxn>
                <a:cxn ang="0">
                  <a:pos x="1554" y="20"/>
                </a:cxn>
                <a:cxn ang="0">
                  <a:pos x="1338" y="0"/>
                </a:cxn>
                <a:cxn ang="0">
                  <a:pos x="1275" y="72"/>
                </a:cxn>
                <a:cxn ang="0">
                  <a:pos x="1277" y="194"/>
                </a:cxn>
                <a:cxn ang="0">
                  <a:pos x="1357" y="316"/>
                </a:cxn>
                <a:cxn ang="0">
                  <a:pos x="1346" y="447"/>
                </a:cxn>
                <a:cxn ang="0">
                  <a:pos x="1212" y="529"/>
                </a:cxn>
                <a:cxn ang="0">
                  <a:pos x="1105" y="520"/>
                </a:cxn>
                <a:cxn ang="0">
                  <a:pos x="1020" y="445"/>
                </a:cxn>
                <a:cxn ang="0">
                  <a:pos x="1005" y="300"/>
                </a:cxn>
                <a:cxn ang="0">
                  <a:pos x="1071" y="201"/>
                </a:cxn>
                <a:cxn ang="0">
                  <a:pos x="1071" y="112"/>
                </a:cxn>
                <a:cxn ang="0">
                  <a:pos x="947" y="39"/>
                </a:cxn>
                <a:cxn ang="0">
                  <a:pos x="636" y="30"/>
                </a:cxn>
                <a:cxn ang="0">
                  <a:pos x="531" y="213"/>
                </a:cxn>
                <a:cxn ang="0">
                  <a:pos x="551" y="431"/>
                </a:cxn>
                <a:cxn ang="0">
                  <a:pos x="514" y="497"/>
                </a:cxn>
                <a:cxn ang="0">
                  <a:pos x="419" y="529"/>
                </a:cxn>
                <a:cxn ang="0">
                  <a:pos x="332" y="511"/>
                </a:cxn>
                <a:cxn ang="0">
                  <a:pos x="245" y="454"/>
                </a:cxn>
                <a:cxn ang="0">
                  <a:pos x="98" y="464"/>
                </a:cxn>
                <a:cxn ang="0">
                  <a:pos x="16" y="551"/>
                </a:cxn>
                <a:cxn ang="0">
                  <a:pos x="0" y="645"/>
                </a:cxn>
                <a:cxn ang="0">
                  <a:pos x="26" y="721"/>
                </a:cxn>
                <a:cxn ang="0">
                  <a:pos x="140" y="790"/>
                </a:cxn>
                <a:cxn ang="0">
                  <a:pos x="264" y="771"/>
                </a:cxn>
                <a:cxn ang="0">
                  <a:pos x="348" y="730"/>
                </a:cxn>
                <a:cxn ang="0">
                  <a:pos x="446" y="762"/>
                </a:cxn>
                <a:cxn ang="0">
                  <a:pos x="482" y="861"/>
                </a:cxn>
                <a:cxn ang="0">
                  <a:pos x="471" y="1177"/>
                </a:cxn>
                <a:cxn ang="0">
                  <a:pos x="540" y="1271"/>
                </a:cxn>
                <a:cxn ang="0">
                  <a:pos x="895" y="1258"/>
                </a:cxn>
              </a:cxnLst>
              <a:rect l="0" t="0" r="r" b="b"/>
              <a:pathLst>
                <a:path w="2234" h="1311">
                  <a:moveTo>
                    <a:pt x="964" y="1257"/>
                  </a:moveTo>
                  <a:lnTo>
                    <a:pt x="981" y="1257"/>
                  </a:lnTo>
                  <a:lnTo>
                    <a:pt x="998" y="1252"/>
                  </a:lnTo>
                  <a:lnTo>
                    <a:pt x="1011" y="1248"/>
                  </a:lnTo>
                  <a:lnTo>
                    <a:pt x="1022" y="1241"/>
                  </a:lnTo>
                  <a:lnTo>
                    <a:pt x="1031" y="1232"/>
                  </a:lnTo>
                  <a:lnTo>
                    <a:pt x="1037" y="1224"/>
                  </a:lnTo>
                  <a:lnTo>
                    <a:pt x="1042" y="1213"/>
                  </a:lnTo>
                  <a:lnTo>
                    <a:pt x="1044" y="1200"/>
                  </a:lnTo>
                  <a:lnTo>
                    <a:pt x="1044" y="1187"/>
                  </a:lnTo>
                  <a:lnTo>
                    <a:pt x="1042" y="1172"/>
                  </a:lnTo>
                  <a:lnTo>
                    <a:pt x="1037" y="1154"/>
                  </a:lnTo>
                  <a:lnTo>
                    <a:pt x="1031" y="1140"/>
                  </a:lnTo>
                  <a:lnTo>
                    <a:pt x="1020" y="1123"/>
                  </a:lnTo>
                  <a:lnTo>
                    <a:pt x="1008" y="1103"/>
                  </a:lnTo>
                  <a:lnTo>
                    <a:pt x="993" y="1084"/>
                  </a:lnTo>
                  <a:lnTo>
                    <a:pt x="975" y="1065"/>
                  </a:lnTo>
                  <a:lnTo>
                    <a:pt x="966" y="1053"/>
                  </a:lnTo>
                  <a:lnTo>
                    <a:pt x="959" y="1043"/>
                  </a:lnTo>
                  <a:lnTo>
                    <a:pt x="953" y="1032"/>
                  </a:lnTo>
                  <a:lnTo>
                    <a:pt x="947" y="1021"/>
                  </a:lnTo>
                  <a:lnTo>
                    <a:pt x="939" y="997"/>
                  </a:lnTo>
                  <a:lnTo>
                    <a:pt x="937" y="973"/>
                  </a:lnTo>
                  <a:lnTo>
                    <a:pt x="937" y="950"/>
                  </a:lnTo>
                  <a:lnTo>
                    <a:pt x="944" y="926"/>
                  </a:lnTo>
                  <a:lnTo>
                    <a:pt x="951" y="903"/>
                  </a:lnTo>
                  <a:lnTo>
                    <a:pt x="964" y="879"/>
                  </a:lnTo>
                  <a:lnTo>
                    <a:pt x="978" y="859"/>
                  </a:lnTo>
                  <a:lnTo>
                    <a:pt x="995" y="838"/>
                  </a:lnTo>
                  <a:lnTo>
                    <a:pt x="1015" y="821"/>
                  </a:lnTo>
                  <a:lnTo>
                    <a:pt x="1037" y="805"/>
                  </a:lnTo>
                  <a:lnTo>
                    <a:pt x="1060" y="792"/>
                  </a:lnTo>
                  <a:lnTo>
                    <a:pt x="1087" y="784"/>
                  </a:lnTo>
                  <a:lnTo>
                    <a:pt x="1114" y="777"/>
                  </a:lnTo>
                  <a:lnTo>
                    <a:pt x="1141" y="775"/>
                  </a:lnTo>
                  <a:lnTo>
                    <a:pt x="1170" y="777"/>
                  </a:lnTo>
                  <a:lnTo>
                    <a:pt x="1197" y="784"/>
                  </a:lnTo>
                  <a:lnTo>
                    <a:pt x="1221" y="795"/>
                  </a:lnTo>
                  <a:lnTo>
                    <a:pt x="1243" y="807"/>
                  </a:lnTo>
                  <a:lnTo>
                    <a:pt x="1263" y="823"/>
                  </a:lnTo>
                  <a:lnTo>
                    <a:pt x="1280" y="840"/>
                  </a:lnTo>
                  <a:lnTo>
                    <a:pt x="1294" y="859"/>
                  </a:lnTo>
                  <a:lnTo>
                    <a:pt x="1308" y="881"/>
                  </a:lnTo>
                  <a:lnTo>
                    <a:pt x="1316" y="905"/>
                  </a:lnTo>
                  <a:lnTo>
                    <a:pt x="1324" y="929"/>
                  </a:lnTo>
                  <a:lnTo>
                    <a:pt x="1326" y="950"/>
                  </a:lnTo>
                  <a:lnTo>
                    <a:pt x="1326" y="973"/>
                  </a:lnTo>
                  <a:lnTo>
                    <a:pt x="1321" y="997"/>
                  </a:lnTo>
                  <a:lnTo>
                    <a:pt x="1314" y="1018"/>
                  </a:lnTo>
                  <a:lnTo>
                    <a:pt x="1306" y="1039"/>
                  </a:lnTo>
                  <a:lnTo>
                    <a:pt x="1290" y="1055"/>
                  </a:lnTo>
                  <a:lnTo>
                    <a:pt x="1261" y="1088"/>
                  </a:lnTo>
                  <a:lnTo>
                    <a:pt x="1234" y="1118"/>
                  </a:lnTo>
                  <a:lnTo>
                    <a:pt x="1223" y="1131"/>
                  </a:lnTo>
                  <a:lnTo>
                    <a:pt x="1214" y="1144"/>
                  </a:lnTo>
                  <a:lnTo>
                    <a:pt x="1207" y="1157"/>
                  </a:lnTo>
                  <a:lnTo>
                    <a:pt x="1203" y="1168"/>
                  </a:lnTo>
                  <a:lnTo>
                    <a:pt x="1199" y="1180"/>
                  </a:lnTo>
                  <a:lnTo>
                    <a:pt x="1199" y="1191"/>
                  </a:lnTo>
                  <a:lnTo>
                    <a:pt x="1199" y="1203"/>
                  </a:lnTo>
                  <a:lnTo>
                    <a:pt x="1200" y="1213"/>
                  </a:lnTo>
                  <a:lnTo>
                    <a:pt x="1207" y="1224"/>
                  </a:lnTo>
                  <a:lnTo>
                    <a:pt x="1217" y="1234"/>
                  </a:lnTo>
                  <a:lnTo>
                    <a:pt x="1226" y="1245"/>
                  </a:lnTo>
                  <a:lnTo>
                    <a:pt x="1241" y="1257"/>
                  </a:lnTo>
                  <a:lnTo>
                    <a:pt x="1258" y="1267"/>
                  </a:lnTo>
                  <a:lnTo>
                    <a:pt x="1280" y="1278"/>
                  </a:lnTo>
                  <a:lnTo>
                    <a:pt x="1306" y="1286"/>
                  </a:lnTo>
                  <a:lnTo>
                    <a:pt x="1336" y="1293"/>
                  </a:lnTo>
                  <a:lnTo>
                    <a:pt x="1370" y="1299"/>
                  </a:lnTo>
                  <a:lnTo>
                    <a:pt x="1404" y="1306"/>
                  </a:lnTo>
                  <a:lnTo>
                    <a:pt x="1442" y="1308"/>
                  </a:lnTo>
                  <a:lnTo>
                    <a:pt x="1479" y="1311"/>
                  </a:lnTo>
                  <a:lnTo>
                    <a:pt x="1518" y="1311"/>
                  </a:lnTo>
                  <a:lnTo>
                    <a:pt x="1555" y="1311"/>
                  </a:lnTo>
                  <a:lnTo>
                    <a:pt x="1593" y="1306"/>
                  </a:lnTo>
                  <a:lnTo>
                    <a:pt x="1629" y="1302"/>
                  </a:lnTo>
                  <a:lnTo>
                    <a:pt x="1664" y="1293"/>
                  </a:lnTo>
                  <a:lnTo>
                    <a:pt x="1698" y="1285"/>
                  </a:lnTo>
                  <a:lnTo>
                    <a:pt x="1727" y="1271"/>
                  </a:lnTo>
                  <a:lnTo>
                    <a:pt x="1751" y="1257"/>
                  </a:lnTo>
                  <a:lnTo>
                    <a:pt x="1759" y="1245"/>
                  </a:lnTo>
                  <a:lnTo>
                    <a:pt x="1763" y="1232"/>
                  </a:lnTo>
                  <a:lnTo>
                    <a:pt x="1768" y="1220"/>
                  </a:lnTo>
                  <a:lnTo>
                    <a:pt x="1770" y="1205"/>
                  </a:lnTo>
                  <a:lnTo>
                    <a:pt x="1771" y="1175"/>
                  </a:lnTo>
                  <a:lnTo>
                    <a:pt x="1771" y="1144"/>
                  </a:lnTo>
                  <a:lnTo>
                    <a:pt x="1770" y="1109"/>
                  </a:lnTo>
                  <a:lnTo>
                    <a:pt x="1765" y="1075"/>
                  </a:lnTo>
                  <a:lnTo>
                    <a:pt x="1761" y="1041"/>
                  </a:lnTo>
                  <a:lnTo>
                    <a:pt x="1754" y="1004"/>
                  </a:lnTo>
                  <a:lnTo>
                    <a:pt x="1739" y="935"/>
                  </a:lnTo>
                  <a:lnTo>
                    <a:pt x="1727" y="868"/>
                  </a:lnTo>
                  <a:lnTo>
                    <a:pt x="1725" y="840"/>
                  </a:lnTo>
                  <a:lnTo>
                    <a:pt x="1723" y="812"/>
                  </a:lnTo>
                  <a:lnTo>
                    <a:pt x="1725" y="788"/>
                  </a:lnTo>
                  <a:lnTo>
                    <a:pt x="1732" y="769"/>
                  </a:lnTo>
                  <a:lnTo>
                    <a:pt x="1739" y="749"/>
                  </a:lnTo>
                  <a:lnTo>
                    <a:pt x="1749" y="732"/>
                  </a:lnTo>
                  <a:lnTo>
                    <a:pt x="1763" y="717"/>
                  </a:lnTo>
                  <a:lnTo>
                    <a:pt x="1776" y="704"/>
                  </a:lnTo>
                  <a:lnTo>
                    <a:pt x="1792" y="691"/>
                  </a:lnTo>
                  <a:lnTo>
                    <a:pt x="1807" y="680"/>
                  </a:lnTo>
                  <a:lnTo>
                    <a:pt x="1826" y="671"/>
                  </a:lnTo>
                  <a:lnTo>
                    <a:pt x="1843" y="665"/>
                  </a:lnTo>
                  <a:lnTo>
                    <a:pt x="1861" y="659"/>
                  </a:lnTo>
                  <a:lnTo>
                    <a:pt x="1880" y="656"/>
                  </a:lnTo>
                  <a:lnTo>
                    <a:pt x="1897" y="656"/>
                  </a:lnTo>
                  <a:lnTo>
                    <a:pt x="1914" y="661"/>
                  </a:lnTo>
                  <a:lnTo>
                    <a:pt x="1931" y="665"/>
                  </a:lnTo>
                  <a:lnTo>
                    <a:pt x="1946" y="673"/>
                  </a:lnTo>
                  <a:lnTo>
                    <a:pt x="1962" y="684"/>
                  </a:lnTo>
                  <a:lnTo>
                    <a:pt x="1975" y="699"/>
                  </a:lnTo>
                  <a:lnTo>
                    <a:pt x="1989" y="715"/>
                  </a:lnTo>
                  <a:lnTo>
                    <a:pt x="2006" y="725"/>
                  </a:lnTo>
                  <a:lnTo>
                    <a:pt x="2024" y="734"/>
                  </a:lnTo>
                  <a:lnTo>
                    <a:pt x="2046" y="741"/>
                  </a:lnTo>
                  <a:lnTo>
                    <a:pt x="2067" y="741"/>
                  </a:lnTo>
                  <a:lnTo>
                    <a:pt x="2089" y="741"/>
                  </a:lnTo>
                  <a:lnTo>
                    <a:pt x="2111" y="736"/>
                  </a:lnTo>
                  <a:lnTo>
                    <a:pt x="2131" y="730"/>
                  </a:lnTo>
                  <a:lnTo>
                    <a:pt x="2152" y="721"/>
                  </a:lnTo>
                  <a:lnTo>
                    <a:pt x="2172" y="710"/>
                  </a:lnTo>
                  <a:lnTo>
                    <a:pt x="2189" y="697"/>
                  </a:lnTo>
                  <a:lnTo>
                    <a:pt x="2205" y="682"/>
                  </a:lnTo>
                  <a:lnTo>
                    <a:pt x="2216" y="668"/>
                  </a:lnTo>
                  <a:lnTo>
                    <a:pt x="2227" y="647"/>
                  </a:lnTo>
                  <a:lnTo>
                    <a:pt x="2232" y="628"/>
                  </a:lnTo>
                  <a:lnTo>
                    <a:pt x="2234" y="609"/>
                  </a:lnTo>
                  <a:lnTo>
                    <a:pt x="2232" y="579"/>
                  </a:lnTo>
                  <a:lnTo>
                    <a:pt x="2227" y="551"/>
                  </a:lnTo>
                  <a:lnTo>
                    <a:pt x="2216" y="527"/>
                  </a:lnTo>
                  <a:lnTo>
                    <a:pt x="2205" y="506"/>
                  </a:lnTo>
                  <a:lnTo>
                    <a:pt x="2189" y="485"/>
                  </a:lnTo>
                  <a:lnTo>
                    <a:pt x="2172" y="471"/>
                  </a:lnTo>
                  <a:lnTo>
                    <a:pt x="2152" y="457"/>
                  </a:lnTo>
                  <a:lnTo>
                    <a:pt x="2131" y="447"/>
                  </a:lnTo>
                  <a:lnTo>
                    <a:pt x="2111" y="440"/>
                  </a:lnTo>
                  <a:lnTo>
                    <a:pt x="2089" y="434"/>
                  </a:lnTo>
                  <a:lnTo>
                    <a:pt x="2067" y="431"/>
                  </a:lnTo>
                  <a:lnTo>
                    <a:pt x="2046" y="434"/>
                  </a:lnTo>
                  <a:lnTo>
                    <a:pt x="2024" y="436"/>
                  </a:lnTo>
                  <a:lnTo>
                    <a:pt x="2006" y="443"/>
                  </a:lnTo>
                  <a:lnTo>
                    <a:pt x="1989" y="452"/>
                  </a:lnTo>
                  <a:lnTo>
                    <a:pt x="1975" y="464"/>
                  </a:lnTo>
                  <a:lnTo>
                    <a:pt x="1962" y="475"/>
                  </a:lnTo>
                  <a:lnTo>
                    <a:pt x="1944" y="483"/>
                  </a:lnTo>
                  <a:lnTo>
                    <a:pt x="1926" y="492"/>
                  </a:lnTo>
                  <a:lnTo>
                    <a:pt x="1906" y="497"/>
                  </a:lnTo>
                  <a:lnTo>
                    <a:pt x="1886" y="499"/>
                  </a:lnTo>
                  <a:lnTo>
                    <a:pt x="1866" y="501"/>
                  </a:lnTo>
                  <a:lnTo>
                    <a:pt x="1846" y="501"/>
                  </a:lnTo>
                  <a:lnTo>
                    <a:pt x="1826" y="497"/>
                  </a:lnTo>
                  <a:lnTo>
                    <a:pt x="1805" y="492"/>
                  </a:lnTo>
                  <a:lnTo>
                    <a:pt x="1785" y="485"/>
                  </a:lnTo>
                  <a:lnTo>
                    <a:pt x="1768" y="480"/>
                  </a:lnTo>
                  <a:lnTo>
                    <a:pt x="1751" y="469"/>
                  </a:lnTo>
                  <a:lnTo>
                    <a:pt x="1739" y="457"/>
                  </a:lnTo>
                  <a:lnTo>
                    <a:pt x="1727" y="447"/>
                  </a:lnTo>
                  <a:lnTo>
                    <a:pt x="1720" y="431"/>
                  </a:lnTo>
                  <a:lnTo>
                    <a:pt x="1717" y="417"/>
                  </a:lnTo>
                  <a:lnTo>
                    <a:pt x="1714" y="391"/>
                  </a:lnTo>
                  <a:lnTo>
                    <a:pt x="1714" y="347"/>
                  </a:lnTo>
                  <a:lnTo>
                    <a:pt x="1718" y="295"/>
                  </a:lnTo>
                  <a:lnTo>
                    <a:pt x="1723" y="236"/>
                  </a:lnTo>
                  <a:lnTo>
                    <a:pt x="1729" y="178"/>
                  </a:lnTo>
                  <a:lnTo>
                    <a:pt x="1737" y="119"/>
                  </a:lnTo>
                  <a:lnTo>
                    <a:pt x="1745" y="70"/>
                  </a:lnTo>
                  <a:lnTo>
                    <a:pt x="1751" y="30"/>
                  </a:lnTo>
                  <a:lnTo>
                    <a:pt x="1749" y="30"/>
                  </a:lnTo>
                  <a:lnTo>
                    <a:pt x="1747" y="30"/>
                  </a:lnTo>
                  <a:lnTo>
                    <a:pt x="1678" y="28"/>
                  </a:lnTo>
                  <a:lnTo>
                    <a:pt x="1613" y="24"/>
                  </a:lnTo>
                  <a:lnTo>
                    <a:pt x="1554" y="20"/>
                  </a:lnTo>
                  <a:lnTo>
                    <a:pt x="1498" y="16"/>
                  </a:lnTo>
                  <a:lnTo>
                    <a:pt x="1448" y="9"/>
                  </a:lnTo>
                  <a:lnTo>
                    <a:pt x="1406" y="4"/>
                  </a:lnTo>
                  <a:lnTo>
                    <a:pt x="1375" y="0"/>
                  </a:lnTo>
                  <a:lnTo>
                    <a:pt x="1352" y="0"/>
                  </a:lnTo>
                  <a:lnTo>
                    <a:pt x="1338" y="0"/>
                  </a:lnTo>
                  <a:lnTo>
                    <a:pt x="1326" y="7"/>
                  </a:lnTo>
                  <a:lnTo>
                    <a:pt x="1312" y="16"/>
                  </a:lnTo>
                  <a:lnTo>
                    <a:pt x="1301" y="26"/>
                  </a:lnTo>
                  <a:lnTo>
                    <a:pt x="1290" y="39"/>
                  </a:lnTo>
                  <a:lnTo>
                    <a:pt x="1280" y="54"/>
                  </a:lnTo>
                  <a:lnTo>
                    <a:pt x="1275" y="72"/>
                  </a:lnTo>
                  <a:lnTo>
                    <a:pt x="1270" y="91"/>
                  </a:lnTo>
                  <a:lnTo>
                    <a:pt x="1265" y="110"/>
                  </a:lnTo>
                  <a:lnTo>
                    <a:pt x="1263" y="132"/>
                  </a:lnTo>
                  <a:lnTo>
                    <a:pt x="1265" y="152"/>
                  </a:lnTo>
                  <a:lnTo>
                    <a:pt x="1270" y="173"/>
                  </a:lnTo>
                  <a:lnTo>
                    <a:pt x="1277" y="194"/>
                  </a:lnTo>
                  <a:lnTo>
                    <a:pt x="1285" y="213"/>
                  </a:lnTo>
                  <a:lnTo>
                    <a:pt x="1297" y="234"/>
                  </a:lnTo>
                  <a:lnTo>
                    <a:pt x="1314" y="251"/>
                  </a:lnTo>
                  <a:lnTo>
                    <a:pt x="1333" y="270"/>
                  </a:lnTo>
                  <a:lnTo>
                    <a:pt x="1346" y="292"/>
                  </a:lnTo>
                  <a:lnTo>
                    <a:pt x="1357" y="316"/>
                  </a:lnTo>
                  <a:lnTo>
                    <a:pt x="1363" y="337"/>
                  </a:lnTo>
                  <a:lnTo>
                    <a:pt x="1368" y="361"/>
                  </a:lnTo>
                  <a:lnTo>
                    <a:pt x="1365" y="384"/>
                  </a:lnTo>
                  <a:lnTo>
                    <a:pt x="1363" y="405"/>
                  </a:lnTo>
                  <a:lnTo>
                    <a:pt x="1355" y="427"/>
                  </a:lnTo>
                  <a:lnTo>
                    <a:pt x="1346" y="447"/>
                  </a:lnTo>
                  <a:lnTo>
                    <a:pt x="1330" y="466"/>
                  </a:lnTo>
                  <a:lnTo>
                    <a:pt x="1312" y="483"/>
                  </a:lnTo>
                  <a:lnTo>
                    <a:pt x="1292" y="499"/>
                  </a:lnTo>
                  <a:lnTo>
                    <a:pt x="1270" y="511"/>
                  </a:lnTo>
                  <a:lnTo>
                    <a:pt x="1243" y="522"/>
                  </a:lnTo>
                  <a:lnTo>
                    <a:pt x="1212" y="529"/>
                  </a:lnTo>
                  <a:lnTo>
                    <a:pt x="1180" y="532"/>
                  </a:lnTo>
                  <a:lnTo>
                    <a:pt x="1163" y="532"/>
                  </a:lnTo>
                  <a:lnTo>
                    <a:pt x="1146" y="532"/>
                  </a:lnTo>
                  <a:lnTo>
                    <a:pt x="1134" y="529"/>
                  </a:lnTo>
                  <a:lnTo>
                    <a:pt x="1118" y="525"/>
                  </a:lnTo>
                  <a:lnTo>
                    <a:pt x="1105" y="520"/>
                  </a:lnTo>
                  <a:lnTo>
                    <a:pt x="1093" y="516"/>
                  </a:lnTo>
                  <a:lnTo>
                    <a:pt x="1080" y="509"/>
                  </a:lnTo>
                  <a:lnTo>
                    <a:pt x="1069" y="501"/>
                  </a:lnTo>
                  <a:lnTo>
                    <a:pt x="1049" y="485"/>
                  </a:lnTo>
                  <a:lnTo>
                    <a:pt x="1034" y="466"/>
                  </a:lnTo>
                  <a:lnTo>
                    <a:pt x="1020" y="445"/>
                  </a:lnTo>
                  <a:lnTo>
                    <a:pt x="1008" y="421"/>
                  </a:lnTo>
                  <a:lnTo>
                    <a:pt x="1002" y="398"/>
                  </a:lnTo>
                  <a:lnTo>
                    <a:pt x="998" y="374"/>
                  </a:lnTo>
                  <a:lnTo>
                    <a:pt x="995" y="347"/>
                  </a:lnTo>
                  <a:lnTo>
                    <a:pt x="998" y="323"/>
                  </a:lnTo>
                  <a:lnTo>
                    <a:pt x="1005" y="300"/>
                  </a:lnTo>
                  <a:lnTo>
                    <a:pt x="1013" y="279"/>
                  </a:lnTo>
                  <a:lnTo>
                    <a:pt x="1025" y="260"/>
                  </a:lnTo>
                  <a:lnTo>
                    <a:pt x="1037" y="242"/>
                  </a:lnTo>
                  <a:lnTo>
                    <a:pt x="1051" y="229"/>
                  </a:lnTo>
                  <a:lnTo>
                    <a:pt x="1063" y="216"/>
                  </a:lnTo>
                  <a:lnTo>
                    <a:pt x="1071" y="201"/>
                  </a:lnTo>
                  <a:lnTo>
                    <a:pt x="1078" y="186"/>
                  </a:lnTo>
                  <a:lnTo>
                    <a:pt x="1083" y="171"/>
                  </a:lnTo>
                  <a:lnTo>
                    <a:pt x="1085" y="156"/>
                  </a:lnTo>
                  <a:lnTo>
                    <a:pt x="1083" y="140"/>
                  </a:lnTo>
                  <a:lnTo>
                    <a:pt x="1078" y="128"/>
                  </a:lnTo>
                  <a:lnTo>
                    <a:pt x="1071" y="112"/>
                  </a:lnTo>
                  <a:lnTo>
                    <a:pt x="1060" y="98"/>
                  </a:lnTo>
                  <a:lnTo>
                    <a:pt x="1046" y="84"/>
                  </a:lnTo>
                  <a:lnTo>
                    <a:pt x="1027" y="72"/>
                  </a:lnTo>
                  <a:lnTo>
                    <a:pt x="1005" y="58"/>
                  </a:lnTo>
                  <a:lnTo>
                    <a:pt x="978" y="48"/>
                  </a:lnTo>
                  <a:lnTo>
                    <a:pt x="947" y="39"/>
                  </a:lnTo>
                  <a:lnTo>
                    <a:pt x="910" y="30"/>
                  </a:lnTo>
                  <a:lnTo>
                    <a:pt x="872" y="26"/>
                  </a:lnTo>
                  <a:lnTo>
                    <a:pt x="823" y="24"/>
                  </a:lnTo>
                  <a:lnTo>
                    <a:pt x="763" y="24"/>
                  </a:lnTo>
                  <a:lnTo>
                    <a:pt x="701" y="26"/>
                  </a:lnTo>
                  <a:lnTo>
                    <a:pt x="636" y="30"/>
                  </a:lnTo>
                  <a:lnTo>
                    <a:pt x="575" y="37"/>
                  </a:lnTo>
                  <a:lnTo>
                    <a:pt x="524" y="44"/>
                  </a:lnTo>
                  <a:lnTo>
                    <a:pt x="485" y="50"/>
                  </a:lnTo>
                  <a:lnTo>
                    <a:pt x="497" y="93"/>
                  </a:lnTo>
                  <a:lnTo>
                    <a:pt x="516" y="149"/>
                  </a:lnTo>
                  <a:lnTo>
                    <a:pt x="531" y="213"/>
                  </a:lnTo>
                  <a:lnTo>
                    <a:pt x="544" y="281"/>
                  </a:lnTo>
                  <a:lnTo>
                    <a:pt x="548" y="314"/>
                  </a:lnTo>
                  <a:lnTo>
                    <a:pt x="553" y="346"/>
                  </a:lnTo>
                  <a:lnTo>
                    <a:pt x="556" y="377"/>
                  </a:lnTo>
                  <a:lnTo>
                    <a:pt x="556" y="405"/>
                  </a:lnTo>
                  <a:lnTo>
                    <a:pt x="551" y="431"/>
                  </a:lnTo>
                  <a:lnTo>
                    <a:pt x="546" y="454"/>
                  </a:lnTo>
                  <a:lnTo>
                    <a:pt x="543" y="464"/>
                  </a:lnTo>
                  <a:lnTo>
                    <a:pt x="538" y="473"/>
                  </a:lnTo>
                  <a:lnTo>
                    <a:pt x="534" y="480"/>
                  </a:lnTo>
                  <a:lnTo>
                    <a:pt x="527" y="485"/>
                  </a:lnTo>
                  <a:lnTo>
                    <a:pt x="514" y="497"/>
                  </a:lnTo>
                  <a:lnTo>
                    <a:pt x="497" y="506"/>
                  </a:lnTo>
                  <a:lnTo>
                    <a:pt x="485" y="514"/>
                  </a:lnTo>
                  <a:lnTo>
                    <a:pt x="468" y="520"/>
                  </a:lnTo>
                  <a:lnTo>
                    <a:pt x="453" y="525"/>
                  </a:lnTo>
                  <a:lnTo>
                    <a:pt x="437" y="527"/>
                  </a:lnTo>
                  <a:lnTo>
                    <a:pt x="419" y="529"/>
                  </a:lnTo>
                  <a:lnTo>
                    <a:pt x="404" y="529"/>
                  </a:lnTo>
                  <a:lnTo>
                    <a:pt x="388" y="527"/>
                  </a:lnTo>
                  <a:lnTo>
                    <a:pt x="375" y="525"/>
                  </a:lnTo>
                  <a:lnTo>
                    <a:pt x="359" y="522"/>
                  </a:lnTo>
                  <a:lnTo>
                    <a:pt x="346" y="518"/>
                  </a:lnTo>
                  <a:lnTo>
                    <a:pt x="332" y="511"/>
                  </a:lnTo>
                  <a:lnTo>
                    <a:pt x="319" y="503"/>
                  </a:lnTo>
                  <a:lnTo>
                    <a:pt x="308" y="497"/>
                  </a:lnTo>
                  <a:lnTo>
                    <a:pt x="298" y="485"/>
                  </a:lnTo>
                  <a:lnTo>
                    <a:pt x="283" y="473"/>
                  </a:lnTo>
                  <a:lnTo>
                    <a:pt x="266" y="462"/>
                  </a:lnTo>
                  <a:lnTo>
                    <a:pt x="245" y="454"/>
                  </a:lnTo>
                  <a:lnTo>
                    <a:pt x="221" y="449"/>
                  </a:lnTo>
                  <a:lnTo>
                    <a:pt x="198" y="447"/>
                  </a:lnTo>
                  <a:lnTo>
                    <a:pt x="172" y="447"/>
                  </a:lnTo>
                  <a:lnTo>
                    <a:pt x="147" y="449"/>
                  </a:lnTo>
                  <a:lnTo>
                    <a:pt x="123" y="455"/>
                  </a:lnTo>
                  <a:lnTo>
                    <a:pt x="98" y="464"/>
                  </a:lnTo>
                  <a:lnTo>
                    <a:pt x="76" y="478"/>
                  </a:lnTo>
                  <a:lnTo>
                    <a:pt x="53" y="494"/>
                  </a:lnTo>
                  <a:lnTo>
                    <a:pt x="36" y="514"/>
                  </a:lnTo>
                  <a:lnTo>
                    <a:pt x="29" y="525"/>
                  </a:lnTo>
                  <a:lnTo>
                    <a:pt x="20" y="537"/>
                  </a:lnTo>
                  <a:lnTo>
                    <a:pt x="16" y="551"/>
                  </a:lnTo>
                  <a:lnTo>
                    <a:pt x="9" y="563"/>
                  </a:lnTo>
                  <a:lnTo>
                    <a:pt x="4" y="579"/>
                  </a:lnTo>
                  <a:lnTo>
                    <a:pt x="2" y="596"/>
                  </a:lnTo>
                  <a:lnTo>
                    <a:pt x="0" y="614"/>
                  </a:lnTo>
                  <a:lnTo>
                    <a:pt x="0" y="630"/>
                  </a:lnTo>
                  <a:lnTo>
                    <a:pt x="0" y="645"/>
                  </a:lnTo>
                  <a:lnTo>
                    <a:pt x="2" y="661"/>
                  </a:lnTo>
                  <a:lnTo>
                    <a:pt x="4" y="673"/>
                  </a:lnTo>
                  <a:lnTo>
                    <a:pt x="9" y="687"/>
                  </a:lnTo>
                  <a:lnTo>
                    <a:pt x="14" y="699"/>
                  </a:lnTo>
                  <a:lnTo>
                    <a:pt x="20" y="710"/>
                  </a:lnTo>
                  <a:lnTo>
                    <a:pt x="26" y="721"/>
                  </a:lnTo>
                  <a:lnTo>
                    <a:pt x="36" y="732"/>
                  </a:lnTo>
                  <a:lnTo>
                    <a:pt x="52" y="749"/>
                  </a:lnTo>
                  <a:lnTo>
                    <a:pt x="72" y="764"/>
                  </a:lnTo>
                  <a:lnTo>
                    <a:pt x="94" y="775"/>
                  </a:lnTo>
                  <a:lnTo>
                    <a:pt x="116" y="784"/>
                  </a:lnTo>
                  <a:lnTo>
                    <a:pt x="140" y="790"/>
                  </a:lnTo>
                  <a:lnTo>
                    <a:pt x="162" y="795"/>
                  </a:lnTo>
                  <a:lnTo>
                    <a:pt x="188" y="795"/>
                  </a:lnTo>
                  <a:lnTo>
                    <a:pt x="210" y="792"/>
                  </a:lnTo>
                  <a:lnTo>
                    <a:pt x="230" y="788"/>
                  </a:lnTo>
                  <a:lnTo>
                    <a:pt x="247" y="781"/>
                  </a:lnTo>
                  <a:lnTo>
                    <a:pt x="264" y="771"/>
                  </a:lnTo>
                  <a:lnTo>
                    <a:pt x="274" y="760"/>
                  </a:lnTo>
                  <a:lnTo>
                    <a:pt x="286" y="749"/>
                  </a:lnTo>
                  <a:lnTo>
                    <a:pt x="298" y="741"/>
                  </a:lnTo>
                  <a:lnTo>
                    <a:pt x="315" y="734"/>
                  </a:lnTo>
                  <a:lnTo>
                    <a:pt x="330" y="730"/>
                  </a:lnTo>
                  <a:lnTo>
                    <a:pt x="348" y="730"/>
                  </a:lnTo>
                  <a:lnTo>
                    <a:pt x="366" y="730"/>
                  </a:lnTo>
                  <a:lnTo>
                    <a:pt x="381" y="734"/>
                  </a:lnTo>
                  <a:lnTo>
                    <a:pt x="400" y="738"/>
                  </a:lnTo>
                  <a:lnTo>
                    <a:pt x="417" y="745"/>
                  </a:lnTo>
                  <a:lnTo>
                    <a:pt x="433" y="753"/>
                  </a:lnTo>
                  <a:lnTo>
                    <a:pt x="446" y="762"/>
                  </a:lnTo>
                  <a:lnTo>
                    <a:pt x="460" y="773"/>
                  </a:lnTo>
                  <a:lnTo>
                    <a:pt x="468" y="786"/>
                  </a:lnTo>
                  <a:lnTo>
                    <a:pt x="478" y="799"/>
                  </a:lnTo>
                  <a:lnTo>
                    <a:pt x="482" y="812"/>
                  </a:lnTo>
                  <a:lnTo>
                    <a:pt x="485" y="825"/>
                  </a:lnTo>
                  <a:lnTo>
                    <a:pt x="482" y="861"/>
                  </a:lnTo>
                  <a:lnTo>
                    <a:pt x="478" y="907"/>
                  </a:lnTo>
                  <a:lnTo>
                    <a:pt x="473" y="963"/>
                  </a:lnTo>
                  <a:lnTo>
                    <a:pt x="471" y="1021"/>
                  </a:lnTo>
                  <a:lnTo>
                    <a:pt x="468" y="1084"/>
                  </a:lnTo>
                  <a:lnTo>
                    <a:pt x="468" y="1147"/>
                  </a:lnTo>
                  <a:lnTo>
                    <a:pt x="471" y="1177"/>
                  </a:lnTo>
                  <a:lnTo>
                    <a:pt x="473" y="1205"/>
                  </a:lnTo>
                  <a:lnTo>
                    <a:pt x="478" y="1232"/>
                  </a:lnTo>
                  <a:lnTo>
                    <a:pt x="485" y="1257"/>
                  </a:lnTo>
                  <a:lnTo>
                    <a:pt x="497" y="1262"/>
                  </a:lnTo>
                  <a:lnTo>
                    <a:pt x="517" y="1267"/>
                  </a:lnTo>
                  <a:lnTo>
                    <a:pt x="540" y="1271"/>
                  </a:lnTo>
                  <a:lnTo>
                    <a:pt x="562" y="1273"/>
                  </a:lnTo>
                  <a:lnTo>
                    <a:pt x="621" y="1273"/>
                  </a:lnTo>
                  <a:lnTo>
                    <a:pt x="683" y="1271"/>
                  </a:lnTo>
                  <a:lnTo>
                    <a:pt x="752" y="1267"/>
                  </a:lnTo>
                  <a:lnTo>
                    <a:pt x="823" y="1262"/>
                  </a:lnTo>
                  <a:lnTo>
                    <a:pt x="895" y="1258"/>
                  </a:lnTo>
                  <a:lnTo>
                    <a:pt x="964" y="1257"/>
                  </a:lnTo>
                  <a:close/>
                </a:path>
              </a:pathLst>
            </a:custGeom>
            <a:solidFill>
              <a:schemeClr val="accent6">
                <a:lumMod val="40000"/>
                <a:lumOff val="60000"/>
              </a:schemeClr>
            </a:solidFill>
            <a:ln w="12700" cap="rnd">
              <a:solidFill>
                <a:schemeClr val="accent6">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lv-LV" strike="sngStrike">
                <a:effectLst>
                  <a:outerShdw blurRad="50800" dist="38100" algn="l" rotWithShape="0">
                    <a:prstClr val="black">
                      <a:alpha val="40000"/>
                    </a:prstClr>
                  </a:outerShdw>
                </a:effectLst>
              </a:endParaRPr>
            </a:p>
          </p:txBody>
        </p:sp>
        <p:sp>
          <p:nvSpPr>
            <p:cNvPr id="38" name="TextBox 37"/>
            <p:cNvSpPr txBox="1"/>
            <p:nvPr/>
          </p:nvSpPr>
          <p:spPr>
            <a:xfrm>
              <a:off x="3588237" y="2794047"/>
              <a:ext cx="1026243" cy="400110"/>
            </a:xfrm>
            <a:prstGeom prst="rect">
              <a:avLst/>
            </a:prstGeom>
            <a:noFill/>
          </p:spPr>
          <p:txBody>
            <a:bodyPr wrap="none" rtlCol="0">
              <a:spAutoFit/>
            </a:bodyPr>
            <a:lstStyle/>
            <a:p>
              <a:r>
                <a:rPr lang="lv-LV" sz="2000" dirty="0" err="1" smtClean="0">
                  <a:effectLst>
                    <a:outerShdw blurRad="50800" dist="38100" algn="l" rotWithShape="0">
                      <a:prstClr val="black">
                        <a:alpha val="40000"/>
                      </a:prstClr>
                    </a:outerShdw>
                  </a:effectLst>
                  <a:hlinkClick r:id="rId4" action="ppaction://hlinksldjump"/>
                </a:rPr>
                <a:t>Asylum</a:t>
              </a:r>
              <a:endParaRPr lang="lv-LV" sz="2000" dirty="0">
                <a:effectLst>
                  <a:outerShdw blurRad="50800" dist="38100" algn="l" rotWithShape="0">
                    <a:prstClr val="black">
                      <a:alpha val="40000"/>
                    </a:prstClr>
                  </a:outerShdw>
                </a:effectLst>
              </a:endParaRPr>
            </a:p>
          </p:txBody>
        </p:sp>
      </p:grpSp>
      <p:grpSp>
        <p:nvGrpSpPr>
          <p:cNvPr id="19" name="Group 18"/>
          <p:cNvGrpSpPr/>
          <p:nvPr/>
        </p:nvGrpSpPr>
        <p:grpSpPr>
          <a:xfrm rot="585851">
            <a:off x="5971168" y="3963490"/>
            <a:ext cx="2835226" cy="2493241"/>
            <a:chOff x="5378433" y="3877938"/>
            <a:chExt cx="2835226" cy="2493241"/>
          </a:xfrm>
          <a:effectLst>
            <a:outerShdw blurRad="50800" dist="38100" algn="l" rotWithShape="0">
              <a:prstClr val="black">
                <a:alpha val="40000"/>
              </a:prstClr>
            </a:outerShdw>
          </a:effectLst>
        </p:grpSpPr>
        <p:sp>
          <p:nvSpPr>
            <p:cNvPr id="33813" name="Freeform 21"/>
            <p:cNvSpPr>
              <a:spLocks/>
            </p:cNvSpPr>
            <p:nvPr/>
          </p:nvSpPr>
          <p:spPr bwMode="auto">
            <a:xfrm>
              <a:off x="5378433" y="3877938"/>
              <a:ext cx="2835226" cy="2493241"/>
            </a:xfrm>
            <a:custGeom>
              <a:avLst/>
              <a:gdLst/>
              <a:ahLst/>
              <a:cxnLst>
                <a:cxn ang="0">
                  <a:pos x="371" y="1005"/>
                </a:cxn>
                <a:cxn ang="0">
                  <a:pos x="257" y="961"/>
                </a:cxn>
                <a:cxn ang="0">
                  <a:pos x="140" y="920"/>
                </a:cxn>
                <a:cxn ang="0">
                  <a:pos x="56" y="956"/>
                </a:cxn>
                <a:cxn ang="0">
                  <a:pos x="0" y="1059"/>
                </a:cxn>
                <a:cxn ang="0">
                  <a:pos x="45" y="1176"/>
                </a:cxn>
                <a:cxn ang="0">
                  <a:pos x="122" y="1215"/>
                </a:cxn>
                <a:cxn ang="0">
                  <a:pos x="226" y="1206"/>
                </a:cxn>
                <a:cxn ang="0">
                  <a:pos x="368" y="1174"/>
                </a:cxn>
                <a:cxn ang="0">
                  <a:pos x="426" y="1220"/>
                </a:cxn>
                <a:cxn ang="0">
                  <a:pos x="464" y="1353"/>
                </a:cxn>
                <a:cxn ang="0">
                  <a:pos x="464" y="1533"/>
                </a:cxn>
                <a:cxn ang="0">
                  <a:pos x="483" y="1676"/>
                </a:cxn>
                <a:cxn ang="0">
                  <a:pos x="756" y="1676"/>
                </a:cxn>
                <a:cxn ang="0">
                  <a:pos x="915" y="1606"/>
                </a:cxn>
                <a:cxn ang="0">
                  <a:pos x="963" y="1484"/>
                </a:cxn>
                <a:cxn ang="0">
                  <a:pos x="896" y="1367"/>
                </a:cxn>
                <a:cxn ang="0">
                  <a:pos x="864" y="1232"/>
                </a:cxn>
                <a:cxn ang="0">
                  <a:pos x="924" y="1138"/>
                </a:cxn>
                <a:cxn ang="0">
                  <a:pos x="1009" y="1103"/>
                </a:cxn>
                <a:cxn ang="0">
                  <a:pos x="1126" y="1105"/>
                </a:cxn>
                <a:cxn ang="0">
                  <a:pos x="1211" y="1146"/>
                </a:cxn>
                <a:cxn ang="0">
                  <a:pos x="1254" y="1253"/>
                </a:cxn>
                <a:cxn ang="0">
                  <a:pos x="1213" y="1389"/>
                </a:cxn>
                <a:cxn ang="0">
                  <a:pos x="1148" y="1477"/>
                </a:cxn>
                <a:cxn ang="0">
                  <a:pos x="1161" y="1596"/>
                </a:cxn>
                <a:cxn ang="0">
                  <a:pos x="1279" y="1678"/>
                </a:cxn>
                <a:cxn ang="0">
                  <a:pos x="1534" y="1710"/>
                </a:cxn>
                <a:cxn ang="0">
                  <a:pos x="1717" y="1678"/>
                </a:cxn>
                <a:cxn ang="0">
                  <a:pos x="1707" y="1449"/>
                </a:cxn>
                <a:cxn ang="0">
                  <a:pos x="1744" y="1250"/>
                </a:cxn>
                <a:cxn ang="0">
                  <a:pos x="1828" y="1225"/>
                </a:cxn>
                <a:cxn ang="0">
                  <a:pos x="1926" y="1277"/>
                </a:cxn>
                <a:cxn ang="0">
                  <a:pos x="2028" y="1333"/>
                </a:cxn>
                <a:cxn ang="0">
                  <a:pos x="2148" y="1299"/>
                </a:cxn>
                <a:cxn ang="0">
                  <a:pos x="2205" y="1178"/>
                </a:cxn>
                <a:cxn ang="0">
                  <a:pos x="2187" y="1101"/>
                </a:cxn>
                <a:cxn ang="0">
                  <a:pos x="2078" y="1015"/>
                </a:cxn>
                <a:cxn ang="0">
                  <a:pos x="1955" y="1026"/>
                </a:cxn>
                <a:cxn ang="0">
                  <a:pos x="1885" y="1087"/>
                </a:cxn>
                <a:cxn ang="0">
                  <a:pos x="1787" y="1086"/>
                </a:cxn>
                <a:cxn ang="0">
                  <a:pos x="1724" y="1028"/>
                </a:cxn>
                <a:cxn ang="0">
                  <a:pos x="1724" y="677"/>
                </a:cxn>
                <a:cxn ang="0">
                  <a:pos x="1649" y="488"/>
                </a:cxn>
                <a:cxn ang="0">
                  <a:pos x="1450" y="500"/>
                </a:cxn>
                <a:cxn ang="0">
                  <a:pos x="1261" y="461"/>
                </a:cxn>
                <a:cxn ang="0">
                  <a:pos x="1170" y="410"/>
                </a:cxn>
                <a:cxn ang="0">
                  <a:pos x="1168" y="348"/>
                </a:cxn>
                <a:cxn ang="0">
                  <a:pos x="1259" y="217"/>
                </a:cxn>
                <a:cxn ang="0">
                  <a:pos x="1250" y="81"/>
                </a:cxn>
                <a:cxn ang="0">
                  <a:pos x="1182" y="23"/>
                </a:cxn>
                <a:cxn ang="0">
                  <a:pos x="1084" y="0"/>
                </a:cxn>
                <a:cxn ang="0">
                  <a:pos x="989" y="16"/>
                </a:cxn>
                <a:cxn ang="0">
                  <a:pos x="931" y="61"/>
                </a:cxn>
                <a:cxn ang="0">
                  <a:pos x="909" y="192"/>
                </a:cxn>
                <a:cxn ang="0">
                  <a:pos x="978" y="322"/>
                </a:cxn>
                <a:cxn ang="0">
                  <a:pos x="991" y="412"/>
                </a:cxn>
                <a:cxn ang="0">
                  <a:pos x="902" y="455"/>
                </a:cxn>
                <a:cxn ang="0">
                  <a:pos x="758" y="421"/>
                </a:cxn>
                <a:cxn ang="0">
                  <a:pos x="483" y="442"/>
                </a:cxn>
                <a:cxn ang="0">
                  <a:pos x="440" y="627"/>
                </a:cxn>
                <a:cxn ang="0">
                  <a:pos x="457" y="911"/>
                </a:cxn>
              </a:cxnLst>
              <a:rect l="0" t="0" r="r" b="b"/>
              <a:pathLst>
                <a:path w="2205" h="1710">
                  <a:moveTo>
                    <a:pt x="433" y="978"/>
                  </a:moveTo>
                  <a:lnTo>
                    <a:pt x="421" y="987"/>
                  </a:lnTo>
                  <a:lnTo>
                    <a:pt x="409" y="996"/>
                  </a:lnTo>
                  <a:lnTo>
                    <a:pt x="397" y="1000"/>
                  </a:lnTo>
                  <a:lnTo>
                    <a:pt x="384" y="1005"/>
                  </a:lnTo>
                  <a:lnTo>
                    <a:pt x="371" y="1005"/>
                  </a:lnTo>
                  <a:lnTo>
                    <a:pt x="359" y="1005"/>
                  </a:lnTo>
                  <a:lnTo>
                    <a:pt x="346" y="1002"/>
                  </a:lnTo>
                  <a:lnTo>
                    <a:pt x="335" y="998"/>
                  </a:lnTo>
                  <a:lnTo>
                    <a:pt x="308" y="989"/>
                  </a:lnTo>
                  <a:lnTo>
                    <a:pt x="284" y="976"/>
                  </a:lnTo>
                  <a:lnTo>
                    <a:pt x="257" y="961"/>
                  </a:lnTo>
                  <a:lnTo>
                    <a:pt x="233" y="948"/>
                  </a:lnTo>
                  <a:lnTo>
                    <a:pt x="207" y="935"/>
                  </a:lnTo>
                  <a:lnTo>
                    <a:pt x="180" y="924"/>
                  </a:lnTo>
                  <a:lnTo>
                    <a:pt x="166" y="923"/>
                  </a:lnTo>
                  <a:lnTo>
                    <a:pt x="154" y="920"/>
                  </a:lnTo>
                  <a:lnTo>
                    <a:pt x="140" y="920"/>
                  </a:lnTo>
                  <a:lnTo>
                    <a:pt x="127" y="920"/>
                  </a:lnTo>
                  <a:lnTo>
                    <a:pt x="113" y="923"/>
                  </a:lnTo>
                  <a:lnTo>
                    <a:pt x="98" y="928"/>
                  </a:lnTo>
                  <a:lnTo>
                    <a:pt x="84" y="935"/>
                  </a:lnTo>
                  <a:lnTo>
                    <a:pt x="72" y="946"/>
                  </a:lnTo>
                  <a:lnTo>
                    <a:pt x="56" y="956"/>
                  </a:lnTo>
                  <a:lnTo>
                    <a:pt x="43" y="972"/>
                  </a:lnTo>
                  <a:lnTo>
                    <a:pt x="27" y="991"/>
                  </a:lnTo>
                  <a:lnTo>
                    <a:pt x="14" y="1012"/>
                  </a:lnTo>
                  <a:lnTo>
                    <a:pt x="7" y="1026"/>
                  </a:lnTo>
                  <a:lnTo>
                    <a:pt x="2" y="1040"/>
                  </a:lnTo>
                  <a:lnTo>
                    <a:pt x="0" y="1059"/>
                  </a:lnTo>
                  <a:lnTo>
                    <a:pt x="0" y="1079"/>
                  </a:lnTo>
                  <a:lnTo>
                    <a:pt x="2" y="1098"/>
                  </a:lnTo>
                  <a:lnTo>
                    <a:pt x="9" y="1120"/>
                  </a:lnTo>
                  <a:lnTo>
                    <a:pt x="19" y="1140"/>
                  </a:lnTo>
                  <a:lnTo>
                    <a:pt x="29" y="1159"/>
                  </a:lnTo>
                  <a:lnTo>
                    <a:pt x="45" y="1176"/>
                  </a:lnTo>
                  <a:lnTo>
                    <a:pt x="62" y="1192"/>
                  </a:lnTo>
                  <a:lnTo>
                    <a:pt x="74" y="1197"/>
                  </a:lnTo>
                  <a:lnTo>
                    <a:pt x="84" y="1204"/>
                  </a:lnTo>
                  <a:lnTo>
                    <a:pt x="96" y="1208"/>
                  </a:lnTo>
                  <a:lnTo>
                    <a:pt x="110" y="1213"/>
                  </a:lnTo>
                  <a:lnTo>
                    <a:pt x="122" y="1215"/>
                  </a:lnTo>
                  <a:lnTo>
                    <a:pt x="137" y="1217"/>
                  </a:lnTo>
                  <a:lnTo>
                    <a:pt x="154" y="1217"/>
                  </a:lnTo>
                  <a:lnTo>
                    <a:pt x="171" y="1217"/>
                  </a:lnTo>
                  <a:lnTo>
                    <a:pt x="189" y="1215"/>
                  </a:lnTo>
                  <a:lnTo>
                    <a:pt x="207" y="1213"/>
                  </a:lnTo>
                  <a:lnTo>
                    <a:pt x="226" y="1206"/>
                  </a:lnTo>
                  <a:lnTo>
                    <a:pt x="247" y="1199"/>
                  </a:lnTo>
                  <a:lnTo>
                    <a:pt x="279" y="1189"/>
                  </a:lnTo>
                  <a:lnTo>
                    <a:pt x="306" y="1180"/>
                  </a:lnTo>
                  <a:lnTo>
                    <a:pt x="332" y="1174"/>
                  </a:lnTo>
                  <a:lnTo>
                    <a:pt x="358" y="1171"/>
                  </a:lnTo>
                  <a:lnTo>
                    <a:pt x="368" y="1174"/>
                  </a:lnTo>
                  <a:lnTo>
                    <a:pt x="380" y="1176"/>
                  </a:lnTo>
                  <a:lnTo>
                    <a:pt x="388" y="1180"/>
                  </a:lnTo>
                  <a:lnTo>
                    <a:pt x="399" y="1187"/>
                  </a:lnTo>
                  <a:lnTo>
                    <a:pt x="409" y="1195"/>
                  </a:lnTo>
                  <a:lnTo>
                    <a:pt x="417" y="1206"/>
                  </a:lnTo>
                  <a:lnTo>
                    <a:pt x="426" y="1220"/>
                  </a:lnTo>
                  <a:lnTo>
                    <a:pt x="433" y="1236"/>
                  </a:lnTo>
                  <a:lnTo>
                    <a:pt x="441" y="1255"/>
                  </a:lnTo>
                  <a:lnTo>
                    <a:pt x="448" y="1277"/>
                  </a:lnTo>
                  <a:lnTo>
                    <a:pt x="452" y="1301"/>
                  </a:lnTo>
                  <a:lnTo>
                    <a:pt x="459" y="1325"/>
                  </a:lnTo>
                  <a:lnTo>
                    <a:pt x="464" y="1353"/>
                  </a:lnTo>
                  <a:lnTo>
                    <a:pt x="466" y="1381"/>
                  </a:lnTo>
                  <a:lnTo>
                    <a:pt x="467" y="1411"/>
                  </a:lnTo>
                  <a:lnTo>
                    <a:pt x="467" y="1440"/>
                  </a:lnTo>
                  <a:lnTo>
                    <a:pt x="467" y="1471"/>
                  </a:lnTo>
                  <a:lnTo>
                    <a:pt x="467" y="1503"/>
                  </a:lnTo>
                  <a:lnTo>
                    <a:pt x="464" y="1533"/>
                  </a:lnTo>
                  <a:lnTo>
                    <a:pt x="459" y="1564"/>
                  </a:lnTo>
                  <a:lnTo>
                    <a:pt x="455" y="1594"/>
                  </a:lnTo>
                  <a:lnTo>
                    <a:pt x="445" y="1622"/>
                  </a:lnTo>
                  <a:lnTo>
                    <a:pt x="437" y="1650"/>
                  </a:lnTo>
                  <a:lnTo>
                    <a:pt x="428" y="1676"/>
                  </a:lnTo>
                  <a:lnTo>
                    <a:pt x="483" y="1676"/>
                  </a:lnTo>
                  <a:lnTo>
                    <a:pt x="537" y="1676"/>
                  </a:lnTo>
                  <a:lnTo>
                    <a:pt x="590" y="1676"/>
                  </a:lnTo>
                  <a:lnTo>
                    <a:pt x="636" y="1676"/>
                  </a:lnTo>
                  <a:lnTo>
                    <a:pt x="681" y="1676"/>
                  </a:lnTo>
                  <a:lnTo>
                    <a:pt x="720" y="1676"/>
                  </a:lnTo>
                  <a:lnTo>
                    <a:pt x="756" y="1676"/>
                  </a:lnTo>
                  <a:lnTo>
                    <a:pt x="782" y="1676"/>
                  </a:lnTo>
                  <a:lnTo>
                    <a:pt x="818" y="1664"/>
                  </a:lnTo>
                  <a:lnTo>
                    <a:pt x="847" y="1654"/>
                  </a:lnTo>
                  <a:lnTo>
                    <a:pt x="874" y="1639"/>
                  </a:lnTo>
                  <a:lnTo>
                    <a:pt x="898" y="1624"/>
                  </a:lnTo>
                  <a:lnTo>
                    <a:pt x="915" y="1606"/>
                  </a:lnTo>
                  <a:lnTo>
                    <a:pt x="934" y="1587"/>
                  </a:lnTo>
                  <a:lnTo>
                    <a:pt x="944" y="1568"/>
                  </a:lnTo>
                  <a:lnTo>
                    <a:pt x="953" y="1548"/>
                  </a:lnTo>
                  <a:lnTo>
                    <a:pt x="960" y="1526"/>
                  </a:lnTo>
                  <a:lnTo>
                    <a:pt x="963" y="1505"/>
                  </a:lnTo>
                  <a:lnTo>
                    <a:pt x="963" y="1484"/>
                  </a:lnTo>
                  <a:lnTo>
                    <a:pt x="958" y="1465"/>
                  </a:lnTo>
                  <a:lnTo>
                    <a:pt x="951" y="1443"/>
                  </a:lnTo>
                  <a:lnTo>
                    <a:pt x="939" y="1423"/>
                  </a:lnTo>
                  <a:lnTo>
                    <a:pt x="929" y="1404"/>
                  </a:lnTo>
                  <a:lnTo>
                    <a:pt x="910" y="1386"/>
                  </a:lnTo>
                  <a:lnTo>
                    <a:pt x="896" y="1367"/>
                  </a:lnTo>
                  <a:lnTo>
                    <a:pt x="882" y="1349"/>
                  </a:lnTo>
                  <a:lnTo>
                    <a:pt x="874" y="1327"/>
                  </a:lnTo>
                  <a:lnTo>
                    <a:pt x="864" y="1303"/>
                  </a:lnTo>
                  <a:lnTo>
                    <a:pt x="862" y="1279"/>
                  </a:lnTo>
                  <a:lnTo>
                    <a:pt x="862" y="1255"/>
                  </a:lnTo>
                  <a:lnTo>
                    <a:pt x="864" y="1232"/>
                  </a:lnTo>
                  <a:lnTo>
                    <a:pt x="871" y="1208"/>
                  </a:lnTo>
                  <a:lnTo>
                    <a:pt x="882" y="1187"/>
                  </a:lnTo>
                  <a:lnTo>
                    <a:pt x="896" y="1166"/>
                  </a:lnTo>
                  <a:lnTo>
                    <a:pt x="905" y="1157"/>
                  </a:lnTo>
                  <a:lnTo>
                    <a:pt x="915" y="1146"/>
                  </a:lnTo>
                  <a:lnTo>
                    <a:pt x="924" y="1138"/>
                  </a:lnTo>
                  <a:lnTo>
                    <a:pt x="937" y="1131"/>
                  </a:lnTo>
                  <a:lnTo>
                    <a:pt x="949" y="1124"/>
                  </a:lnTo>
                  <a:lnTo>
                    <a:pt x="963" y="1118"/>
                  </a:lnTo>
                  <a:lnTo>
                    <a:pt x="978" y="1112"/>
                  </a:lnTo>
                  <a:lnTo>
                    <a:pt x="992" y="1107"/>
                  </a:lnTo>
                  <a:lnTo>
                    <a:pt x="1009" y="1103"/>
                  </a:lnTo>
                  <a:lnTo>
                    <a:pt x="1026" y="1101"/>
                  </a:lnTo>
                  <a:lnTo>
                    <a:pt x="1047" y="1098"/>
                  </a:lnTo>
                  <a:lnTo>
                    <a:pt x="1066" y="1098"/>
                  </a:lnTo>
                  <a:lnTo>
                    <a:pt x="1088" y="1098"/>
                  </a:lnTo>
                  <a:lnTo>
                    <a:pt x="1108" y="1101"/>
                  </a:lnTo>
                  <a:lnTo>
                    <a:pt x="1126" y="1105"/>
                  </a:lnTo>
                  <a:lnTo>
                    <a:pt x="1144" y="1110"/>
                  </a:lnTo>
                  <a:lnTo>
                    <a:pt x="1159" y="1115"/>
                  </a:lnTo>
                  <a:lnTo>
                    <a:pt x="1175" y="1122"/>
                  </a:lnTo>
                  <a:lnTo>
                    <a:pt x="1187" y="1129"/>
                  </a:lnTo>
                  <a:lnTo>
                    <a:pt x="1199" y="1138"/>
                  </a:lnTo>
                  <a:lnTo>
                    <a:pt x="1211" y="1146"/>
                  </a:lnTo>
                  <a:lnTo>
                    <a:pt x="1219" y="1157"/>
                  </a:lnTo>
                  <a:lnTo>
                    <a:pt x="1228" y="1168"/>
                  </a:lnTo>
                  <a:lnTo>
                    <a:pt x="1235" y="1178"/>
                  </a:lnTo>
                  <a:lnTo>
                    <a:pt x="1245" y="1204"/>
                  </a:lnTo>
                  <a:lnTo>
                    <a:pt x="1252" y="1227"/>
                  </a:lnTo>
                  <a:lnTo>
                    <a:pt x="1254" y="1253"/>
                  </a:lnTo>
                  <a:lnTo>
                    <a:pt x="1254" y="1279"/>
                  </a:lnTo>
                  <a:lnTo>
                    <a:pt x="1250" y="1305"/>
                  </a:lnTo>
                  <a:lnTo>
                    <a:pt x="1243" y="1330"/>
                  </a:lnTo>
                  <a:lnTo>
                    <a:pt x="1235" y="1353"/>
                  </a:lnTo>
                  <a:lnTo>
                    <a:pt x="1225" y="1372"/>
                  </a:lnTo>
                  <a:lnTo>
                    <a:pt x="1213" y="1389"/>
                  </a:lnTo>
                  <a:lnTo>
                    <a:pt x="1199" y="1402"/>
                  </a:lnTo>
                  <a:lnTo>
                    <a:pt x="1185" y="1412"/>
                  </a:lnTo>
                  <a:lnTo>
                    <a:pt x="1172" y="1428"/>
                  </a:lnTo>
                  <a:lnTo>
                    <a:pt x="1163" y="1443"/>
                  </a:lnTo>
                  <a:lnTo>
                    <a:pt x="1155" y="1460"/>
                  </a:lnTo>
                  <a:lnTo>
                    <a:pt x="1148" y="1477"/>
                  </a:lnTo>
                  <a:lnTo>
                    <a:pt x="1144" y="1496"/>
                  </a:lnTo>
                  <a:lnTo>
                    <a:pt x="1141" y="1517"/>
                  </a:lnTo>
                  <a:lnTo>
                    <a:pt x="1141" y="1538"/>
                  </a:lnTo>
                  <a:lnTo>
                    <a:pt x="1146" y="1557"/>
                  </a:lnTo>
                  <a:lnTo>
                    <a:pt x="1153" y="1576"/>
                  </a:lnTo>
                  <a:lnTo>
                    <a:pt x="1161" y="1596"/>
                  </a:lnTo>
                  <a:lnTo>
                    <a:pt x="1175" y="1615"/>
                  </a:lnTo>
                  <a:lnTo>
                    <a:pt x="1192" y="1632"/>
                  </a:lnTo>
                  <a:lnTo>
                    <a:pt x="1213" y="1648"/>
                  </a:lnTo>
                  <a:lnTo>
                    <a:pt x="1237" y="1662"/>
                  </a:lnTo>
                  <a:lnTo>
                    <a:pt x="1266" y="1676"/>
                  </a:lnTo>
                  <a:lnTo>
                    <a:pt x="1279" y="1678"/>
                  </a:lnTo>
                  <a:lnTo>
                    <a:pt x="1312" y="1685"/>
                  </a:lnTo>
                  <a:lnTo>
                    <a:pt x="1360" y="1692"/>
                  </a:lnTo>
                  <a:lnTo>
                    <a:pt x="1425" y="1701"/>
                  </a:lnTo>
                  <a:lnTo>
                    <a:pt x="1461" y="1706"/>
                  </a:lnTo>
                  <a:lnTo>
                    <a:pt x="1496" y="1708"/>
                  </a:lnTo>
                  <a:lnTo>
                    <a:pt x="1534" y="1710"/>
                  </a:lnTo>
                  <a:lnTo>
                    <a:pt x="1573" y="1710"/>
                  </a:lnTo>
                  <a:lnTo>
                    <a:pt x="1611" y="1710"/>
                  </a:lnTo>
                  <a:lnTo>
                    <a:pt x="1651" y="1708"/>
                  </a:lnTo>
                  <a:lnTo>
                    <a:pt x="1686" y="1701"/>
                  </a:lnTo>
                  <a:lnTo>
                    <a:pt x="1724" y="1695"/>
                  </a:lnTo>
                  <a:lnTo>
                    <a:pt x="1717" y="1678"/>
                  </a:lnTo>
                  <a:lnTo>
                    <a:pt x="1713" y="1658"/>
                  </a:lnTo>
                  <a:lnTo>
                    <a:pt x="1709" y="1636"/>
                  </a:lnTo>
                  <a:lnTo>
                    <a:pt x="1707" y="1613"/>
                  </a:lnTo>
                  <a:lnTo>
                    <a:pt x="1705" y="1561"/>
                  </a:lnTo>
                  <a:lnTo>
                    <a:pt x="1705" y="1505"/>
                  </a:lnTo>
                  <a:lnTo>
                    <a:pt x="1707" y="1449"/>
                  </a:lnTo>
                  <a:lnTo>
                    <a:pt x="1710" y="1393"/>
                  </a:lnTo>
                  <a:lnTo>
                    <a:pt x="1717" y="1342"/>
                  </a:lnTo>
                  <a:lnTo>
                    <a:pt x="1724" y="1297"/>
                  </a:lnTo>
                  <a:lnTo>
                    <a:pt x="1729" y="1277"/>
                  </a:lnTo>
                  <a:lnTo>
                    <a:pt x="1736" y="1262"/>
                  </a:lnTo>
                  <a:lnTo>
                    <a:pt x="1744" y="1250"/>
                  </a:lnTo>
                  <a:lnTo>
                    <a:pt x="1755" y="1238"/>
                  </a:lnTo>
                  <a:lnTo>
                    <a:pt x="1768" y="1232"/>
                  </a:lnTo>
                  <a:lnTo>
                    <a:pt x="1782" y="1227"/>
                  </a:lnTo>
                  <a:lnTo>
                    <a:pt x="1797" y="1223"/>
                  </a:lnTo>
                  <a:lnTo>
                    <a:pt x="1813" y="1223"/>
                  </a:lnTo>
                  <a:lnTo>
                    <a:pt x="1828" y="1225"/>
                  </a:lnTo>
                  <a:lnTo>
                    <a:pt x="1844" y="1229"/>
                  </a:lnTo>
                  <a:lnTo>
                    <a:pt x="1861" y="1236"/>
                  </a:lnTo>
                  <a:lnTo>
                    <a:pt x="1877" y="1245"/>
                  </a:lnTo>
                  <a:lnTo>
                    <a:pt x="1895" y="1253"/>
                  </a:lnTo>
                  <a:lnTo>
                    <a:pt x="1910" y="1264"/>
                  </a:lnTo>
                  <a:lnTo>
                    <a:pt x="1926" y="1277"/>
                  </a:lnTo>
                  <a:lnTo>
                    <a:pt x="1939" y="1292"/>
                  </a:lnTo>
                  <a:lnTo>
                    <a:pt x="1953" y="1305"/>
                  </a:lnTo>
                  <a:lnTo>
                    <a:pt x="1970" y="1316"/>
                  </a:lnTo>
                  <a:lnTo>
                    <a:pt x="1987" y="1325"/>
                  </a:lnTo>
                  <a:lnTo>
                    <a:pt x="2008" y="1330"/>
                  </a:lnTo>
                  <a:lnTo>
                    <a:pt x="2028" y="1333"/>
                  </a:lnTo>
                  <a:lnTo>
                    <a:pt x="2047" y="1335"/>
                  </a:lnTo>
                  <a:lnTo>
                    <a:pt x="2069" y="1333"/>
                  </a:lnTo>
                  <a:lnTo>
                    <a:pt x="2090" y="1329"/>
                  </a:lnTo>
                  <a:lnTo>
                    <a:pt x="2110" y="1323"/>
                  </a:lnTo>
                  <a:lnTo>
                    <a:pt x="2129" y="1312"/>
                  </a:lnTo>
                  <a:lnTo>
                    <a:pt x="2148" y="1299"/>
                  </a:lnTo>
                  <a:lnTo>
                    <a:pt x="2163" y="1283"/>
                  </a:lnTo>
                  <a:lnTo>
                    <a:pt x="2179" y="1267"/>
                  </a:lnTo>
                  <a:lnTo>
                    <a:pt x="2189" y="1245"/>
                  </a:lnTo>
                  <a:lnTo>
                    <a:pt x="2198" y="1222"/>
                  </a:lnTo>
                  <a:lnTo>
                    <a:pt x="2205" y="1194"/>
                  </a:lnTo>
                  <a:lnTo>
                    <a:pt x="2205" y="1178"/>
                  </a:lnTo>
                  <a:lnTo>
                    <a:pt x="2205" y="1166"/>
                  </a:lnTo>
                  <a:lnTo>
                    <a:pt x="2205" y="1150"/>
                  </a:lnTo>
                  <a:lnTo>
                    <a:pt x="2203" y="1138"/>
                  </a:lnTo>
                  <a:lnTo>
                    <a:pt x="2198" y="1124"/>
                  </a:lnTo>
                  <a:lnTo>
                    <a:pt x="2194" y="1112"/>
                  </a:lnTo>
                  <a:lnTo>
                    <a:pt x="2187" y="1101"/>
                  </a:lnTo>
                  <a:lnTo>
                    <a:pt x="2180" y="1090"/>
                  </a:lnTo>
                  <a:lnTo>
                    <a:pt x="2165" y="1068"/>
                  </a:lnTo>
                  <a:lnTo>
                    <a:pt x="2148" y="1051"/>
                  </a:lnTo>
                  <a:lnTo>
                    <a:pt x="2124" y="1036"/>
                  </a:lnTo>
                  <a:lnTo>
                    <a:pt x="2102" y="1026"/>
                  </a:lnTo>
                  <a:lnTo>
                    <a:pt x="2078" y="1015"/>
                  </a:lnTo>
                  <a:lnTo>
                    <a:pt x="2054" y="1010"/>
                  </a:lnTo>
                  <a:lnTo>
                    <a:pt x="2030" y="1006"/>
                  </a:lnTo>
                  <a:lnTo>
                    <a:pt x="2006" y="1008"/>
                  </a:lnTo>
                  <a:lnTo>
                    <a:pt x="1984" y="1012"/>
                  </a:lnTo>
                  <a:lnTo>
                    <a:pt x="1963" y="1021"/>
                  </a:lnTo>
                  <a:lnTo>
                    <a:pt x="1955" y="1026"/>
                  </a:lnTo>
                  <a:lnTo>
                    <a:pt x="1946" y="1033"/>
                  </a:lnTo>
                  <a:lnTo>
                    <a:pt x="1939" y="1040"/>
                  </a:lnTo>
                  <a:lnTo>
                    <a:pt x="1931" y="1049"/>
                  </a:lnTo>
                  <a:lnTo>
                    <a:pt x="1917" y="1066"/>
                  </a:lnTo>
                  <a:lnTo>
                    <a:pt x="1902" y="1079"/>
                  </a:lnTo>
                  <a:lnTo>
                    <a:pt x="1885" y="1087"/>
                  </a:lnTo>
                  <a:lnTo>
                    <a:pt x="1868" y="1094"/>
                  </a:lnTo>
                  <a:lnTo>
                    <a:pt x="1852" y="1096"/>
                  </a:lnTo>
                  <a:lnTo>
                    <a:pt x="1835" y="1098"/>
                  </a:lnTo>
                  <a:lnTo>
                    <a:pt x="1818" y="1096"/>
                  </a:lnTo>
                  <a:lnTo>
                    <a:pt x="1801" y="1092"/>
                  </a:lnTo>
                  <a:lnTo>
                    <a:pt x="1787" y="1086"/>
                  </a:lnTo>
                  <a:lnTo>
                    <a:pt x="1770" y="1079"/>
                  </a:lnTo>
                  <a:lnTo>
                    <a:pt x="1758" y="1070"/>
                  </a:lnTo>
                  <a:lnTo>
                    <a:pt x="1746" y="1059"/>
                  </a:lnTo>
                  <a:lnTo>
                    <a:pt x="1738" y="1049"/>
                  </a:lnTo>
                  <a:lnTo>
                    <a:pt x="1729" y="1038"/>
                  </a:lnTo>
                  <a:lnTo>
                    <a:pt x="1724" y="1028"/>
                  </a:lnTo>
                  <a:lnTo>
                    <a:pt x="1724" y="1017"/>
                  </a:lnTo>
                  <a:lnTo>
                    <a:pt x="1724" y="980"/>
                  </a:lnTo>
                  <a:lnTo>
                    <a:pt x="1724" y="923"/>
                  </a:lnTo>
                  <a:lnTo>
                    <a:pt x="1724" y="846"/>
                  </a:lnTo>
                  <a:lnTo>
                    <a:pt x="1724" y="763"/>
                  </a:lnTo>
                  <a:lnTo>
                    <a:pt x="1724" y="677"/>
                  </a:lnTo>
                  <a:lnTo>
                    <a:pt x="1724" y="591"/>
                  </a:lnTo>
                  <a:lnTo>
                    <a:pt x="1724" y="514"/>
                  </a:lnTo>
                  <a:lnTo>
                    <a:pt x="1724" y="453"/>
                  </a:lnTo>
                  <a:lnTo>
                    <a:pt x="1702" y="466"/>
                  </a:lnTo>
                  <a:lnTo>
                    <a:pt x="1676" y="477"/>
                  </a:lnTo>
                  <a:lnTo>
                    <a:pt x="1649" y="488"/>
                  </a:lnTo>
                  <a:lnTo>
                    <a:pt x="1618" y="494"/>
                  </a:lnTo>
                  <a:lnTo>
                    <a:pt x="1587" y="498"/>
                  </a:lnTo>
                  <a:lnTo>
                    <a:pt x="1553" y="500"/>
                  </a:lnTo>
                  <a:lnTo>
                    <a:pt x="1517" y="503"/>
                  </a:lnTo>
                  <a:lnTo>
                    <a:pt x="1485" y="503"/>
                  </a:lnTo>
                  <a:lnTo>
                    <a:pt x="1450" y="500"/>
                  </a:lnTo>
                  <a:lnTo>
                    <a:pt x="1414" y="496"/>
                  </a:lnTo>
                  <a:lnTo>
                    <a:pt x="1380" y="491"/>
                  </a:lnTo>
                  <a:lnTo>
                    <a:pt x="1348" y="486"/>
                  </a:lnTo>
                  <a:lnTo>
                    <a:pt x="1317" y="479"/>
                  </a:lnTo>
                  <a:lnTo>
                    <a:pt x="1288" y="470"/>
                  </a:lnTo>
                  <a:lnTo>
                    <a:pt x="1261" y="461"/>
                  </a:lnTo>
                  <a:lnTo>
                    <a:pt x="1237" y="453"/>
                  </a:lnTo>
                  <a:lnTo>
                    <a:pt x="1219" y="444"/>
                  </a:lnTo>
                  <a:lnTo>
                    <a:pt x="1204" y="435"/>
                  </a:lnTo>
                  <a:lnTo>
                    <a:pt x="1190" y="427"/>
                  </a:lnTo>
                  <a:lnTo>
                    <a:pt x="1179" y="418"/>
                  </a:lnTo>
                  <a:lnTo>
                    <a:pt x="1170" y="410"/>
                  </a:lnTo>
                  <a:lnTo>
                    <a:pt x="1163" y="402"/>
                  </a:lnTo>
                  <a:lnTo>
                    <a:pt x="1161" y="390"/>
                  </a:lnTo>
                  <a:lnTo>
                    <a:pt x="1159" y="381"/>
                  </a:lnTo>
                  <a:lnTo>
                    <a:pt x="1159" y="371"/>
                  </a:lnTo>
                  <a:lnTo>
                    <a:pt x="1161" y="360"/>
                  </a:lnTo>
                  <a:lnTo>
                    <a:pt x="1168" y="348"/>
                  </a:lnTo>
                  <a:lnTo>
                    <a:pt x="1175" y="334"/>
                  </a:lnTo>
                  <a:lnTo>
                    <a:pt x="1194" y="306"/>
                  </a:lnTo>
                  <a:lnTo>
                    <a:pt x="1223" y="276"/>
                  </a:lnTo>
                  <a:lnTo>
                    <a:pt x="1239" y="257"/>
                  </a:lnTo>
                  <a:lnTo>
                    <a:pt x="1250" y="238"/>
                  </a:lnTo>
                  <a:lnTo>
                    <a:pt x="1259" y="217"/>
                  </a:lnTo>
                  <a:lnTo>
                    <a:pt x="1266" y="192"/>
                  </a:lnTo>
                  <a:lnTo>
                    <a:pt x="1270" y="171"/>
                  </a:lnTo>
                  <a:lnTo>
                    <a:pt x="1270" y="147"/>
                  </a:lnTo>
                  <a:lnTo>
                    <a:pt x="1266" y="124"/>
                  </a:lnTo>
                  <a:lnTo>
                    <a:pt x="1259" y="102"/>
                  </a:lnTo>
                  <a:lnTo>
                    <a:pt x="1250" y="81"/>
                  </a:lnTo>
                  <a:lnTo>
                    <a:pt x="1235" y="61"/>
                  </a:lnTo>
                  <a:lnTo>
                    <a:pt x="1225" y="53"/>
                  </a:lnTo>
                  <a:lnTo>
                    <a:pt x="1216" y="44"/>
                  </a:lnTo>
                  <a:lnTo>
                    <a:pt x="1206" y="35"/>
                  </a:lnTo>
                  <a:lnTo>
                    <a:pt x="1194" y="28"/>
                  </a:lnTo>
                  <a:lnTo>
                    <a:pt x="1182" y="23"/>
                  </a:lnTo>
                  <a:lnTo>
                    <a:pt x="1168" y="16"/>
                  </a:lnTo>
                  <a:lnTo>
                    <a:pt x="1153" y="12"/>
                  </a:lnTo>
                  <a:lnTo>
                    <a:pt x="1137" y="7"/>
                  </a:lnTo>
                  <a:lnTo>
                    <a:pt x="1119" y="3"/>
                  </a:lnTo>
                  <a:lnTo>
                    <a:pt x="1102" y="0"/>
                  </a:lnTo>
                  <a:lnTo>
                    <a:pt x="1084" y="0"/>
                  </a:lnTo>
                  <a:lnTo>
                    <a:pt x="1062" y="0"/>
                  </a:lnTo>
                  <a:lnTo>
                    <a:pt x="1047" y="0"/>
                  </a:lnTo>
                  <a:lnTo>
                    <a:pt x="1028" y="3"/>
                  </a:lnTo>
                  <a:lnTo>
                    <a:pt x="1016" y="5"/>
                  </a:lnTo>
                  <a:lnTo>
                    <a:pt x="999" y="9"/>
                  </a:lnTo>
                  <a:lnTo>
                    <a:pt x="989" y="16"/>
                  </a:lnTo>
                  <a:lnTo>
                    <a:pt x="975" y="21"/>
                  </a:lnTo>
                  <a:lnTo>
                    <a:pt x="965" y="28"/>
                  </a:lnTo>
                  <a:lnTo>
                    <a:pt x="955" y="35"/>
                  </a:lnTo>
                  <a:lnTo>
                    <a:pt x="946" y="44"/>
                  </a:lnTo>
                  <a:lnTo>
                    <a:pt x="937" y="53"/>
                  </a:lnTo>
                  <a:lnTo>
                    <a:pt x="931" y="61"/>
                  </a:lnTo>
                  <a:lnTo>
                    <a:pt x="924" y="72"/>
                  </a:lnTo>
                  <a:lnTo>
                    <a:pt x="915" y="94"/>
                  </a:lnTo>
                  <a:lnTo>
                    <a:pt x="909" y="117"/>
                  </a:lnTo>
                  <a:lnTo>
                    <a:pt x="907" y="141"/>
                  </a:lnTo>
                  <a:lnTo>
                    <a:pt x="907" y="166"/>
                  </a:lnTo>
                  <a:lnTo>
                    <a:pt x="909" y="192"/>
                  </a:lnTo>
                  <a:lnTo>
                    <a:pt x="915" y="217"/>
                  </a:lnTo>
                  <a:lnTo>
                    <a:pt x="924" y="242"/>
                  </a:lnTo>
                  <a:lnTo>
                    <a:pt x="936" y="266"/>
                  </a:lnTo>
                  <a:lnTo>
                    <a:pt x="949" y="287"/>
                  </a:lnTo>
                  <a:lnTo>
                    <a:pt x="966" y="306"/>
                  </a:lnTo>
                  <a:lnTo>
                    <a:pt x="978" y="322"/>
                  </a:lnTo>
                  <a:lnTo>
                    <a:pt x="987" y="337"/>
                  </a:lnTo>
                  <a:lnTo>
                    <a:pt x="992" y="353"/>
                  </a:lnTo>
                  <a:lnTo>
                    <a:pt x="997" y="367"/>
                  </a:lnTo>
                  <a:lnTo>
                    <a:pt x="997" y="381"/>
                  </a:lnTo>
                  <a:lnTo>
                    <a:pt x="995" y="397"/>
                  </a:lnTo>
                  <a:lnTo>
                    <a:pt x="991" y="412"/>
                  </a:lnTo>
                  <a:lnTo>
                    <a:pt x="982" y="425"/>
                  </a:lnTo>
                  <a:lnTo>
                    <a:pt x="973" y="435"/>
                  </a:lnTo>
                  <a:lnTo>
                    <a:pt x="960" y="444"/>
                  </a:lnTo>
                  <a:lnTo>
                    <a:pt x="942" y="451"/>
                  </a:lnTo>
                  <a:lnTo>
                    <a:pt x="924" y="455"/>
                  </a:lnTo>
                  <a:lnTo>
                    <a:pt x="902" y="455"/>
                  </a:lnTo>
                  <a:lnTo>
                    <a:pt x="876" y="453"/>
                  </a:lnTo>
                  <a:lnTo>
                    <a:pt x="849" y="447"/>
                  </a:lnTo>
                  <a:lnTo>
                    <a:pt x="818" y="435"/>
                  </a:lnTo>
                  <a:lnTo>
                    <a:pt x="800" y="430"/>
                  </a:lnTo>
                  <a:lnTo>
                    <a:pt x="780" y="425"/>
                  </a:lnTo>
                  <a:lnTo>
                    <a:pt x="758" y="421"/>
                  </a:lnTo>
                  <a:lnTo>
                    <a:pt x="739" y="418"/>
                  </a:lnTo>
                  <a:lnTo>
                    <a:pt x="689" y="418"/>
                  </a:lnTo>
                  <a:lnTo>
                    <a:pt x="640" y="421"/>
                  </a:lnTo>
                  <a:lnTo>
                    <a:pt x="590" y="425"/>
                  </a:lnTo>
                  <a:lnTo>
                    <a:pt x="537" y="434"/>
                  </a:lnTo>
                  <a:lnTo>
                    <a:pt x="483" y="442"/>
                  </a:lnTo>
                  <a:lnTo>
                    <a:pt x="433" y="453"/>
                  </a:lnTo>
                  <a:lnTo>
                    <a:pt x="428" y="466"/>
                  </a:lnTo>
                  <a:lnTo>
                    <a:pt x="428" y="489"/>
                  </a:lnTo>
                  <a:lnTo>
                    <a:pt x="428" y="517"/>
                  </a:lnTo>
                  <a:lnTo>
                    <a:pt x="430" y="549"/>
                  </a:lnTo>
                  <a:lnTo>
                    <a:pt x="440" y="627"/>
                  </a:lnTo>
                  <a:lnTo>
                    <a:pt x="448" y="713"/>
                  </a:lnTo>
                  <a:lnTo>
                    <a:pt x="452" y="757"/>
                  </a:lnTo>
                  <a:lnTo>
                    <a:pt x="455" y="800"/>
                  </a:lnTo>
                  <a:lnTo>
                    <a:pt x="457" y="841"/>
                  </a:lnTo>
                  <a:lnTo>
                    <a:pt x="459" y="877"/>
                  </a:lnTo>
                  <a:lnTo>
                    <a:pt x="457" y="911"/>
                  </a:lnTo>
                  <a:lnTo>
                    <a:pt x="452" y="939"/>
                  </a:lnTo>
                  <a:lnTo>
                    <a:pt x="448" y="952"/>
                  </a:lnTo>
                  <a:lnTo>
                    <a:pt x="443" y="963"/>
                  </a:lnTo>
                  <a:lnTo>
                    <a:pt x="440" y="972"/>
                  </a:lnTo>
                  <a:lnTo>
                    <a:pt x="433" y="978"/>
                  </a:lnTo>
                  <a:close/>
                </a:path>
              </a:pathLst>
            </a:custGeom>
            <a:solidFill>
              <a:schemeClr val="accent6">
                <a:lumMod val="60000"/>
                <a:lumOff val="40000"/>
              </a:schemeClr>
            </a:solidFill>
            <a:ln w="12700" cap="rnd">
              <a:solidFill>
                <a:schemeClr val="accent6">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lv-LV"/>
            </a:p>
          </p:txBody>
        </p:sp>
        <p:sp>
          <p:nvSpPr>
            <p:cNvPr id="39" name="TextBox 38"/>
            <p:cNvSpPr txBox="1"/>
            <p:nvPr/>
          </p:nvSpPr>
          <p:spPr>
            <a:xfrm>
              <a:off x="6027406" y="4761561"/>
              <a:ext cx="1481495" cy="707886"/>
            </a:xfrm>
            <a:prstGeom prst="rect">
              <a:avLst/>
            </a:prstGeom>
            <a:noFill/>
          </p:spPr>
          <p:txBody>
            <a:bodyPr wrap="none" rtlCol="0">
              <a:spAutoFit/>
            </a:bodyPr>
            <a:lstStyle/>
            <a:p>
              <a:pPr algn="ctr"/>
              <a:r>
                <a:rPr lang="lv-LV" sz="2000" dirty="0" err="1" smtClean="0">
                  <a:effectLst>
                    <a:outerShdw blurRad="50800" dist="38100" algn="l" rotWithShape="0">
                      <a:prstClr val="black">
                        <a:alpha val="40000"/>
                      </a:prstClr>
                    </a:outerShdw>
                  </a:effectLst>
                  <a:hlinkClick r:id="rId5" action="ppaction://hlinksldjump"/>
                </a:rPr>
                <a:t>Identity</a:t>
              </a:r>
              <a:endParaRPr lang="lv-LV" sz="2000" dirty="0" smtClean="0">
                <a:effectLst>
                  <a:outerShdw blurRad="50800" dist="38100" algn="l" rotWithShape="0">
                    <a:prstClr val="black">
                      <a:alpha val="40000"/>
                    </a:prstClr>
                  </a:outerShdw>
                </a:effectLst>
                <a:hlinkClick r:id="rId5" action="ppaction://hlinksldjump"/>
              </a:endParaRPr>
            </a:p>
            <a:p>
              <a:pPr algn="ctr"/>
              <a:r>
                <a:rPr lang="lv-LV" sz="2000" dirty="0" err="1" smtClean="0">
                  <a:effectLst>
                    <a:outerShdw blurRad="50800" dist="38100" algn="l" rotWithShape="0">
                      <a:prstClr val="black">
                        <a:alpha val="40000"/>
                      </a:prstClr>
                    </a:outerShdw>
                  </a:effectLst>
                  <a:hlinkClick r:id="rId5" action="ppaction://hlinksldjump"/>
                </a:rPr>
                <a:t>Documents</a:t>
              </a:r>
              <a:endParaRPr lang="lv-LV" sz="2000" dirty="0">
                <a:effectLst>
                  <a:outerShdw blurRad="50800" dist="38100" algn="l" rotWithShape="0">
                    <a:prstClr val="black">
                      <a:alpha val="40000"/>
                    </a:prstClr>
                  </a:outerShdw>
                </a:effectLst>
              </a:endParaRPr>
            </a:p>
          </p:txBody>
        </p:sp>
      </p:grpSp>
      <p:grpSp>
        <p:nvGrpSpPr>
          <p:cNvPr id="20" name="Group 19"/>
          <p:cNvGrpSpPr/>
          <p:nvPr/>
        </p:nvGrpSpPr>
        <p:grpSpPr>
          <a:xfrm>
            <a:off x="4143022" y="3536686"/>
            <a:ext cx="1725563" cy="3165608"/>
            <a:chOff x="3934552" y="3547431"/>
            <a:chExt cx="1725563" cy="3165608"/>
          </a:xfrm>
          <a:effectLst>
            <a:outerShdw blurRad="50800" dist="38100" algn="l" rotWithShape="0">
              <a:prstClr val="black">
                <a:alpha val="40000"/>
              </a:prstClr>
            </a:outerShdw>
          </a:effectLst>
        </p:grpSpPr>
        <p:sp>
          <p:nvSpPr>
            <p:cNvPr id="33804" name="Freeform 12"/>
            <p:cNvSpPr>
              <a:spLocks/>
            </p:cNvSpPr>
            <p:nvPr/>
          </p:nvSpPr>
          <p:spPr bwMode="auto">
            <a:xfrm>
              <a:off x="3934552" y="3547431"/>
              <a:ext cx="1725563" cy="3165608"/>
            </a:xfrm>
            <a:custGeom>
              <a:avLst/>
              <a:gdLst/>
              <a:ahLst/>
              <a:cxnLst>
                <a:cxn ang="0">
                  <a:pos x="281" y="1036"/>
                </a:cxn>
                <a:cxn ang="0">
                  <a:pos x="424" y="1060"/>
                </a:cxn>
                <a:cxn ang="0">
                  <a:pos x="497" y="1148"/>
                </a:cxn>
                <a:cxn ang="0">
                  <a:pos x="497" y="1242"/>
                </a:cxn>
                <a:cxn ang="0">
                  <a:pos x="409" y="1342"/>
                </a:cxn>
                <a:cxn ang="0">
                  <a:pos x="286" y="1347"/>
                </a:cxn>
                <a:cxn ang="0">
                  <a:pos x="192" y="1276"/>
                </a:cxn>
                <a:cxn ang="0">
                  <a:pos x="94" y="1246"/>
                </a:cxn>
                <a:cxn ang="0">
                  <a:pos x="26" y="1300"/>
                </a:cxn>
                <a:cxn ang="0">
                  <a:pos x="0" y="1582"/>
                </a:cxn>
                <a:cxn ang="0">
                  <a:pos x="60" y="1710"/>
                </a:cxn>
                <a:cxn ang="0">
                  <a:pos x="409" y="1692"/>
                </a:cxn>
                <a:cxn ang="0">
                  <a:pos x="582" y="1750"/>
                </a:cxn>
                <a:cxn ang="0">
                  <a:pos x="618" y="1836"/>
                </a:cxn>
                <a:cxn ang="0">
                  <a:pos x="560" y="1924"/>
                </a:cxn>
                <a:cxn ang="0">
                  <a:pos x="538" y="2061"/>
                </a:cxn>
                <a:cxn ang="0">
                  <a:pos x="616" y="2172"/>
                </a:cxn>
                <a:cxn ang="0">
                  <a:pos x="701" y="2194"/>
                </a:cxn>
                <a:cxn ang="0">
                  <a:pos x="849" y="2146"/>
                </a:cxn>
                <a:cxn ang="0">
                  <a:pos x="904" y="2024"/>
                </a:cxn>
                <a:cxn ang="0">
                  <a:pos x="835" y="1898"/>
                </a:cxn>
                <a:cxn ang="0">
                  <a:pos x="801" y="1775"/>
                </a:cxn>
                <a:cxn ang="0">
                  <a:pos x="849" y="1681"/>
                </a:cxn>
                <a:cxn ang="0">
                  <a:pos x="984" y="1675"/>
                </a:cxn>
                <a:cxn ang="0">
                  <a:pos x="1293" y="1670"/>
                </a:cxn>
                <a:cxn ang="0">
                  <a:pos x="1324" y="1493"/>
                </a:cxn>
                <a:cxn ang="0">
                  <a:pos x="1308" y="1321"/>
                </a:cxn>
                <a:cxn ang="0">
                  <a:pos x="1263" y="1218"/>
                </a:cxn>
                <a:cxn ang="0">
                  <a:pos x="1187" y="1197"/>
                </a:cxn>
                <a:cxn ang="0">
                  <a:pos x="1043" y="1237"/>
                </a:cxn>
                <a:cxn ang="0">
                  <a:pos x="948" y="1231"/>
                </a:cxn>
                <a:cxn ang="0">
                  <a:pos x="871" y="1163"/>
                </a:cxn>
                <a:cxn ang="0">
                  <a:pos x="859" y="1049"/>
                </a:cxn>
                <a:cxn ang="0">
                  <a:pos x="938" y="959"/>
                </a:cxn>
                <a:cxn ang="0">
                  <a:pos x="1021" y="946"/>
                </a:cxn>
                <a:cxn ang="0">
                  <a:pos x="1162" y="1013"/>
                </a:cxn>
                <a:cxn ang="0">
                  <a:pos x="1249" y="1023"/>
                </a:cxn>
                <a:cxn ang="0">
                  <a:pos x="1303" y="976"/>
                </a:cxn>
                <a:cxn ang="0">
                  <a:pos x="1308" y="781"/>
                </a:cxn>
                <a:cxn ang="0">
                  <a:pos x="1283" y="492"/>
                </a:cxn>
                <a:cxn ang="0">
                  <a:pos x="1130" y="526"/>
                </a:cxn>
                <a:cxn ang="0">
                  <a:pos x="907" y="522"/>
                </a:cxn>
                <a:cxn ang="0">
                  <a:pos x="761" y="466"/>
                </a:cxn>
                <a:cxn ang="0">
                  <a:pos x="734" y="401"/>
                </a:cxn>
                <a:cxn ang="0">
                  <a:pos x="797" y="312"/>
                </a:cxn>
                <a:cxn ang="0">
                  <a:pos x="861" y="174"/>
                </a:cxn>
                <a:cxn ang="0">
                  <a:pos x="800" y="46"/>
                </a:cxn>
                <a:cxn ang="0">
                  <a:pos x="650" y="0"/>
                </a:cxn>
                <a:cxn ang="0">
                  <a:pos x="514" y="82"/>
                </a:cxn>
                <a:cxn ang="0">
                  <a:pos x="475" y="221"/>
                </a:cxn>
                <a:cxn ang="0">
                  <a:pos x="529" y="305"/>
                </a:cxn>
                <a:cxn ang="0">
                  <a:pos x="580" y="408"/>
                </a:cxn>
                <a:cxn ang="0">
                  <a:pos x="547" y="468"/>
                </a:cxn>
                <a:cxn ang="0">
                  <a:pos x="288" y="487"/>
                </a:cxn>
                <a:cxn ang="0">
                  <a:pos x="36" y="483"/>
                </a:cxn>
                <a:cxn ang="0">
                  <a:pos x="21" y="871"/>
                </a:cxn>
                <a:cxn ang="0">
                  <a:pos x="34" y="1072"/>
                </a:cxn>
                <a:cxn ang="0">
                  <a:pos x="114" y="1120"/>
                </a:cxn>
                <a:cxn ang="0">
                  <a:pos x="215" y="1090"/>
                </a:cxn>
              </a:cxnLst>
              <a:rect l="0" t="0" r="r" b="b"/>
              <a:pathLst>
                <a:path w="1324" h="2194">
                  <a:moveTo>
                    <a:pt x="228" y="1072"/>
                  </a:moveTo>
                  <a:lnTo>
                    <a:pt x="235" y="1064"/>
                  </a:lnTo>
                  <a:lnTo>
                    <a:pt x="244" y="1055"/>
                  </a:lnTo>
                  <a:lnTo>
                    <a:pt x="252" y="1049"/>
                  </a:lnTo>
                  <a:lnTo>
                    <a:pt x="262" y="1044"/>
                  </a:lnTo>
                  <a:lnTo>
                    <a:pt x="281" y="1036"/>
                  </a:lnTo>
                  <a:lnTo>
                    <a:pt x="303" y="1032"/>
                  </a:lnTo>
                  <a:lnTo>
                    <a:pt x="329" y="1029"/>
                  </a:lnTo>
                  <a:lnTo>
                    <a:pt x="353" y="1032"/>
                  </a:lnTo>
                  <a:lnTo>
                    <a:pt x="378" y="1038"/>
                  </a:lnTo>
                  <a:lnTo>
                    <a:pt x="402" y="1046"/>
                  </a:lnTo>
                  <a:lnTo>
                    <a:pt x="424" y="1060"/>
                  </a:lnTo>
                  <a:lnTo>
                    <a:pt x="446" y="1074"/>
                  </a:lnTo>
                  <a:lnTo>
                    <a:pt x="465" y="1092"/>
                  </a:lnTo>
                  <a:lnTo>
                    <a:pt x="480" y="1113"/>
                  </a:lnTo>
                  <a:lnTo>
                    <a:pt x="487" y="1123"/>
                  </a:lnTo>
                  <a:lnTo>
                    <a:pt x="494" y="1135"/>
                  </a:lnTo>
                  <a:lnTo>
                    <a:pt x="497" y="1148"/>
                  </a:lnTo>
                  <a:lnTo>
                    <a:pt x="502" y="1160"/>
                  </a:lnTo>
                  <a:lnTo>
                    <a:pt x="504" y="1174"/>
                  </a:lnTo>
                  <a:lnTo>
                    <a:pt x="504" y="1186"/>
                  </a:lnTo>
                  <a:lnTo>
                    <a:pt x="504" y="1201"/>
                  </a:lnTo>
                  <a:lnTo>
                    <a:pt x="504" y="1216"/>
                  </a:lnTo>
                  <a:lnTo>
                    <a:pt x="497" y="1242"/>
                  </a:lnTo>
                  <a:lnTo>
                    <a:pt x="489" y="1267"/>
                  </a:lnTo>
                  <a:lnTo>
                    <a:pt x="478" y="1286"/>
                  </a:lnTo>
                  <a:lnTo>
                    <a:pt x="462" y="1306"/>
                  </a:lnTo>
                  <a:lnTo>
                    <a:pt x="446" y="1321"/>
                  </a:lnTo>
                  <a:lnTo>
                    <a:pt x="429" y="1334"/>
                  </a:lnTo>
                  <a:lnTo>
                    <a:pt x="409" y="1342"/>
                  </a:lnTo>
                  <a:lnTo>
                    <a:pt x="388" y="1351"/>
                  </a:lnTo>
                  <a:lnTo>
                    <a:pt x="368" y="1356"/>
                  </a:lnTo>
                  <a:lnTo>
                    <a:pt x="346" y="1356"/>
                  </a:lnTo>
                  <a:lnTo>
                    <a:pt x="327" y="1356"/>
                  </a:lnTo>
                  <a:lnTo>
                    <a:pt x="306" y="1351"/>
                  </a:lnTo>
                  <a:lnTo>
                    <a:pt x="286" y="1347"/>
                  </a:lnTo>
                  <a:lnTo>
                    <a:pt x="268" y="1338"/>
                  </a:lnTo>
                  <a:lnTo>
                    <a:pt x="250" y="1328"/>
                  </a:lnTo>
                  <a:lnTo>
                    <a:pt x="237" y="1314"/>
                  </a:lnTo>
                  <a:lnTo>
                    <a:pt x="223" y="1300"/>
                  </a:lnTo>
                  <a:lnTo>
                    <a:pt x="208" y="1286"/>
                  </a:lnTo>
                  <a:lnTo>
                    <a:pt x="192" y="1276"/>
                  </a:lnTo>
                  <a:lnTo>
                    <a:pt x="174" y="1267"/>
                  </a:lnTo>
                  <a:lnTo>
                    <a:pt x="159" y="1259"/>
                  </a:lnTo>
                  <a:lnTo>
                    <a:pt x="141" y="1253"/>
                  </a:lnTo>
                  <a:lnTo>
                    <a:pt x="125" y="1249"/>
                  </a:lnTo>
                  <a:lnTo>
                    <a:pt x="109" y="1246"/>
                  </a:lnTo>
                  <a:lnTo>
                    <a:pt x="94" y="1246"/>
                  </a:lnTo>
                  <a:lnTo>
                    <a:pt x="79" y="1249"/>
                  </a:lnTo>
                  <a:lnTo>
                    <a:pt x="65" y="1255"/>
                  </a:lnTo>
                  <a:lnTo>
                    <a:pt x="52" y="1261"/>
                  </a:lnTo>
                  <a:lnTo>
                    <a:pt x="41" y="1272"/>
                  </a:lnTo>
                  <a:lnTo>
                    <a:pt x="31" y="1284"/>
                  </a:lnTo>
                  <a:lnTo>
                    <a:pt x="26" y="1300"/>
                  </a:lnTo>
                  <a:lnTo>
                    <a:pt x="21" y="1319"/>
                  </a:lnTo>
                  <a:lnTo>
                    <a:pt x="14" y="1365"/>
                  </a:lnTo>
                  <a:lnTo>
                    <a:pt x="7" y="1416"/>
                  </a:lnTo>
                  <a:lnTo>
                    <a:pt x="2" y="1472"/>
                  </a:lnTo>
                  <a:lnTo>
                    <a:pt x="0" y="1526"/>
                  </a:lnTo>
                  <a:lnTo>
                    <a:pt x="0" y="1582"/>
                  </a:lnTo>
                  <a:lnTo>
                    <a:pt x="2" y="1633"/>
                  </a:lnTo>
                  <a:lnTo>
                    <a:pt x="4" y="1658"/>
                  </a:lnTo>
                  <a:lnTo>
                    <a:pt x="9" y="1679"/>
                  </a:lnTo>
                  <a:lnTo>
                    <a:pt x="14" y="1698"/>
                  </a:lnTo>
                  <a:lnTo>
                    <a:pt x="21" y="1715"/>
                  </a:lnTo>
                  <a:lnTo>
                    <a:pt x="60" y="1710"/>
                  </a:lnTo>
                  <a:lnTo>
                    <a:pt x="114" y="1701"/>
                  </a:lnTo>
                  <a:lnTo>
                    <a:pt x="174" y="1696"/>
                  </a:lnTo>
                  <a:lnTo>
                    <a:pt x="237" y="1692"/>
                  </a:lnTo>
                  <a:lnTo>
                    <a:pt x="302" y="1689"/>
                  </a:lnTo>
                  <a:lnTo>
                    <a:pt x="359" y="1689"/>
                  </a:lnTo>
                  <a:lnTo>
                    <a:pt x="409" y="1692"/>
                  </a:lnTo>
                  <a:lnTo>
                    <a:pt x="446" y="1696"/>
                  </a:lnTo>
                  <a:lnTo>
                    <a:pt x="482" y="1705"/>
                  </a:lnTo>
                  <a:lnTo>
                    <a:pt x="514" y="1713"/>
                  </a:lnTo>
                  <a:lnTo>
                    <a:pt x="540" y="1724"/>
                  </a:lnTo>
                  <a:lnTo>
                    <a:pt x="565" y="1737"/>
                  </a:lnTo>
                  <a:lnTo>
                    <a:pt x="582" y="1750"/>
                  </a:lnTo>
                  <a:lnTo>
                    <a:pt x="596" y="1763"/>
                  </a:lnTo>
                  <a:lnTo>
                    <a:pt x="607" y="1778"/>
                  </a:lnTo>
                  <a:lnTo>
                    <a:pt x="616" y="1791"/>
                  </a:lnTo>
                  <a:lnTo>
                    <a:pt x="618" y="1806"/>
                  </a:lnTo>
                  <a:lnTo>
                    <a:pt x="621" y="1820"/>
                  </a:lnTo>
                  <a:lnTo>
                    <a:pt x="618" y="1836"/>
                  </a:lnTo>
                  <a:lnTo>
                    <a:pt x="614" y="1850"/>
                  </a:lnTo>
                  <a:lnTo>
                    <a:pt x="607" y="1866"/>
                  </a:lnTo>
                  <a:lnTo>
                    <a:pt x="599" y="1880"/>
                  </a:lnTo>
                  <a:lnTo>
                    <a:pt x="587" y="1894"/>
                  </a:lnTo>
                  <a:lnTo>
                    <a:pt x="574" y="1906"/>
                  </a:lnTo>
                  <a:lnTo>
                    <a:pt x="560" y="1924"/>
                  </a:lnTo>
                  <a:lnTo>
                    <a:pt x="550" y="1943"/>
                  </a:lnTo>
                  <a:lnTo>
                    <a:pt x="540" y="1964"/>
                  </a:lnTo>
                  <a:lnTo>
                    <a:pt x="536" y="1988"/>
                  </a:lnTo>
                  <a:lnTo>
                    <a:pt x="533" y="2011"/>
                  </a:lnTo>
                  <a:lnTo>
                    <a:pt x="533" y="2037"/>
                  </a:lnTo>
                  <a:lnTo>
                    <a:pt x="538" y="2061"/>
                  </a:lnTo>
                  <a:lnTo>
                    <a:pt x="545" y="2085"/>
                  </a:lnTo>
                  <a:lnTo>
                    <a:pt x="556" y="2108"/>
                  </a:lnTo>
                  <a:lnTo>
                    <a:pt x="569" y="2129"/>
                  </a:lnTo>
                  <a:lnTo>
                    <a:pt x="585" y="2146"/>
                  </a:lnTo>
                  <a:lnTo>
                    <a:pt x="605" y="2164"/>
                  </a:lnTo>
                  <a:lnTo>
                    <a:pt x="616" y="2172"/>
                  </a:lnTo>
                  <a:lnTo>
                    <a:pt x="630" y="2178"/>
                  </a:lnTo>
                  <a:lnTo>
                    <a:pt x="640" y="2183"/>
                  </a:lnTo>
                  <a:lnTo>
                    <a:pt x="654" y="2187"/>
                  </a:lnTo>
                  <a:lnTo>
                    <a:pt x="670" y="2192"/>
                  </a:lnTo>
                  <a:lnTo>
                    <a:pt x="684" y="2194"/>
                  </a:lnTo>
                  <a:lnTo>
                    <a:pt x="701" y="2194"/>
                  </a:lnTo>
                  <a:lnTo>
                    <a:pt x="717" y="2194"/>
                  </a:lnTo>
                  <a:lnTo>
                    <a:pt x="747" y="2192"/>
                  </a:lnTo>
                  <a:lnTo>
                    <a:pt x="779" y="2185"/>
                  </a:lnTo>
                  <a:lnTo>
                    <a:pt x="805" y="2174"/>
                  </a:lnTo>
                  <a:lnTo>
                    <a:pt x="827" y="2162"/>
                  </a:lnTo>
                  <a:lnTo>
                    <a:pt x="849" y="2146"/>
                  </a:lnTo>
                  <a:lnTo>
                    <a:pt x="866" y="2129"/>
                  </a:lnTo>
                  <a:lnTo>
                    <a:pt x="882" y="2110"/>
                  </a:lnTo>
                  <a:lnTo>
                    <a:pt x="890" y="2090"/>
                  </a:lnTo>
                  <a:lnTo>
                    <a:pt x="900" y="2069"/>
                  </a:lnTo>
                  <a:lnTo>
                    <a:pt x="902" y="2045"/>
                  </a:lnTo>
                  <a:lnTo>
                    <a:pt x="904" y="2024"/>
                  </a:lnTo>
                  <a:lnTo>
                    <a:pt x="900" y="2001"/>
                  </a:lnTo>
                  <a:lnTo>
                    <a:pt x="893" y="1980"/>
                  </a:lnTo>
                  <a:lnTo>
                    <a:pt x="882" y="1955"/>
                  </a:lnTo>
                  <a:lnTo>
                    <a:pt x="868" y="1934"/>
                  </a:lnTo>
                  <a:lnTo>
                    <a:pt x="851" y="1915"/>
                  </a:lnTo>
                  <a:lnTo>
                    <a:pt x="835" y="1898"/>
                  </a:lnTo>
                  <a:lnTo>
                    <a:pt x="822" y="1878"/>
                  </a:lnTo>
                  <a:lnTo>
                    <a:pt x="813" y="1857"/>
                  </a:lnTo>
                  <a:lnTo>
                    <a:pt x="805" y="1838"/>
                  </a:lnTo>
                  <a:lnTo>
                    <a:pt x="801" y="1817"/>
                  </a:lnTo>
                  <a:lnTo>
                    <a:pt x="801" y="1794"/>
                  </a:lnTo>
                  <a:lnTo>
                    <a:pt x="801" y="1775"/>
                  </a:lnTo>
                  <a:lnTo>
                    <a:pt x="805" y="1756"/>
                  </a:lnTo>
                  <a:lnTo>
                    <a:pt x="810" y="1737"/>
                  </a:lnTo>
                  <a:lnTo>
                    <a:pt x="817" y="1720"/>
                  </a:lnTo>
                  <a:lnTo>
                    <a:pt x="826" y="1705"/>
                  </a:lnTo>
                  <a:lnTo>
                    <a:pt x="837" y="1692"/>
                  </a:lnTo>
                  <a:lnTo>
                    <a:pt x="849" y="1681"/>
                  </a:lnTo>
                  <a:lnTo>
                    <a:pt x="861" y="1673"/>
                  </a:lnTo>
                  <a:lnTo>
                    <a:pt x="875" y="1666"/>
                  </a:lnTo>
                  <a:lnTo>
                    <a:pt x="888" y="1664"/>
                  </a:lnTo>
                  <a:lnTo>
                    <a:pt x="910" y="1666"/>
                  </a:lnTo>
                  <a:lnTo>
                    <a:pt x="941" y="1670"/>
                  </a:lnTo>
                  <a:lnTo>
                    <a:pt x="984" y="1675"/>
                  </a:lnTo>
                  <a:lnTo>
                    <a:pt x="1033" y="1681"/>
                  </a:lnTo>
                  <a:lnTo>
                    <a:pt x="1089" y="1686"/>
                  </a:lnTo>
                  <a:lnTo>
                    <a:pt x="1150" y="1689"/>
                  </a:lnTo>
                  <a:lnTo>
                    <a:pt x="1215" y="1694"/>
                  </a:lnTo>
                  <a:lnTo>
                    <a:pt x="1281" y="1696"/>
                  </a:lnTo>
                  <a:lnTo>
                    <a:pt x="1293" y="1670"/>
                  </a:lnTo>
                  <a:lnTo>
                    <a:pt x="1301" y="1643"/>
                  </a:lnTo>
                  <a:lnTo>
                    <a:pt x="1310" y="1615"/>
                  </a:lnTo>
                  <a:lnTo>
                    <a:pt x="1315" y="1584"/>
                  </a:lnTo>
                  <a:lnTo>
                    <a:pt x="1319" y="1554"/>
                  </a:lnTo>
                  <a:lnTo>
                    <a:pt x="1324" y="1523"/>
                  </a:lnTo>
                  <a:lnTo>
                    <a:pt x="1324" y="1493"/>
                  </a:lnTo>
                  <a:lnTo>
                    <a:pt x="1324" y="1463"/>
                  </a:lnTo>
                  <a:lnTo>
                    <a:pt x="1324" y="1433"/>
                  </a:lnTo>
                  <a:lnTo>
                    <a:pt x="1322" y="1402"/>
                  </a:lnTo>
                  <a:lnTo>
                    <a:pt x="1317" y="1375"/>
                  </a:lnTo>
                  <a:lnTo>
                    <a:pt x="1312" y="1347"/>
                  </a:lnTo>
                  <a:lnTo>
                    <a:pt x="1308" y="1321"/>
                  </a:lnTo>
                  <a:lnTo>
                    <a:pt x="1301" y="1297"/>
                  </a:lnTo>
                  <a:lnTo>
                    <a:pt x="1295" y="1276"/>
                  </a:lnTo>
                  <a:lnTo>
                    <a:pt x="1288" y="1259"/>
                  </a:lnTo>
                  <a:lnTo>
                    <a:pt x="1281" y="1242"/>
                  </a:lnTo>
                  <a:lnTo>
                    <a:pt x="1271" y="1229"/>
                  </a:lnTo>
                  <a:lnTo>
                    <a:pt x="1263" y="1218"/>
                  </a:lnTo>
                  <a:lnTo>
                    <a:pt x="1254" y="1209"/>
                  </a:lnTo>
                  <a:lnTo>
                    <a:pt x="1243" y="1204"/>
                  </a:lnTo>
                  <a:lnTo>
                    <a:pt x="1234" y="1199"/>
                  </a:lnTo>
                  <a:lnTo>
                    <a:pt x="1223" y="1197"/>
                  </a:lnTo>
                  <a:lnTo>
                    <a:pt x="1212" y="1195"/>
                  </a:lnTo>
                  <a:lnTo>
                    <a:pt x="1187" y="1197"/>
                  </a:lnTo>
                  <a:lnTo>
                    <a:pt x="1160" y="1204"/>
                  </a:lnTo>
                  <a:lnTo>
                    <a:pt x="1132" y="1212"/>
                  </a:lnTo>
                  <a:lnTo>
                    <a:pt x="1101" y="1223"/>
                  </a:lnTo>
                  <a:lnTo>
                    <a:pt x="1080" y="1229"/>
                  </a:lnTo>
                  <a:lnTo>
                    <a:pt x="1060" y="1235"/>
                  </a:lnTo>
                  <a:lnTo>
                    <a:pt x="1043" y="1237"/>
                  </a:lnTo>
                  <a:lnTo>
                    <a:pt x="1024" y="1240"/>
                  </a:lnTo>
                  <a:lnTo>
                    <a:pt x="1007" y="1240"/>
                  </a:lnTo>
                  <a:lnTo>
                    <a:pt x="991" y="1240"/>
                  </a:lnTo>
                  <a:lnTo>
                    <a:pt x="978" y="1237"/>
                  </a:lnTo>
                  <a:lnTo>
                    <a:pt x="962" y="1235"/>
                  </a:lnTo>
                  <a:lnTo>
                    <a:pt x="948" y="1231"/>
                  </a:lnTo>
                  <a:lnTo>
                    <a:pt x="938" y="1227"/>
                  </a:lnTo>
                  <a:lnTo>
                    <a:pt x="926" y="1220"/>
                  </a:lnTo>
                  <a:lnTo>
                    <a:pt x="915" y="1214"/>
                  </a:lnTo>
                  <a:lnTo>
                    <a:pt x="897" y="1199"/>
                  </a:lnTo>
                  <a:lnTo>
                    <a:pt x="882" y="1181"/>
                  </a:lnTo>
                  <a:lnTo>
                    <a:pt x="871" y="1163"/>
                  </a:lnTo>
                  <a:lnTo>
                    <a:pt x="861" y="1143"/>
                  </a:lnTo>
                  <a:lnTo>
                    <a:pt x="857" y="1122"/>
                  </a:lnTo>
                  <a:lnTo>
                    <a:pt x="853" y="1102"/>
                  </a:lnTo>
                  <a:lnTo>
                    <a:pt x="853" y="1083"/>
                  </a:lnTo>
                  <a:lnTo>
                    <a:pt x="855" y="1064"/>
                  </a:lnTo>
                  <a:lnTo>
                    <a:pt x="859" y="1049"/>
                  </a:lnTo>
                  <a:lnTo>
                    <a:pt x="866" y="1034"/>
                  </a:lnTo>
                  <a:lnTo>
                    <a:pt x="880" y="1013"/>
                  </a:lnTo>
                  <a:lnTo>
                    <a:pt x="895" y="995"/>
                  </a:lnTo>
                  <a:lnTo>
                    <a:pt x="909" y="981"/>
                  </a:lnTo>
                  <a:lnTo>
                    <a:pt x="924" y="967"/>
                  </a:lnTo>
                  <a:lnTo>
                    <a:pt x="938" y="959"/>
                  </a:lnTo>
                  <a:lnTo>
                    <a:pt x="951" y="953"/>
                  </a:lnTo>
                  <a:lnTo>
                    <a:pt x="966" y="946"/>
                  </a:lnTo>
                  <a:lnTo>
                    <a:pt x="980" y="944"/>
                  </a:lnTo>
                  <a:lnTo>
                    <a:pt x="994" y="941"/>
                  </a:lnTo>
                  <a:lnTo>
                    <a:pt x="1007" y="944"/>
                  </a:lnTo>
                  <a:lnTo>
                    <a:pt x="1021" y="946"/>
                  </a:lnTo>
                  <a:lnTo>
                    <a:pt x="1033" y="948"/>
                  </a:lnTo>
                  <a:lnTo>
                    <a:pt x="1060" y="959"/>
                  </a:lnTo>
                  <a:lnTo>
                    <a:pt x="1087" y="972"/>
                  </a:lnTo>
                  <a:lnTo>
                    <a:pt x="1111" y="985"/>
                  </a:lnTo>
                  <a:lnTo>
                    <a:pt x="1138" y="999"/>
                  </a:lnTo>
                  <a:lnTo>
                    <a:pt x="1162" y="1013"/>
                  </a:lnTo>
                  <a:lnTo>
                    <a:pt x="1189" y="1021"/>
                  </a:lnTo>
                  <a:lnTo>
                    <a:pt x="1201" y="1025"/>
                  </a:lnTo>
                  <a:lnTo>
                    <a:pt x="1215" y="1027"/>
                  </a:lnTo>
                  <a:lnTo>
                    <a:pt x="1225" y="1027"/>
                  </a:lnTo>
                  <a:lnTo>
                    <a:pt x="1239" y="1025"/>
                  </a:lnTo>
                  <a:lnTo>
                    <a:pt x="1249" y="1023"/>
                  </a:lnTo>
                  <a:lnTo>
                    <a:pt x="1263" y="1018"/>
                  </a:lnTo>
                  <a:lnTo>
                    <a:pt x="1276" y="1011"/>
                  </a:lnTo>
                  <a:lnTo>
                    <a:pt x="1288" y="1002"/>
                  </a:lnTo>
                  <a:lnTo>
                    <a:pt x="1295" y="995"/>
                  </a:lnTo>
                  <a:lnTo>
                    <a:pt x="1298" y="987"/>
                  </a:lnTo>
                  <a:lnTo>
                    <a:pt x="1303" y="976"/>
                  </a:lnTo>
                  <a:lnTo>
                    <a:pt x="1308" y="964"/>
                  </a:lnTo>
                  <a:lnTo>
                    <a:pt x="1312" y="936"/>
                  </a:lnTo>
                  <a:lnTo>
                    <a:pt x="1312" y="901"/>
                  </a:lnTo>
                  <a:lnTo>
                    <a:pt x="1312" y="864"/>
                  </a:lnTo>
                  <a:lnTo>
                    <a:pt x="1310" y="824"/>
                  </a:lnTo>
                  <a:lnTo>
                    <a:pt x="1308" y="781"/>
                  </a:lnTo>
                  <a:lnTo>
                    <a:pt x="1303" y="738"/>
                  </a:lnTo>
                  <a:lnTo>
                    <a:pt x="1295" y="652"/>
                  </a:lnTo>
                  <a:lnTo>
                    <a:pt x="1285" y="575"/>
                  </a:lnTo>
                  <a:lnTo>
                    <a:pt x="1283" y="543"/>
                  </a:lnTo>
                  <a:lnTo>
                    <a:pt x="1283" y="515"/>
                  </a:lnTo>
                  <a:lnTo>
                    <a:pt x="1283" y="492"/>
                  </a:lnTo>
                  <a:lnTo>
                    <a:pt x="1288" y="477"/>
                  </a:lnTo>
                  <a:lnTo>
                    <a:pt x="1263" y="492"/>
                  </a:lnTo>
                  <a:lnTo>
                    <a:pt x="1232" y="505"/>
                  </a:lnTo>
                  <a:lnTo>
                    <a:pt x="1201" y="513"/>
                  </a:lnTo>
                  <a:lnTo>
                    <a:pt x="1165" y="522"/>
                  </a:lnTo>
                  <a:lnTo>
                    <a:pt x="1130" y="526"/>
                  </a:lnTo>
                  <a:lnTo>
                    <a:pt x="1091" y="531"/>
                  </a:lnTo>
                  <a:lnTo>
                    <a:pt x="1053" y="533"/>
                  </a:lnTo>
                  <a:lnTo>
                    <a:pt x="1016" y="533"/>
                  </a:lnTo>
                  <a:lnTo>
                    <a:pt x="978" y="531"/>
                  </a:lnTo>
                  <a:lnTo>
                    <a:pt x="939" y="526"/>
                  </a:lnTo>
                  <a:lnTo>
                    <a:pt x="907" y="522"/>
                  </a:lnTo>
                  <a:lnTo>
                    <a:pt x="873" y="515"/>
                  </a:lnTo>
                  <a:lnTo>
                    <a:pt x="841" y="507"/>
                  </a:lnTo>
                  <a:lnTo>
                    <a:pt x="817" y="498"/>
                  </a:lnTo>
                  <a:lnTo>
                    <a:pt x="795" y="487"/>
                  </a:lnTo>
                  <a:lnTo>
                    <a:pt x="776" y="477"/>
                  </a:lnTo>
                  <a:lnTo>
                    <a:pt x="761" y="466"/>
                  </a:lnTo>
                  <a:lnTo>
                    <a:pt x="750" y="455"/>
                  </a:lnTo>
                  <a:lnTo>
                    <a:pt x="744" y="445"/>
                  </a:lnTo>
                  <a:lnTo>
                    <a:pt x="737" y="433"/>
                  </a:lnTo>
                  <a:lnTo>
                    <a:pt x="734" y="423"/>
                  </a:lnTo>
                  <a:lnTo>
                    <a:pt x="732" y="412"/>
                  </a:lnTo>
                  <a:lnTo>
                    <a:pt x="734" y="401"/>
                  </a:lnTo>
                  <a:lnTo>
                    <a:pt x="739" y="391"/>
                  </a:lnTo>
                  <a:lnTo>
                    <a:pt x="744" y="378"/>
                  </a:lnTo>
                  <a:lnTo>
                    <a:pt x="750" y="365"/>
                  </a:lnTo>
                  <a:lnTo>
                    <a:pt x="759" y="352"/>
                  </a:lnTo>
                  <a:lnTo>
                    <a:pt x="771" y="340"/>
                  </a:lnTo>
                  <a:lnTo>
                    <a:pt x="797" y="312"/>
                  </a:lnTo>
                  <a:lnTo>
                    <a:pt x="826" y="279"/>
                  </a:lnTo>
                  <a:lnTo>
                    <a:pt x="841" y="260"/>
                  </a:lnTo>
                  <a:lnTo>
                    <a:pt x="851" y="240"/>
                  </a:lnTo>
                  <a:lnTo>
                    <a:pt x="857" y="219"/>
                  </a:lnTo>
                  <a:lnTo>
                    <a:pt x="861" y="198"/>
                  </a:lnTo>
                  <a:lnTo>
                    <a:pt x="861" y="174"/>
                  </a:lnTo>
                  <a:lnTo>
                    <a:pt x="859" y="151"/>
                  </a:lnTo>
                  <a:lnTo>
                    <a:pt x="853" y="127"/>
                  </a:lnTo>
                  <a:lnTo>
                    <a:pt x="844" y="106"/>
                  </a:lnTo>
                  <a:lnTo>
                    <a:pt x="830" y="84"/>
                  </a:lnTo>
                  <a:lnTo>
                    <a:pt x="817" y="63"/>
                  </a:lnTo>
                  <a:lnTo>
                    <a:pt x="800" y="46"/>
                  </a:lnTo>
                  <a:lnTo>
                    <a:pt x="779" y="31"/>
                  </a:lnTo>
                  <a:lnTo>
                    <a:pt x="757" y="18"/>
                  </a:lnTo>
                  <a:lnTo>
                    <a:pt x="732" y="7"/>
                  </a:lnTo>
                  <a:lnTo>
                    <a:pt x="706" y="2"/>
                  </a:lnTo>
                  <a:lnTo>
                    <a:pt x="676" y="0"/>
                  </a:lnTo>
                  <a:lnTo>
                    <a:pt x="650" y="0"/>
                  </a:lnTo>
                  <a:lnTo>
                    <a:pt x="623" y="7"/>
                  </a:lnTo>
                  <a:lnTo>
                    <a:pt x="599" y="18"/>
                  </a:lnTo>
                  <a:lnTo>
                    <a:pt x="574" y="28"/>
                  </a:lnTo>
                  <a:lnTo>
                    <a:pt x="551" y="46"/>
                  </a:lnTo>
                  <a:lnTo>
                    <a:pt x="531" y="63"/>
                  </a:lnTo>
                  <a:lnTo>
                    <a:pt x="514" y="82"/>
                  </a:lnTo>
                  <a:lnTo>
                    <a:pt x="500" y="104"/>
                  </a:lnTo>
                  <a:lnTo>
                    <a:pt x="489" y="125"/>
                  </a:lnTo>
                  <a:lnTo>
                    <a:pt x="480" y="149"/>
                  </a:lnTo>
                  <a:lnTo>
                    <a:pt x="475" y="172"/>
                  </a:lnTo>
                  <a:lnTo>
                    <a:pt x="473" y="198"/>
                  </a:lnTo>
                  <a:lnTo>
                    <a:pt x="475" y="221"/>
                  </a:lnTo>
                  <a:lnTo>
                    <a:pt x="482" y="243"/>
                  </a:lnTo>
                  <a:lnTo>
                    <a:pt x="489" y="256"/>
                  </a:lnTo>
                  <a:lnTo>
                    <a:pt x="496" y="267"/>
                  </a:lnTo>
                  <a:lnTo>
                    <a:pt x="502" y="277"/>
                  </a:lnTo>
                  <a:lnTo>
                    <a:pt x="511" y="286"/>
                  </a:lnTo>
                  <a:lnTo>
                    <a:pt x="529" y="305"/>
                  </a:lnTo>
                  <a:lnTo>
                    <a:pt x="545" y="324"/>
                  </a:lnTo>
                  <a:lnTo>
                    <a:pt x="556" y="344"/>
                  </a:lnTo>
                  <a:lnTo>
                    <a:pt x="567" y="361"/>
                  </a:lnTo>
                  <a:lnTo>
                    <a:pt x="574" y="378"/>
                  </a:lnTo>
                  <a:lnTo>
                    <a:pt x="579" y="393"/>
                  </a:lnTo>
                  <a:lnTo>
                    <a:pt x="580" y="408"/>
                  </a:lnTo>
                  <a:lnTo>
                    <a:pt x="580" y="421"/>
                  </a:lnTo>
                  <a:lnTo>
                    <a:pt x="579" y="433"/>
                  </a:lnTo>
                  <a:lnTo>
                    <a:pt x="574" y="445"/>
                  </a:lnTo>
                  <a:lnTo>
                    <a:pt x="567" y="455"/>
                  </a:lnTo>
                  <a:lnTo>
                    <a:pt x="558" y="461"/>
                  </a:lnTo>
                  <a:lnTo>
                    <a:pt x="547" y="468"/>
                  </a:lnTo>
                  <a:lnTo>
                    <a:pt x="533" y="475"/>
                  </a:lnTo>
                  <a:lnTo>
                    <a:pt x="518" y="477"/>
                  </a:lnTo>
                  <a:lnTo>
                    <a:pt x="500" y="477"/>
                  </a:lnTo>
                  <a:lnTo>
                    <a:pt x="431" y="479"/>
                  </a:lnTo>
                  <a:lnTo>
                    <a:pt x="359" y="483"/>
                  </a:lnTo>
                  <a:lnTo>
                    <a:pt x="288" y="487"/>
                  </a:lnTo>
                  <a:lnTo>
                    <a:pt x="220" y="492"/>
                  </a:lnTo>
                  <a:lnTo>
                    <a:pt x="157" y="494"/>
                  </a:lnTo>
                  <a:lnTo>
                    <a:pt x="101" y="494"/>
                  </a:lnTo>
                  <a:lnTo>
                    <a:pt x="77" y="492"/>
                  </a:lnTo>
                  <a:lnTo>
                    <a:pt x="53" y="489"/>
                  </a:lnTo>
                  <a:lnTo>
                    <a:pt x="36" y="483"/>
                  </a:lnTo>
                  <a:lnTo>
                    <a:pt x="21" y="477"/>
                  </a:lnTo>
                  <a:lnTo>
                    <a:pt x="21" y="538"/>
                  </a:lnTo>
                  <a:lnTo>
                    <a:pt x="21" y="615"/>
                  </a:lnTo>
                  <a:lnTo>
                    <a:pt x="21" y="699"/>
                  </a:lnTo>
                  <a:lnTo>
                    <a:pt x="21" y="787"/>
                  </a:lnTo>
                  <a:lnTo>
                    <a:pt x="21" y="871"/>
                  </a:lnTo>
                  <a:lnTo>
                    <a:pt x="21" y="946"/>
                  </a:lnTo>
                  <a:lnTo>
                    <a:pt x="21" y="1004"/>
                  </a:lnTo>
                  <a:lnTo>
                    <a:pt x="21" y="1041"/>
                  </a:lnTo>
                  <a:lnTo>
                    <a:pt x="23" y="1051"/>
                  </a:lnTo>
                  <a:lnTo>
                    <a:pt x="27" y="1062"/>
                  </a:lnTo>
                  <a:lnTo>
                    <a:pt x="34" y="1072"/>
                  </a:lnTo>
                  <a:lnTo>
                    <a:pt x="43" y="1083"/>
                  </a:lnTo>
                  <a:lnTo>
                    <a:pt x="53" y="1095"/>
                  </a:lnTo>
                  <a:lnTo>
                    <a:pt x="67" y="1102"/>
                  </a:lnTo>
                  <a:lnTo>
                    <a:pt x="82" y="1109"/>
                  </a:lnTo>
                  <a:lnTo>
                    <a:pt x="99" y="1115"/>
                  </a:lnTo>
                  <a:lnTo>
                    <a:pt x="114" y="1120"/>
                  </a:lnTo>
                  <a:lnTo>
                    <a:pt x="133" y="1122"/>
                  </a:lnTo>
                  <a:lnTo>
                    <a:pt x="150" y="1120"/>
                  </a:lnTo>
                  <a:lnTo>
                    <a:pt x="165" y="1118"/>
                  </a:lnTo>
                  <a:lnTo>
                    <a:pt x="183" y="1111"/>
                  </a:lnTo>
                  <a:lnTo>
                    <a:pt x="199" y="1102"/>
                  </a:lnTo>
                  <a:lnTo>
                    <a:pt x="215" y="1090"/>
                  </a:lnTo>
                  <a:lnTo>
                    <a:pt x="228" y="1072"/>
                  </a:lnTo>
                  <a:close/>
                </a:path>
              </a:pathLst>
            </a:custGeom>
            <a:solidFill>
              <a:schemeClr val="accent6">
                <a:lumMod val="20000"/>
                <a:lumOff val="80000"/>
              </a:schemeClr>
            </a:solidFill>
            <a:ln w="12700" cap="rnd">
              <a:solidFill>
                <a:schemeClr val="accent6">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lv-LV"/>
            </a:p>
          </p:txBody>
        </p:sp>
        <p:sp>
          <p:nvSpPr>
            <p:cNvPr id="40" name="TextBox 39"/>
            <p:cNvSpPr txBox="1"/>
            <p:nvPr/>
          </p:nvSpPr>
          <p:spPr>
            <a:xfrm>
              <a:off x="4096099" y="4284473"/>
              <a:ext cx="1398140" cy="707886"/>
            </a:xfrm>
            <a:prstGeom prst="rect">
              <a:avLst/>
            </a:prstGeom>
            <a:noFill/>
          </p:spPr>
          <p:txBody>
            <a:bodyPr wrap="none" rtlCol="0">
              <a:spAutoFit/>
            </a:bodyPr>
            <a:lstStyle/>
            <a:p>
              <a:pPr algn="ctr"/>
              <a:r>
                <a:rPr lang="lv-LV" sz="2000" dirty="0" err="1" smtClean="0">
                  <a:effectLst>
                    <a:outerShdw blurRad="50800" dist="38100" algn="l" rotWithShape="0">
                      <a:prstClr val="black">
                        <a:alpha val="40000"/>
                      </a:prstClr>
                    </a:outerShdw>
                  </a:effectLst>
                  <a:hlinkClick r:id="rId6" action="ppaction://hlinksldjump"/>
                </a:rPr>
                <a:t>Population</a:t>
              </a:r>
              <a:endParaRPr lang="lv-LV" sz="2000" dirty="0" smtClean="0">
                <a:effectLst>
                  <a:outerShdw blurRad="50800" dist="38100" algn="l" rotWithShape="0">
                    <a:prstClr val="black">
                      <a:alpha val="40000"/>
                    </a:prstClr>
                  </a:outerShdw>
                </a:effectLst>
                <a:hlinkClick r:id="rId6" action="ppaction://hlinksldjump"/>
              </a:endParaRPr>
            </a:p>
            <a:p>
              <a:pPr algn="ctr"/>
              <a:r>
                <a:rPr lang="lv-LV" sz="2000" dirty="0" err="1" smtClean="0">
                  <a:effectLst>
                    <a:outerShdw blurRad="50800" dist="38100" algn="l" rotWithShape="0">
                      <a:prstClr val="black">
                        <a:alpha val="40000"/>
                      </a:prstClr>
                    </a:outerShdw>
                  </a:effectLst>
                  <a:hlinkClick r:id="rId6" action="ppaction://hlinksldjump"/>
                </a:rPr>
                <a:t>Register</a:t>
              </a:r>
              <a:endParaRPr lang="lv-LV" sz="2000" dirty="0">
                <a:effectLst>
                  <a:outerShdw blurRad="50800" dist="38100" algn="l" rotWithShape="0">
                    <a:prstClr val="black">
                      <a:alpha val="40000"/>
                    </a:prstClr>
                  </a:outerShdw>
                </a:effectLst>
              </a:endParaRPr>
            </a:p>
          </p:txBody>
        </p:sp>
      </p:grpSp>
      <p:grpSp>
        <p:nvGrpSpPr>
          <p:cNvPr id="21" name="Group 20"/>
          <p:cNvGrpSpPr/>
          <p:nvPr/>
        </p:nvGrpSpPr>
        <p:grpSpPr>
          <a:xfrm rot="21003754">
            <a:off x="1114879" y="3598133"/>
            <a:ext cx="2873768" cy="2467270"/>
            <a:chOff x="1092304" y="3591499"/>
            <a:chExt cx="2873768" cy="2467270"/>
          </a:xfrm>
          <a:effectLst>
            <a:outerShdw blurRad="50800" dist="38100" algn="l" rotWithShape="0">
              <a:prstClr val="black">
                <a:alpha val="40000"/>
              </a:prstClr>
            </a:outerShdw>
          </a:effectLst>
        </p:grpSpPr>
        <p:sp>
          <p:nvSpPr>
            <p:cNvPr id="32" name="Freeform 21"/>
            <p:cNvSpPr>
              <a:spLocks/>
            </p:cNvSpPr>
            <p:nvPr/>
          </p:nvSpPr>
          <p:spPr bwMode="auto">
            <a:xfrm>
              <a:off x="1092304" y="3591499"/>
              <a:ext cx="2873768" cy="2467270"/>
            </a:xfrm>
            <a:custGeom>
              <a:avLst/>
              <a:gdLst/>
              <a:ahLst/>
              <a:cxnLst>
                <a:cxn ang="0">
                  <a:pos x="371" y="1005"/>
                </a:cxn>
                <a:cxn ang="0">
                  <a:pos x="257" y="961"/>
                </a:cxn>
                <a:cxn ang="0">
                  <a:pos x="140" y="920"/>
                </a:cxn>
                <a:cxn ang="0">
                  <a:pos x="56" y="956"/>
                </a:cxn>
                <a:cxn ang="0">
                  <a:pos x="0" y="1059"/>
                </a:cxn>
                <a:cxn ang="0">
                  <a:pos x="45" y="1176"/>
                </a:cxn>
                <a:cxn ang="0">
                  <a:pos x="122" y="1215"/>
                </a:cxn>
                <a:cxn ang="0">
                  <a:pos x="226" y="1206"/>
                </a:cxn>
                <a:cxn ang="0">
                  <a:pos x="368" y="1174"/>
                </a:cxn>
                <a:cxn ang="0">
                  <a:pos x="426" y="1220"/>
                </a:cxn>
                <a:cxn ang="0">
                  <a:pos x="464" y="1353"/>
                </a:cxn>
                <a:cxn ang="0">
                  <a:pos x="464" y="1533"/>
                </a:cxn>
                <a:cxn ang="0">
                  <a:pos x="483" y="1676"/>
                </a:cxn>
                <a:cxn ang="0">
                  <a:pos x="756" y="1676"/>
                </a:cxn>
                <a:cxn ang="0">
                  <a:pos x="915" y="1606"/>
                </a:cxn>
                <a:cxn ang="0">
                  <a:pos x="963" y="1484"/>
                </a:cxn>
                <a:cxn ang="0">
                  <a:pos x="896" y="1367"/>
                </a:cxn>
                <a:cxn ang="0">
                  <a:pos x="864" y="1232"/>
                </a:cxn>
                <a:cxn ang="0">
                  <a:pos x="924" y="1138"/>
                </a:cxn>
                <a:cxn ang="0">
                  <a:pos x="1009" y="1103"/>
                </a:cxn>
                <a:cxn ang="0">
                  <a:pos x="1126" y="1105"/>
                </a:cxn>
                <a:cxn ang="0">
                  <a:pos x="1211" y="1146"/>
                </a:cxn>
                <a:cxn ang="0">
                  <a:pos x="1254" y="1253"/>
                </a:cxn>
                <a:cxn ang="0">
                  <a:pos x="1213" y="1389"/>
                </a:cxn>
                <a:cxn ang="0">
                  <a:pos x="1148" y="1477"/>
                </a:cxn>
                <a:cxn ang="0">
                  <a:pos x="1161" y="1596"/>
                </a:cxn>
                <a:cxn ang="0">
                  <a:pos x="1279" y="1678"/>
                </a:cxn>
                <a:cxn ang="0">
                  <a:pos x="1534" y="1710"/>
                </a:cxn>
                <a:cxn ang="0">
                  <a:pos x="1717" y="1678"/>
                </a:cxn>
                <a:cxn ang="0">
                  <a:pos x="1707" y="1449"/>
                </a:cxn>
                <a:cxn ang="0">
                  <a:pos x="1744" y="1250"/>
                </a:cxn>
                <a:cxn ang="0">
                  <a:pos x="1828" y="1225"/>
                </a:cxn>
                <a:cxn ang="0">
                  <a:pos x="1926" y="1277"/>
                </a:cxn>
                <a:cxn ang="0">
                  <a:pos x="2028" y="1333"/>
                </a:cxn>
                <a:cxn ang="0">
                  <a:pos x="2148" y="1299"/>
                </a:cxn>
                <a:cxn ang="0">
                  <a:pos x="2205" y="1178"/>
                </a:cxn>
                <a:cxn ang="0">
                  <a:pos x="2187" y="1101"/>
                </a:cxn>
                <a:cxn ang="0">
                  <a:pos x="2078" y="1015"/>
                </a:cxn>
                <a:cxn ang="0">
                  <a:pos x="1955" y="1026"/>
                </a:cxn>
                <a:cxn ang="0">
                  <a:pos x="1885" y="1087"/>
                </a:cxn>
                <a:cxn ang="0">
                  <a:pos x="1787" y="1086"/>
                </a:cxn>
                <a:cxn ang="0">
                  <a:pos x="1724" y="1028"/>
                </a:cxn>
                <a:cxn ang="0">
                  <a:pos x="1724" y="677"/>
                </a:cxn>
                <a:cxn ang="0">
                  <a:pos x="1649" y="488"/>
                </a:cxn>
                <a:cxn ang="0">
                  <a:pos x="1450" y="500"/>
                </a:cxn>
                <a:cxn ang="0">
                  <a:pos x="1261" y="461"/>
                </a:cxn>
                <a:cxn ang="0">
                  <a:pos x="1170" y="410"/>
                </a:cxn>
                <a:cxn ang="0">
                  <a:pos x="1168" y="348"/>
                </a:cxn>
                <a:cxn ang="0">
                  <a:pos x="1259" y="217"/>
                </a:cxn>
                <a:cxn ang="0">
                  <a:pos x="1250" y="81"/>
                </a:cxn>
                <a:cxn ang="0">
                  <a:pos x="1182" y="23"/>
                </a:cxn>
                <a:cxn ang="0">
                  <a:pos x="1084" y="0"/>
                </a:cxn>
                <a:cxn ang="0">
                  <a:pos x="989" y="16"/>
                </a:cxn>
                <a:cxn ang="0">
                  <a:pos x="931" y="61"/>
                </a:cxn>
                <a:cxn ang="0">
                  <a:pos x="909" y="192"/>
                </a:cxn>
                <a:cxn ang="0">
                  <a:pos x="978" y="322"/>
                </a:cxn>
                <a:cxn ang="0">
                  <a:pos x="991" y="412"/>
                </a:cxn>
                <a:cxn ang="0">
                  <a:pos x="902" y="455"/>
                </a:cxn>
                <a:cxn ang="0">
                  <a:pos x="758" y="421"/>
                </a:cxn>
                <a:cxn ang="0">
                  <a:pos x="483" y="442"/>
                </a:cxn>
                <a:cxn ang="0">
                  <a:pos x="440" y="627"/>
                </a:cxn>
                <a:cxn ang="0">
                  <a:pos x="457" y="911"/>
                </a:cxn>
              </a:cxnLst>
              <a:rect l="0" t="0" r="r" b="b"/>
              <a:pathLst>
                <a:path w="2205" h="1710">
                  <a:moveTo>
                    <a:pt x="433" y="978"/>
                  </a:moveTo>
                  <a:lnTo>
                    <a:pt x="421" y="987"/>
                  </a:lnTo>
                  <a:lnTo>
                    <a:pt x="409" y="996"/>
                  </a:lnTo>
                  <a:lnTo>
                    <a:pt x="397" y="1000"/>
                  </a:lnTo>
                  <a:lnTo>
                    <a:pt x="384" y="1005"/>
                  </a:lnTo>
                  <a:lnTo>
                    <a:pt x="371" y="1005"/>
                  </a:lnTo>
                  <a:lnTo>
                    <a:pt x="359" y="1005"/>
                  </a:lnTo>
                  <a:lnTo>
                    <a:pt x="346" y="1002"/>
                  </a:lnTo>
                  <a:lnTo>
                    <a:pt x="335" y="998"/>
                  </a:lnTo>
                  <a:lnTo>
                    <a:pt x="308" y="989"/>
                  </a:lnTo>
                  <a:lnTo>
                    <a:pt x="284" y="976"/>
                  </a:lnTo>
                  <a:lnTo>
                    <a:pt x="257" y="961"/>
                  </a:lnTo>
                  <a:lnTo>
                    <a:pt x="233" y="948"/>
                  </a:lnTo>
                  <a:lnTo>
                    <a:pt x="207" y="935"/>
                  </a:lnTo>
                  <a:lnTo>
                    <a:pt x="180" y="924"/>
                  </a:lnTo>
                  <a:lnTo>
                    <a:pt x="166" y="923"/>
                  </a:lnTo>
                  <a:lnTo>
                    <a:pt x="154" y="920"/>
                  </a:lnTo>
                  <a:lnTo>
                    <a:pt x="140" y="920"/>
                  </a:lnTo>
                  <a:lnTo>
                    <a:pt x="127" y="920"/>
                  </a:lnTo>
                  <a:lnTo>
                    <a:pt x="113" y="923"/>
                  </a:lnTo>
                  <a:lnTo>
                    <a:pt x="98" y="928"/>
                  </a:lnTo>
                  <a:lnTo>
                    <a:pt x="84" y="935"/>
                  </a:lnTo>
                  <a:lnTo>
                    <a:pt x="72" y="946"/>
                  </a:lnTo>
                  <a:lnTo>
                    <a:pt x="56" y="956"/>
                  </a:lnTo>
                  <a:lnTo>
                    <a:pt x="43" y="972"/>
                  </a:lnTo>
                  <a:lnTo>
                    <a:pt x="27" y="991"/>
                  </a:lnTo>
                  <a:lnTo>
                    <a:pt x="14" y="1012"/>
                  </a:lnTo>
                  <a:lnTo>
                    <a:pt x="7" y="1026"/>
                  </a:lnTo>
                  <a:lnTo>
                    <a:pt x="2" y="1040"/>
                  </a:lnTo>
                  <a:lnTo>
                    <a:pt x="0" y="1059"/>
                  </a:lnTo>
                  <a:lnTo>
                    <a:pt x="0" y="1079"/>
                  </a:lnTo>
                  <a:lnTo>
                    <a:pt x="2" y="1098"/>
                  </a:lnTo>
                  <a:lnTo>
                    <a:pt x="9" y="1120"/>
                  </a:lnTo>
                  <a:lnTo>
                    <a:pt x="19" y="1140"/>
                  </a:lnTo>
                  <a:lnTo>
                    <a:pt x="29" y="1159"/>
                  </a:lnTo>
                  <a:lnTo>
                    <a:pt x="45" y="1176"/>
                  </a:lnTo>
                  <a:lnTo>
                    <a:pt x="62" y="1192"/>
                  </a:lnTo>
                  <a:lnTo>
                    <a:pt x="74" y="1197"/>
                  </a:lnTo>
                  <a:lnTo>
                    <a:pt x="84" y="1204"/>
                  </a:lnTo>
                  <a:lnTo>
                    <a:pt x="96" y="1208"/>
                  </a:lnTo>
                  <a:lnTo>
                    <a:pt x="110" y="1213"/>
                  </a:lnTo>
                  <a:lnTo>
                    <a:pt x="122" y="1215"/>
                  </a:lnTo>
                  <a:lnTo>
                    <a:pt x="137" y="1217"/>
                  </a:lnTo>
                  <a:lnTo>
                    <a:pt x="154" y="1217"/>
                  </a:lnTo>
                  <a:lnTo>
                    <a:pt x="171" y="1217"/>
                  </a:lnTo>
                  <a:lnTo>
                    <a:pt x="189" y="1215"/>
                  </a:lnTo>
                  <a:lnTo>
                    <a:pt x="207" y="1213"/>
                  </a:lnTo>
                  <a:lnTo>
                    <a:pt x="226" y="1206"/>
                  </a:lnTo>
                  <a:lnTo>
                    <a:pt x="247" y="1199"/>
                  </a:lnTo>
                  <a:lnTo>
                    <a:pt x="279" y="1189"/>
                  </a:lnTo>
                  <a:lnTo>
                    <a:pt x="306" y="1180"/>
                  </a:lnTo>
                  <a:lnTo>
                    <a:pt x="332" y="1174"/>
                  </a:lnTo>
                  <a:lnTo>
                    <a:pt x="358" y="1171"/>
                  </a:lnTo>
                  <a:lnTo>
                    <a:pt x="368" y="1174"/>
                  </a:lnTo>
                  <a:lnTo>
                    <a:pt x="380" y="1176"/>
                  </a:lnTo>
                  <a:lnTo>
                    <a:pt x="388" y="1180"/>
                  </a:lnTo>
                  <a:lnTo>
                    <a:pt x="399" y="1187"/>
                  </a:lnTo>
                  <a:lnTo>
                    <a:pt x="409" y="1195"/>
                  </a:lnTo>
                  <a:lnTo>
                    <a:pt x="417" y="1206"/>
                  </a:lnTo>
                  <a:lnTo>
                    <a:pt x="426" y="1220"/>
                  </a:lnTo>
                  <a:lnTo>
                    <a:pt x="433" y="1236"/>
                  </a:lnTo>
                  <a:lnTo>
                    <a:pt x="441" y="1255"/>
                  </a:lnTo>
                  <a:lnTo>
                    <a:pt x="448" y="1277"/>
                  </a:lnTo>
                  <a:lnTo>
                    <a:pt x="452" y="1301"/>
                  </a:lnTo>
                  <a:lnTo>
                    <a:pt x="459" y="1325"/>
                  </a:lnTo>
                  <a:lnTo>
                    <a:pt x="464" y="1353"/>
                  </a:lnTo>
                  <a:lnTo>
                    <a:pt x="466" y="1381"/>
                  </a:lnTo>
                  <a:lnTo>
                    <a:pt x="467" y="1411"/>
                  </a:lnTo>
                  <a:lnTo>
                    <a:pt x="467" y="1440"/>
                  </a:lnTo>
                  <a:lnTo>
                    <a:pt x="467" y="1471"/>
                  </a:lnTo>
                  <a:lnTo>
                    <a:pt x="467" y="1503"/>
                  </a:lnTo>
                  <a:lnTo>
                    <a:pt x="464" y="1533"/>
                  </a:lnTo>
                  <a:lnTo>
                    <a:pt x="459" y="1564"/>
                  </a:lnTo>
                  <a:lnTo>
                    <a:pt x="455" y="1594"/>
                  </a:lnTo>
                  <a:lnTo>
                    <a:pt x="445" y="1622"/>
                  </a:lnTo>
                  <a:lnTo>
                    <a:pt x="437" y="1650"/>
                  </a:lnTo>
                  <a:lnTo>
                    <a:pt x="428" y="1676"/>
                  </a:lnTo>
                  <a:lnTo>
                    <a:pt x="483" y="1676"/>
                  </a:lnTo>
                  <a:lnTo>
                    <a:pt x="537" y="1676"/>
                  </a:lnTo>
                  <a:lnTo>
                    <a:pt x="590" y="1676"/>
                  </a:lnTo>
                  <a:lnTo>
                    <a:pt x="636" y="1676"/>
                  </a:lnTo>
                  <a:lnTo>
                    <a:pt x="681" y="1676"/>
                  </a:lnTo>
                  <a:lnTo>
                    <a:pt x="720" y="1676"/>
                  </a:lnTo>
                  <a:lnTo>
                    <a:pt x="756" y="1676"/>
                  </a:lnTo>
                  <a:lnTo>
                    <a:pt x="782" y="1676"/>
                  </a:lnTo>
                  <a:lnTo>
                    <a:pt x="818" y="1664"/>
                  </a:lnTo>
                  <a:lnTo>
                    <a:pt x="847" y="1654"/>
                  </a:lnTo>
                  <a:lnTo>
                    <a:pt x="874" y="1639"/>
                  </a:lnTo>
                  <a:lnTo>
                    <a:pt x="898" y="1624"/>
                  </a:lnTo>
                  <a:lnTo>
                    <a:pt x="915" y="1606"/>
                  </a:lnTo>
                  <a:lnTo>
                    <a:pt x="934" y="1587"/>
                  </a:lnTo>
                  <a:lnTo>
                    <a:pt x="944" y="1568"/>
                  </a:lnTo>
                  <a:lnTo>
                    <a:pt x="953" y="1548"/>
                  </a:lnTo>
                  <a:lnTo>
                    <a:pt x="960" y="1526"/>
                  </a:lnTo>
                  <a:lnTo>
                    <a:pt x="963" y="1505"/>
                  </a:lnTo>
                  <a:lnTo>
                    <a:pt x="963" y="1484"/>
                  </a:lnTo>
                  <a:lnTo>
                    <a:pt x="958" y="1465"/>
                  </a:lnTo>
                  <a:lnTo>
                    <a:pt x="951" y="1443"/>
                  </a:lnTo>
                  <a:lnTo>
                    <a:pt x="939" y="1423"/>
                  </a:lnTo>
                  <a:lnTo>
                    <a:pt x="929" y="1404"/>
                  </a:lnTo>
                  <a:lnTo>
                    <a:pt x="910" y="1386"/>
                  </a:lnTo>
                  <a:lnTo>
                    <a:pt x="896" y="1367"/>
                  </a:lnTo>
                  <a:lnTo>
                    <a:pt x="882" y="1349"/>
                  </a:lnTo>
                  <a:lnTo>
                    <a:pt x="874" y="1327"/>
                  </a:lnTo>
                  <a:lnTo>
                    <a:pt x="864" y="1303"/>
                  </a:lnTo>
                  <a:lnTo>
                    <a:pt x="862" y="1279"/>
                  </a:lnTo>
                  <a:lnTo>
                    <a:pt x="862" y="1255"/>
                  </a:lnTo>
                  <a:lnTo>
                    <a:pt x="864" y="1232"/>
                  </a:lnTo>
                  <a:lnTo>
                    <a:pt x="871" y="1208"/>
                  </a:lnTo>
                  <a:lnTo>
                    <a:pt x="882" y="1187"/>
                  </a:lnTo>
                  <a:lnTo>
                    <a:pt x="896" y="1166"/>
                  </a:lnTo>
                  <a:lnTo>
                    <a:pt x="905" y="1157"/>
                  </a:lnTo>
                  <a:lnTo>
                    <a:pt x="915" y="1146"/>
                  </a:lnTo>
                  <a:lnTo>
                    <a:pt x="924" y="1138"/>
                  </a:lnTo>
                  <a:lnTo>
                    <a:pt x="937" y="1131"/>
                  </a:lnTo>
                  <a:lnTo>
                    <a:pt x="949" y="1124"/>
                  </a:lnTo>
                  <a:lnTo>
                    <a:pt x="963" y="1118"/>
                  </a:lnTo>
                  <a:lnTo>
                    <a:pt x="978" y="1112"/>
                  </a:lnTo>
                  <a:lnTo>
                    <a:pt x="992" y="1107"/>
                  </a:lnTo>
                  <a:lnTo>
                    <a:pt x="1009" y="1103"/>
                  </a:lnTo>
                  <a:lnTo>
                    <a:pt x="1026" y="1101"/>
                  </a:lnTo>
                  <a:lnTo>
                    <a:pt x="1047" y="1098"/>
                  </a:lnTo>
                  <a:lnTo>
                    <a:pt x="1066" y="1098"/>
                  </a:lnTo>
                  <a:lnTo>
                    <a:pt x="1088" y="1098"/>
                  </a:lnTo>
                  <a:lnTo>
                    <a:pt x="1108" y="1101"/>
                  </a:lnTo>
                  <a:lnTo>
                    <a:pt x="1126" y="1105"/>
                  </a:lnTo>
                  <a:lnTo>
                    <a:pt x="1144" y="1110"/>
                  </a:lnTo>
                  <a:lnTo>
                    <a:pt x="1159" y="1115"/>
                  </a:lnTo>
                  <a:lnTo>
                    <a:pt x="1175" y="1122"/>
                  </a:lnTo>
                  <a:lnTo>
                    <a:pt x="1187" y="1129"/>
                  </a:lnTo>
                  <a:lnTo>
                    <a:pt x="1199" y="1138"/>
                  </a:lnTo>
                  <a:lnTo>
                    <a:pt x="1211" y="1146"/>
                  </a:lnTo>
                  <a:lnTo>
                    <a:pt x="1219" y="1157"/>
                  </a:lnTo>
                  <a:lnTo>
                    <a:pt x="1228" y="1168"/>
                  </a:lnTo>
                  <a:lnTo>
                    <a:pt x="1235" y="1178"/>
                  </a:lnTo>
                  <a:lnTo>
                    <a:pt x="1245" y="1204"/>
                  </a:lnTo>
                  <a:lnTo>
                    <a:pt x="1252" y="1227"/>
                  </a:lnTo>
                  <a:lnTo>
                    <a:pt x="1254" y="1253"/>
                  </a:lnTo>
                  <a:lnTo>
                    <a:pt x="1254" y="1279"/>
                  </a:lnTo>
                  <a:lnTo>
                    <a:pt x="1250" y="1305"/>
                  </a:lnTo>
                  <a:lnTo>
                    <a:pt x="1243" y="1330"/>
                  </a:lnTo>
                  <a:lnTo>
                    <a:pt x="1235" y="1353"/>
                  </a:lnTo>
                  <a:lnTo>
                    <a:pt x="1225" y="1372"/>
                  </a:lnTo>
                  <a:lnTo>
                    <a:pt x="1213" y="1389"/>
                  </a:lnTo>
                  <a:lnTo>
                    <a:pt x="1199" y="1402"/>
                  </a:lnTo>
                  <a:lnTo>
                    <a:pt x="1185" y="1412"/>
                  </a:lnTo>
                  <a:lnTo>
                    <a:pt x="1172" y="1428"/>
                  </a:lnTo>
                  <a:lnTo>
                    <a:pt x="1163" y="1443"/>
                  </a:lnTo>
                  <a:lnTo>
                    <a:pt x="1155" y="1460"/>
                  </a:lnTo>
                  <a:lnTo>
                    <a:pt x="1148" y="1477"/>
                  </a:lnTo>
                  <a:lnTo>
                    <a:pt x="1144" y="1496"/>
                  </a:lnTo>
                  <a:lnTo>
                    <a:pt x="1141" y="1517"/>
                  </a:lnTo>
                  <a:lnTo>
                    <a:pt x="1141" y="1538"/>
                  </a:lnTo>
                  <a:lnTo>
                    <a:pt x="1146" y="1557"/>
                  </a:lnTo>
                  <a:lnTo>
                    <a:pt x="1153" y="1576"/>
                  </a:lnTo>
                  <a:lnTo>
                    <a:pt x="1161" y="1596"/>
                  </a:lnTo>
                  <a:lnTo>
                    <a:pt x="1175" y="1615"/>
                  </a:lnTo>
                  <a:lnTo>
                    <a:pt x="1192" y="1632"/>
                  </a:lnTo>
                  <a:lnTo>
                    <a:pt x="1213" y="1648"/>
                  </a:lnTo>
                  <a:lnTo>
                    <a:pt x="1237" y="1662"/>
                  </a:lnTo>
                  <a:lnTo>
                    <a:pt x="1266" y="1676"/>
                  </a:lnTo>
                  <a:lnTo>
                    <a:pt x="1279" y="1678"/>
                  </a:lnTo>
                  <a:lnTo>
                    <a:pt x="1312" y="1685"/>
                  </a:lnTo>
                  <a:lnTo>
                    <a:pt x="1360" y="1692"/>
                  </a:lnTo>
                  <a:lnTo>
                    <a:pt x="1425" y="1701"/>
                  </a:lnTo>
                  <a:lnTo>
                    <a:pt x="1461" y="1706"/>
                  </a:lnTo>
                  <a:lnTo>
                    <a:pt x="1496" y="1708"/>
                  </a:lnTo>
                  <a:lnTo>
                    <a:pt x="1534" y="1710"/>
                  </a:lnTo>
                  <a:lnTo>
                    <a:pt x="1573" y="1710"/>
                  </a:lnTo>
                  <a:lnTo>
                    <a:pt x="1611" y="1710"/>
                  </a:lnTo>
                  <a:lnTo>
                    <a:pt x="1651" y="1708"/>
                  </a:lnTo>
                  <a:lnTo>
                    <a:pt x="1686" y="1701"/>
                  </a:lnTo>
                  <a:lnTo>
                    <a:pt x="1724" y="1695"/>
                  </a:lnTo>
                  <a:lnTo>
                    <a:pt x="1717" y="1678"/>
                  </a:lnTo>
                  <a:lnTo>
                    <a:pt x="1713" y="1658"/>
                  </a:lnTo>
                  <a:lnTo>
                    <a:pt x="1709" y="1636"/>
                  </a:lnTo>
                  <a:lnTo>
                    <a:pt x="1707" y="1613"/>
                  </a:lnTo>
                  <a:lnTo>
                    <a:pt x="1705" y="1561"/>
                  </a:lnTo>
                  <a:lnTo>
                    <a:pt x="1705" y="1505"/>
                  </a:lnTo>
                  <a:lnTo>
                    <a:pt x="1707" y="1449"/>
                  </a:lnTo>
                  <a:lnTo>
                    <a:pt x="1710" y="1393"/>
                  </a:lnTo>
                  <a:lnTo>
                    <a:pt x="1717" y="1342"/>
                  </a:lnTo>
                  <a:lnTo>
                    <a:pt x="1724" y="1297"/>
                  </a:lnTo>
                  <a:lnTo>
                    <a:pt x="1729" y="1277"/>
                  </a:lnTo>
                  <a:lnTo>
                    <a:pt x="1736" y="1262"/>
                  </a:lnTo>
                  <a:lnTo>
                    <a:pt x="1744" y="1250"/>
                  </a:lnTo>
                  <a:lnTo>
                    <a:pt x="1755" y="1238"/>
                  </a:lnTo>
                  <a:lnTo>
                    <a:pt x="1768" y="1232"/>
                  </a:lnTo>
                  <a:lnTo>
                    <a:pt x="1782" y="1227"/>
                  </a:lnTo>
                  <a:lnTo>
                    <a:pt x="1797" y="1223"/>
                  </a:lnTo>
                  <a:lnTo>
                    <a:pt x="1813" y="1223"/>
                  </a:lnTo>
                  <a:lnTo>
                    <a:pt x="1828" y="1225"/>
                  </a:lnTo>
                  <a:lnTo>
                    <a:pt x="1844" y="1229"/>
                  </a:lnTo>
                  <a:lnTo>
                    <a:pt x="1861" y="1236"/>
                  </a:lnTo>
                  <a:lnTo>
                    <a:pt x="1877" y="1245"/>
                  </a:lnTo>
                  <a:lnTo>
                    <a:pt x="1895" y="1253"/>
                  </a:lnTo>
                  <a:lnTo>
                    <a:pt x="1910" y="1264"/>
                  </a:lnTo>
                  <a:lnTo>
                    <a:pt x="1926" y="1277"/>
                  </a:lnTo>
                  <a:lnTo>
                    <a:pt x="1939" y="1292"/>
                  </a:lnTo>
                  <a:lnTo>
                    <a:pt x="1953" y="1305"/>
                  </a:lnTo>
                  <a:lnTo>
                    <a:pt x="1970" y="1316"/>
                  </a:lnTo>
                  <a:lnTo>
                    <a:pt x="1987" y="1325"/>
                  </a:lnTo>
                  <a:lnTo>
                    <a:pt x="2008" y="1330"/>
                  </a:lnTo>
                  <a:lnTo>
                    <a:pt x="2028" y="1333"/>
                  </a:lnTo>
                  <a:lnTo>
                    <a:pt x="2047" y="1335"/>
                  </a:lnTo>
                  <a:lnTo>
                    <a:pt x="2069" y="1333"/>
                  </a:lnTo>
                  <a:lnTo>
                    <a:pt x="2090" y="1329"/>
                  </a:lnTo>
                  <a:lnTo>
                    <a:pt x="2110" y="1323"/>
                  </a:lnTo>
                  <a:lnTo>
                    <a:pt x="2129" y="1312"/>
                  </a:lnTo>
                  <a:lnTo>
                    <a:pt x="2148" y="1299"/>
                  </a:lnTo>
                  <a:lnTo>
                    <a:pt x="2163" y="1283"/>
                  </a:lnTo>
                  <a:lnTo>
                    <a:pt x="2179" y="1267"/>
                  </a:lnTo>
                  <a:lnTo>
                    <a:pt x="2189" y="1245"/>
                  </a:lnTo>
                  <a:lnTo>
                    <a:pt x="2198" y="1222"/>
                  </a:lnTo>
                  <a:lnTo>
                    <a:pt x="2205" y="1194"/>
                  </a:lnTo>
                  <a:lnTo>
                    <a:pt x="2205" y="1178"/>
                  </a:lnTo>
                  <a:lnTo>
                    <a:pt x="2205" y="1166"/>
                  </a:lnTo>
                  <a:lnTo>
                    <a:pt x="2205" y="1150"/>
                  </a:lnTo>
                  <a:lnTo>
                    <a:pt x="2203" y="1138"/>
                  </a:lnTo>
                  <a:lnTo>
                    <a:pt x="2198" y="1124"/>
                  </a:lnTo>
                  <a:lnTo>
                    <a:pt x="2194" y="1112"/>
                  </a:lnTo>
                  <a:lnTo>
                    <a:pt x="2187" y="1101"/>
                  </a:lnTo>
                  <a:lnTo>
                    <a:pt x="2180" y="1090"/>
                  </a:lnTo>
                  <a:lnTo>
                    <a:pt x="2165" y="1068"/>
                  </a:lnTo>
                  <a:lnTo>
                    <a:pt x="2148" y="1051"/>
                  </a:lnTo>
                  <a:lnTo>
                    <a:pt x="2124" y="1036"/>
                  </a:lnTo>
                  <a:lnTo>
                    <a:pt x="2102" y="1026"/>
                  </a:lnTo>
                  <a:lnTo>
                    <a:pt x="2078" y="1015"/>
                  </a:lnTo>
                  <a:lnTo>
                    <a:pt x="2054" y="1010"/>
                  </a:lnTo>
                  <a:lnTo>
                    <a:pt x="2030" y="1006"/>
                  </a:lnTo>
                  <a:lnTo>
                    <a:pt x="2006" y="1008"/>
                  </a:lnTo>
                  <a:lnTo>
                    <a:pt x="1984" y="1012"/>
                  </a:lnTo>
                  <a:lnTo>
                    <a:pt x="1963" y="1021"/>
                  </a:lnTo>
                  <a:lnTo>
                    <a:pt x="1955" y="1026"/>
                  </a:lnTo>
                  <a:lnTo>
                    <a:pt x="1946" y="1033"/>
                  </a:lnTo>
                  <a:lnTo>
                    <a:pt x="1939" y="1040"/>
                  </a:lnTo>
                  <a:lnTo>
                    <a:pt x="1931" y="1049"/>
                  </a:lnTo>
                  <a:lnTo>
                    <a:pt x="1917" y="1066"/>
                  </a:lnTo>
                  <a:lnTo>
                    <a:pt x="1902" y="1079"/>
                  </a:lnTo>
                  <a:lnTo>
                    <a:pt x="1885" y="1087"/>
                  </a:lnTo>
                  <a:lnTo>
                    <a:pt x="1868" y="1094"/>
                  </a:lnTo>
                  <a:lnTo>
                    <a:pt x="1852" y="1096"/>
                  </a:lnTo>
                  <a:lnTo>
                    <a:pt x="1835" y="1098"/>
                  </a:lnTo>
                  <a:lnTo>
                    <a:pt x="1818" y="1096"/>
                  </a:lnTo>
                  <a:lnTo>
                    <a:pt x="1801" y="1092"/>
                  </a:lnTo>
                  <a:lnTo>
                    <a:pt x="1787" y="1086"/>
                  </a:lnTo>
                  <a:lnTo>
                    <a:pt x="1770" y="1079"/>
                  </a:lnTo>
                  <a:lnTo>
                    <a:pt x="1758" y="1070"/>
                  </a:lnTo>
                  <a:lnTo>
                    <a:pt x="1746" y="1059"/>
                  </a:lnTo>
                  <a:lnTo>
                    <a:pt x="1738" y="1049"/>
                  </a:lnTo>
                  <a:lnTo>
                    <a:pt x="1729" y="1038"/>
                  </a:lnTo>
                  <a:lnTo>
                    <a:pt x="1724" y="1028"/>
                  </a:lnTo>
                  <a:lnTo>
                    <a:pt x="1724" y="1017"/>
                  </a:lnTo>
                  <a:lnTo>
                    <a:pt x="1724" y="980"/>
                  </a:lnTo>
                  <a:lnTo>
                    <a:pt x="1724" y="923"/>
                  </a:lnTo>
                  <a:lnTo>
                    <a:pt x="1724" y="846"/>
                  </a:lnTo>
                  <a:lnTo>
                    <a:pt x="1724" y="763"/>
                  </a:lnTo>
                  <a:lnTo>
                    <a:pt x="1724" y="677"/>
                  </a:lnTo>
                  <a:lnTo>
                    <a:pt x="1724" y="591"/>
                  </a:lnTo>
                  <a:lnTo>
                    <a:pt x="1724" y="514"/>
                  </a:lnTo>
                  <a:lnTo>
                    <a:pt x="1724" y="453"/>
                  </a:lnTo>
                  <a:lnTo>
                    <a:pt x="1702" y="466"/>
                  </a:lnTo>
                  <a:lnTo>
                    <a:pt x="1676" y="477"/>
                  </a:lnTo>
                  <a:lnTo>
                    <a:pt x="1649" y="488"/>
                  </a:lnTo>
                  <a:lnTo>
                    <a:pt x="1618" y="494"/>
                  </a:lnTo>
                  <a:lnTo>
                    <a:pt x="1587" y="498"/>
                  </a:lnTo>
                  <a:lnTo>
                    <a:pt x="1553" y="500"/>
                  </a:lnTo>
                  <a:lnTo>
                    <a:pt x="1517" y="503"/>
                  </a:lnTo>
                  <a:lnTo>
                    <a:pt x="1485" y="503"/>
                  </a:lnTo>
                  <a:lnTo>
                    <a:pt x="1450" y="500"/>
                  </a:lnTo>
                  <a:lnTo>
                    <a:pt x="1414" y="496"/>
                  </a:lnTo>
                  <a:lnTo>
                    <a:pt x="1380" y="491"/>
                  </a:lnTo>
                  <a:lnTo>
                    <a:pt x="1348" y="486"/>
                  </a:lnTo>
                  <a:lnTo>
                    <a:pt x="1317" y="479"/>
                  </a:lnTo>
                  <a:lnTo>
                    <a:pt x="1288" y="470"/>
                  </a:lnTo>
                  <a:lnTo>
                    <a:pt x="1261" y="461"/>
                  </a:lnTo>
                  <a:lnTo>
                    <a:pt x="1237" y="453"/>
                  </a:lnTo>
                  <a:lnTo>
                    <a:pt x="1219" y="444"/>
                  </a:lnTo>
                  <a:lnTo>
                    <a:pt x="1204" y="435"/>
                  </a:lnTo>
                  <a:lnTo>
                    <a:pt x="1190" y="427"/>
                  </a:lnTo>
                  <a:lnTo>
                    <a:pt x="1179" y="418"/>
                  </a:lnTo>
                  <a:lnTo>
                    <a:pt x="1170" y="410"/>
                  </a:lnTo>
                  <a:lnTo>
                    <a:pt x="1163" y="402"/>
                  </a:lnTo>
                  <a:lnTo>
                    <a:pt x="1161" y="390"/>
                  </a:lnTo>
                  <a:lnTo>
                    <a:pt x="1159" y="381"/>
                  </a:lnTo>
                  <a:lnTo>
                    <a:pt x="1159" y="371"/>
                  </a:lnTo>
                  <a:lnTo>
                    <a:pt x="1161" y="360"/>
                  </a:lnTo>
                  <a:lnTo>
                    <a:pt x="1168" y="348"/>
                  </a:lnTo>
                  <a:lnTo>
                    <a:pt x="1175" y="334"/>
                  </a:lnTo>
                  <a:lnTo>
                    <a:pt x="1194" y="306"/>
                  </a:lnTo>
                  <a:lnTo>
                    <a:pt x="1223" y="276"/>
                  </a:lnTo>
                  <a:lnTo>
                    <a:pt x="1239" y="257"/>
                  </a:lnTo>
                  <a:lnTo>
                    <a:pt x="1250" y="238"/>
                  </a:lnTo>
                  <a:lnTo>
                    <a:pt x="1259" y="217"/>
                  </a:lnTo>
                  <a:lnTo>
                    <a:pt x="1266" y="192"/>
                  </a:lnTo>
                  <a:lnTo>
                    <a:pt x="1270" y="171"/>
                  </a:lnTo>
                  <a:lnTo>
                    <a:pt x="1270" y="147"/>
                  </a:lnTo>
                  <a:lnTo>
                    <a:pt x="1266" y="124"/>
                  </a:lnTo>
                  <a:lnTo>
                    <a:pt x="1259" y="102"/>
                  </a:lnTo>
                  <a:lnTo>
                    <a:pt x="1250" y="81"/>
                  </a:lnTo>
                  <a:lnTo>
                    <a:pt x="1235" y="61"/>
                  </a:lnTo>
                  <a:lnTo>
                    <a:pt x="1225" y="53"/>
                  </a:lnTo>
                  <a:lnTo>
                    <a:pt x="1216" y="44"/>
                  </a:lnTo>
                  <a:lnTo>
                    <a:pt x="1206" y="35"/>
                  </a:lnTo>
                  <a:lnTo>
                    <a:pt x="1194" y="28"/>
                  </a:lnTo>
                  <a:lnTo>
                    <a:pt x="1182" y="23"/>
                  </a:lnTo>
                  <a:lnTo>
                    <a:pt x="1168" y="16"/>
                  </a:lnTo>
                  <a:lnTo>
                    <a:pt x="1153" y="12"/>
                  </a:lnTo>
                  <a:lnTo>
                    <a:pt x="1137" y="7"/>
                  </a:lnTo>
                  <a:lnTo>
                    <a:pt x="1119" y="3"/>
                  </a:lnTo>
                  <a:lnTo>
                    <a:pt x="1102" y="0"/>
                  </a:lnTo>
                  <a:lnTo>
                    <a:pt x="1084" y="0"/>
                  </a:lnTo>
                  <a:lnTo>
                    <a:pt x="1062" y="0"/>
                  </a:lnTo>
                  <a:lnTo>
                    <a:pt x="1047" y="0"/>
                  </a:lnTo>
                  <a:lnTo>
                    <a:pt x="1028" y="3"/>
                  </a:lnTo>
                  <a:lnTo>
                    <a:pt x="1016" y="5"/>
                  </a:lnTo>
                  <a:lnTo>
                    <a:pt x="999" y="9"/>
                  </a:lnTo>
                  <a:lnTo>
                    <a:pt x="989" y="16"/>
                  </a:lnTo>
                  <a:lnTo>
                    <a:pt x="975" y="21"/>
                  </a:lnTo>
                  <a:lnTo>
                    <a:pt x="965" y="28"/>
                  </a:lnTo>
                  <a:lnTo>
                    <a:pt x="955" y="35"/>
                  </a:lnTo>
                  <a:lnTo>
                    <a:pt x="946" y="44"/>
                  </a:lnTo>
                  <a:lnTo>
                    <a:pt x="937" y="53"/>
                  </a:lnTo>
                  <a:lnTo>
                    <a:pt x="931" y="61"/>
                  </a:lnTo>
                  <a:lnTo>
                    <a:pt x="924" y="72"/>
                  </a:lnTo>
                  <a:lnTo>
                    <a:pt x="915" y="94"/>
                  </a:lnTo>
                  <a:lnTo>
                    <a:pt x="909" y="117"/>
                  </a:lnTo>
                  <a:lnTo>
                    <a:pt x="907" y="141"/>
                  </a:lnTo>
                  <a:lnTo>
                    <a:pt x="907" y="166"/>
                  </a:lnTo>
                  <a:lnTo>
                    <a:pt x="909" y="192"/>
                  </a:lnTo>
                  <a:lnTo>
                    <a:pt x="915" y="217"/>
                  </a:lnTo>
                  <a:lnTo>
                    <a:pt x="924" y="242"/>
                  </a:lnTo>
                  <a:lnTo>
                    <a:pt x="936" y="266"/>
                  </a:lnTo>
                  <a:lnTo>
                    <a:pt x="949" y="287"/>
                  </a:lnTo>
                  <a:lnTo>
                    <a:pt x="966" y="306"/>
                  </a:lnTo>
                  <a:lnTo>
                    <a:pt x="978" y="322"/>
                  </a:lnTo>
                  <a:lnTo>
                    <a:pt x="987" y="337"/>
                  </a:lnTo>
                  <a:lnTo>
                    <a:pt x="992" y="353"/>
                  </a:lnTo>
                  <a:lnTo>
                    <a:pt x="997" y="367"/>
                  </a:lnTo>
                  <a:lnTo>
                    <a:pt x="997" y="381"/>
                  </a:lnTo>
                  <a:lnTo>
                    <a:pt x="995" y="397"/>
                  </a:lnTo>
                  <a:lnTo>
                    <a:pt x="991" y="412"/>
                  </a:lnTo>
                  <a:lnTo>
                    <a:pt x="982" y="425"/>
                  </a:lnTo>
                  <a:lnTo>
                    <a:pt x="973" y="435"/>
                  </a:lnTo>
                  <a:lnTo>
                    <a:pt x="960" y="444"/>
                  </a:lnTo>
                  <a:lnTo>
                    <a:pt x="942" y="451"/>
                  </a:lnTo>
                  <a:lnTo>
                    <a:pt x="924" y="455"/>
                  </a:lnTo>
                  <a:lnTo>
                    <a:pt x="902" y="455"/>
                  </a:lnTo>
                  <a:lnTo>
                    <a:pt x="876" y="453"/>
                  </a:lnTo>
                  <a:lnTo>
                    <a:pt x="849" y="447"/>
                  </a:lnTo>
                  <a:lnTo>
                    <a:pt x="818" y="435"/>
                  </a:lnTo>
                  <a:lnTo>
                    <a:pt x="800" y="430"/>
                  </a:lnTo>
                  <a:lnTo>
                    <a:pt x="780" y="425"/>
                  </a:lnTo>
                  <a:lnTo>
                    <a:pt x="758" y="421"/>
                  </a:lnTo>
                  <a:lnTo>
                    <a:pt x="739" y="418"/>
                  </a:lnTo>
                  <a:lnTo>
                    <a:pt x="689" y="418"/>
                  </a:lnTo>
                  <a:lnTo>
                    <a:pt x="640" y="421"/>
                  </a:lnTo>
                  <a:lnTo>
                    <a:pt x="590" y="425"/>
                  </a:lnTo>
                  <a:lnTo>
                    <a:pt x="537" y="434"/>
                  </a:lnTo>
                  <a:lnTo>
                    <a:pt x="483" y="442"/>
                  </a:lnTo>
                  <a:lnTo>
                    <a:pt x="433" y="453"/>
                  </a:lnTo>
                  <a:lnTo>
                    <a:pt x="428" y="466"/>
                  </a:lnTo>
                  <a:lnTo>
                    <a:pt x="428" y="489"/>
                  </a:lnTo>
                  <a:lnTo>
                    <a:pt x="428" y="517"/>
                  </a:lnTo>
                  <a:lnTo>
                    <a:pt x="430" y="549"/>
                  </a:lnTo>
                  <a:lnTo>
                    <a:pt x="440" y="627"/>
                  </a:lnTo>
                  <a:lnTo>
                    <a:pt x="448" y="713"/>
                  </a:lnTo>
                  <a:lnTo>
                    <a:pt x="452" y="757"/>
                  </a:lnTo>
                  <a:lnTo>
                    <a:pt x="455" y="800"/>
                  </a:lnTo>
                  <a:lnTo>
                    <a:pt x="457" y="841"/>
                  </a:lnTo>
                  <a:lnTo>
                    <a:pt x="459" y="877"/>
                  </a:lnTo>
                  <a:lnTo>
                    <a:pt x="457" y="911"/>
                  </a:lnTo>
                  <a:lnTo>
                    <a:pt x="452" y="939"/>
                  </a:lnTo>
                  <a:lnTo>
                    <a:pt x="448" y="952"/>
                  </a:lnTo>
                  <a:lnTo>
                    <a:pt x="443" y="963"/>
                  </a:lnTo>
                  <a:lnTo>
                    <a:pt x="440" y="972"/>
                  </a:lnTo>
                  <a:lnTo>
                    <a:pt x="433" y="978"/>
                  </a:lnTo>
                  <a:close/>
                </a:path>
              </a:pathLst>
            </a:custGeom>
            <a:solidFill>
              <a:schemeClr val="accent6"/>
            </a:solidFill>
            <a:ln w="28575" cap="rnd">
              <a:solidFill>
                <a:schemeClr val="accent6">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lv-LV"/>
            </a:p>
          </p:txBody>
        </p:sp>
        <p:sp>
          <p:nvSpPr>
            <p:cNvPr id="41" name="TextBox 40"/>
            <p:cNvSpPr txBox="1"/>
            <p:nvPr/>
          </p:nvSpPr>
          <p:spPr>
            <a:xfrm>
              <a:off x="1705814" y="4309869"/>
              <a:ext cx="1609736" cy="707886"/>
            </a:xfrm>
            <a:prstGeom prst="rect">
              <a:avLst/>
            </a:prstGeom>
            <a:noFill/>
          </p:spPr>
          <p:txBody>
            <a:bodyPr wrap="none" rtlCol="0">
              <a:spAutoFit/>
            </a:bodyPr>
            <a:lstStyle/>
            <a:p>
              <a:pPr algn="ctr"/>
              <a:r>
                <a:rPr lang="lv-LV" sz="2000" dirty="0" err="1" smtClean="0">
                  <a:effectLst>
                    <a:outerShdw blurRad="50800" dist="38100" algn="l" rotWithShape="0">
                      <a:prstClr val="black">
                        <a:alpha val="40000"/>
                      </a:prstClr>
                    </a:outerShdw>
                  </a:effectLst>
                  <a:hlinkClick r:id="rId7" action="ppaction://hlinksldjump"/>
                </a:rPr>
                <a:t>Persons</a:t>
              </a:r>
              <a:r>
                <a:rPr lang="lv-LV" sz="2000" dirty="0" smtClean="0">
                  <a:effectLst>
                    <a:outerShdw blurRad="50800" dist="38100" algn="l" rotWithShape="0">
                      <a:prstClr val="black">
                        <a:alpha val="40000"/>
                      </a:prstClr>
                    </a:outerShdw>
                  </a:effectLst>
                  <a:hlinkClick r:id="rId7" action="ppaction://hlinksldjump"/>
                </a:rPr>
                <a:t>’ </a:t>
              </a:r>
            </a:p>
            <a:p>
              <a:pPr algn="ctr"/>
              <a:r>
                <a:rPr lang="lv-LV" sz="2000" dirty="0" err="1" smtClean="0">
                  <a:effectLst>
                    <a:outerShdw blurRad="50800" dist="38100" algn="l" rotWithShape="0">
                      <a:prstClr val="black">
                        <a:alpha val="40000"/>
                      </a:prstClr>
                    </a:outerShdw>
                  </a:effectLst>
                  <a:hlinkClick r:id="rId7" action="ppaction://hlinksldjump"/>
                </a:rPr>
                <a:t>Legal</a:t>
              </a:r>
              <a:r>
                <a:rPr lang="lv-LV" sz="2000" dirty="0" smtClean="0">
                  <a:effectLst>
                    <a:outerShdw blurRad="50800" dist="38100" algn="l" rotWithShape="0">
                      <a:prstClr val="black">
                        <a:alpha val="40000"/>
                      </a:prstClr>
                    </a:outerShdw>
                  </a:effectLst>
                  <a:hlinkClick r:id="rId7" action="ppaction://hlinksldjump"/>
                </a:rPr>
                <a:t> Status</a:t>
              </a:r>
              <a:endParaRPr lang="lv-LV" sz="2000" dirty="0">
                <a:effectLst>
                  <a:outerShdw blurRad="50800" dist="38100" algn="l" rotWithShape="0">
                    <a:prstClr val="black">
                      <a:alpha val="40000"/>
                    </a:prstClr>
                  </a:outerShdw>
                </a:effectLst>
              </a:endParaRPr>
            </a:p>
          </p:txBody>
        </p:sp>
      </p:grpSp>
      <p:sp>
        <p:nvSpPr>
          <p:cNvPr id="23" name="Action Button: Home 22">
            <a:hlinkClick r:id="rId8" action="ppaction://hlinksldjump" highlightClick="1"/>
          </p:cNvPr>
          <p:cNvSpPr/>
          <p:nvPr/>
        </p:nvSpPr>
        <p:spPr>
          <a:xfrm>
            <a:off x="8155014" y="492633"/>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lv-LV" b="1" dirty="0" err="1" smtClean="0"/>
              <a:t>Services</a:t>
            </a:r>
            <a:endParaRPr lang="lv-LV" b="1" dirty="0"/>
          </a:p>
        </p:txBody>
      </p:sp>
      <p:graphicFrame>
        <p:nvGraphicFramePr>
          <p:cNvPr id="9" name="Content Placeholder 8"/>
          <p:cNvGraphicFramePr>
            <a:graphicFrameLocks noGrp="1"/>
          </p:cNvGraphicFramePr>
          <p:nvPr>
            <p:ph idx="1"/>
          </p:nvPr>
        </p:nvGraphicFramePr>
        <p:xfrm>
          <a:off x="2352675" y="1466850"/>
          <a:ext cx="6524626" cy="4600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14</a:t>
            </a:fld>
            <a:endParaRPr lang="lv-LV"/>
          </a:p>
        </p:txBody>
      </p:sp>
      <p:sp>
        <p:nvSpPr>
          <p:cNvPr id="7" name="Action Button: Home 6">
            <a:hlinkClick r:id="rId6"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eginning 5">
            <a:hlinkClick r:id="rId6" action="ppaction://hlinksldjump" highlightClick="1"/>
          </p:cNvPr>
          <p:cNvSpPr/>
          <p:nvPr/>
        </p:nvSpPr>
        <p:spPr>
          <a:xfrm>
            <a:off x="123826" y="6238876"/>
            <a:ext cx="1266825" cy="495300"/>
          </a:xfrm>
          <a:prstGeom prst="actionButtonBeginning">
            <a:avLst/>
          </a:prstGeom>
        </p:spPr>
        <p:style>
          <a:lnRef idx="1">
            <a:schemeClr val="accent6"/>
          </a:lnRef>
          <a:fillRef idx="3">
            <a:schemeClr val="accent6"/>
          </a:fillRef>
          <a:effectRef idx="2">
            <a:schemeClr val="accent6"/>
          </a:effectRef>
          <a:fontRef idx="minor">
            <a:schemeClr val="lt1"/>
          </a:fontRef>
        </p:style>
        <p:txBody>
          <a:bodyPr lIns="91428" tIns="45715" rIns="91428" bIns="45715" rtlCol="0" anchor="ctr"/>
          <a:lstStyle/>
          <a:p>
            <a:pPr algn="ctr"/>
            <a:r>
              <a:rPr lang="lv-LV" sz="1600" dirty="0" err="1" smtClean="0"/>
              <a:t>Policy</a:t>
            </a:r>
            <a:r>
              <a:rPr lang="lv-LV" sz="1600" dirty="0" smtClean="0"/>
              <a:t> </a:t>
            </a:r>
            <a:r>
              <a:rPr lang="lv-LV" sz="1600" dirty="0" err="1" smtClean="0"/>
              <a:t>Areas</a:t>
            </a:r>
            <a:endParaRPr lang="lv-LV" sz="16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lv-LV" b="1" dirty="0" err="1" smtClean="0"/>
              <a:t>Services</a:t>
            </a:r>
            <a:endParaRPr lang="lv-LV" b="1" dirty="0"/>
          </a:p>
        </p:txBody>
      </p:sp>
      <p:graphicFrame>
        <p:nvGraphicFramePr>
          <p:cNvPr id="22" name="Content Placeholder 21"/>
          <p:cNvGraphicFramePr>
            <a:graphicFrameLocks noGrp="1"/>
          </p:cNvGraphicFramePr>
          <p:nvPr>
            <p:ph idx="1"/>
          </p:nvPr>
        </p:nvGraphicFramePr>
        <p:xfrm>
          <a:off x="1862667" y="1685924"/>
          <a:ext cx="6824134" cy="4760032"/>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15</a:t>
            </a:fld>
            <a:endParaRPr lang="lv-LV"/>
          </a:p>
        </p:txBody>
      </p:sp>
      <p:sp>
        <p:nvSpPr>
          <p:cNvPr id="10" name="Action Button: Home 9">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eginning 5">
            <a:hlinkClick r:id="rId4" action="ppaction://hlinksldjump" highlightClick="1"/>
          </p:cNvPr>
          <p:cNvSpPr/>
          <p:nvPr/>
        </p:nvSpPr>
        <p:spPr>
          <a:xfrm>
            <a:off x="123826" y="6238876"/>
            <a:ext cx="1266825" cy="495300"/>
          </a:xfrm>
          <a:prstGeom prst="actionButtonBeginning">
            <a:avLst/>
          </a:prstGeom>
        </p:spPr>
        <p:style>
          <a:lnRef idx="1">
            <a:schemeClr val="accent6"/>
          </a:lnRef>
          <a:fillRef idx="3">
            <a:schemeClr val="accent6"/>
          </a:fillRef>
          <a:effectRef idx="2">
            <a:schemeClr val="accent6"/>
          </a:effectRef>
          <a:fontRef idx="minor">
            <a:schemeClr val="lt1"/>
          </a:fontRef>
        </p:style>
        <p:txBody>
          <a:bodyPr lIns="91428" tIns="45715" rIns="91428" bIns="45715" rtlCol="0" anchor="ctr"/>
          <a:lstStyle/>
          <a:p>
            <a:pPr algn="ctr"/>
            <a:r>
              <a:rPr lang="lv-LV" sz="1600" dirty="0" err="1" smtClean="0"/>
              <a:t>Policy</a:t>
            </a:r>
            <a:r>
              <a:rPr lang="lv-LV" sz="1600" dirty="0" smtClean="0"/>
              <a:t> </a:t>
            </a:r>
            <a:r>
              <a:rPr lang="lv-LV" sz="1600" dirty="0" err="1" smtClean="0"/>
              <a:t>Areas</a:t>
            </a:r>
            <a:endParaRPr lang="lv-LV" sz="1600" dirty="0"/>
          </a:p>
        </p:txBody>
      </p:sp>
      <p:sp>
        <p:nvSpPr>
          <p:cNvPr id="7" name="Action Button: Forward or Next 6">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9" descr="catimg_b_43965.jpg"/>
          <p:cNvPicPr>
            <a:picLocks noChangeAspect="1"/>
          </p:cNvPicPr>
          <p:nvPr/>
        </p:nvPicPr>
        <p:blipFill>
          <a:blip r:embed="rId2" cstate="print"/>
          <a:stretch>
            <a:fillRect/>
          </a:stretch>
        </p:blipFill>
        <p:spPr>
          <a:xfrm rot="296702">
            <a:off x="336147" y="2597851"/>
            <a:ext cx="3281242" cy="2173824"/>
          </a:xfrm>
          <a:prstGeom prst="rect">
            <a:avLst/>
          </a:prstGeom>
          <a:ln>
            <a:noFill/>
          </a:ln>
          <a:effectLst>
            <a:outerShdw blurRad="149987" dist="250190" dir="8460000" algn="ctr">
              <a:srgbClr val="000000">
                <a:alpha val="28000"/>
              </a:srgbClr>
            </a:outerShdw>
            <a:softEdge rad="317500"/>
          </a:effectLst>
          <a:scene3d>
            <a:camera prst="orthographicFront">
              <a:rot lat="0" lon="0" rev="0"/>
            </a:camera>
            <a:lightRig rig="contrasting" dir="t">
              <a:rot lat="0" lon="0" rev="1500000"/>
            </a:lightRig>
          </a:scene3d>
          <a:sp3d prstMaterial="metal">
            <a:bevelT w="88900" h="88900"/>
          </a:sp3d>
        </p:spPr>
      </p:pic>
      <p:graphicFrame>
        <p:nvGraphicFramePr>
          <p:cNvPr id="5" name="Content Placeholder 4"/>
          <p:cNvGraphicFramePr>
            <a:graphicFrameLocks noGrp="1"/>
          </p:cNvGraphicFramePr>
          <p:nvPr>
            <p:ph sz="half" idx="1"/>
          </p:nvPr>
        </p:nvGraphicFramePr>
        <p:xfrm>
          <a:off x="2573867" y="1428750"/>
          <a:ext cx="6129865"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16</a:t>
            </a:fld>
            <a:endParaRPr lang="lv-LV"/>
          </a:p>
        </p:txBody>
      </p:sp>
      <p:sp>
        <p:nvSpPr>
          <p:cNvPr id="2" name="Title 1"/>
          <p:cNvSpPr>
            <a:spLocks noGrp="1"/>
          </p:cNvSpPr>
          <p:nvPr>
            <p:ph type="title"/>
          </p:nvPr>
        </p:nvSpPr>
        <p:spPr/>
        <p:txBody>
          <a:bodyPr>
            <a:normAutofit/>
          </a:bodyPr>
          <a:lstStyle/>
          <a:p>
            <a:r>
              <a:rPr lang="lv-LV" b="1" dirty="0" err="1" smtClean="0"/>
              <a:t>Services</a:t>
            </a:r>
            <a:endParaRPr lang="lv-LV" b="1" dirty="0"/>
          </a:p>
        </p:txBody>
      </p:sp>
      <p:sp>
        <p:nvSpPr>
          <p:cNvPr id="6" name="Action Button: Home 5">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eginning 6">
            <a:hlinkClick r:id="rId5" action="ppaction://hlinksldjump" highlightClick="1"/>
          </p:cNvPr>
          <p:cNvSpPr/>
          <p:nvPr/>
        </p:nvSpPr>
        <p:spPr>
          <a:xfrm>
            <a:off x="123826" y="6238876"/>
            <a:ext cx="1266825" cy="495300"/>
          </a:xfrm>
          <a:prstGeom prst="actionButtonBeginning">
            <a:avLst/>
          </a:prstGeom>
        </p:spPr>
        <p:style>
          <a:lnRef idx="1">
            <a:schemeClr val="accent6"/>
          </a:lnRef>
          <a:fillRef idx="3">
            <a:schemeClr val="accent6"/>
          </a:fillRef>
          <a:effectRef idx="2">
            <a:schemeClr val="accent6"/>
          </a:effectRef>
          <a:fontRef idx="minor">
            <a:schemeClr val="lt1"/>
          </a:fontRef>
        </p:style>
        <p:txBody>
          <a:bodyPr lIns="91428" tIns="45715" rIns="91428" bIns="45715" rtlCol="0" anchor="ctr"/>
          <a:lstStyle/>
          <a:p>
            <a:pPr algn="ctr"/>
            <a:r>
              <a:rPr lang="lv-LV" sz="1600" dirty="0" err="1" smtClean="0"/>
              <a:t>Policy</a:t>
            </a:r>
            <a:r>
              <a:rPr lang="lv-LV" sz="1600" dirty="0" smtClean="0"/>
              <a:t> </a:t>
            </a:r>
            <a:r>
              <a:rPr lang="lv-LV" sz="1600" dirty="0" err="1" smtClean="0"/>
              <a:t>Areas</a:t>
            </a:r>
            <a:endParaRPr lang="lv-LV" sz="16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ontent Placeholder 5"/>
          <p:cNvGraphicFramePr>
            <a:graphicFrameLocks/>
          </p:cNvGraphicFramePr>
          <p:nvPr/>
        </p:nvGraphicFramePr>
        <p:xfrm>
          <a:off x="1028641" y="1428736"/>
          <a:ext cx="8115360" cy="5057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6" name="Diagram 35"/>
          <p:cNvGraphicFramePr/>
          <p:nvPr/>
        </p:nvGraphicFramePr>
        <p:xfrm>
          <a:off x="2705571" y="1495426"/>
          <a:ext cx="6072230" cy="50464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Title 10"/>
          <p:cNvSpPr>
            <a:spLocks noGrp="1"/>
          </p:cNvSpPr>
          <p:nvPr>
            <p:ph type="title"/>
          </p:nvPr>
        </p:nvSpPr>
        <p:spPr/>
        <p:txBody>
          <a:bodyPr>
            <a:normAutofit/>
          </a:bodyPr>
          <a:lstStyle/>
          <a:p>
            <a:r>
              <a:rPr lang="lv-LV" sz="3200" b="1" dirty="0" smtClean="0">
                <a:solidFill>
                  <a:schemeClr val="accent6">
                    <a:lumMod val="75000"/>
                  </a:schemeClr>
                </a:solidFill>
                <a:effectLst>
                  <a:outerShdw blurRad="38100" dist="38100" dir="2700000" algn="tl">
                    <a:srgbClr val="000000">
                      <a:alpha val="43137"/>
                    </a:srgbClr>
                  </a:outerShdw>
                </a:effectLst>
              </a:rPr>
              <a:t>MIGRATION</a:t>
            </a:r>
            <a:endParaRPr lang="lv-LV" sz="3200" b="1" dirty="0">
              <a:solidFill>
                <a:schemeClr val="accent6">
                  <a:lumMod val="75000"/>
                </a:schemeClr>
              </a:solidFill>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pPr>
              <a:defRPr/>
            </a:pPr>
            <a:fld id="{D81579D9-452F-4C29-A011-B7AE3F8F110C}" type="slidenum">
              <a:rPr lang="lv-LV" smtClean="0"/>
              <a:pPr>
                <a:defRPr/>
              </a:pPr>
              <a:t>17</a:t>
            </a:fld>
            <a:endParaRPr lang="lv-LV"/>
          </a:p>
        </p:txBody>
      </p:sp>
      <p:sp>
        <p:nvSpPr>
          <p:cNvPr id="8" name="Action Button: Home 7">
            <a:hlinkClick r:id="rId11"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eginning 8">
            <a:hlinkClick r:id="rId12" action="ppaction://hlinksldjump" highlightClick="1"/>
          </p:cNvPr>
          <p:cNvSpPr/>
          <p:nvPr/>
        </p:nvSpPr>
        <p:spPr>
          <a:xfrm>
            <a:off x="123826" y="6238876"/>
            <a:ext cx="1266825" cy="495300"/>
          </a:xfrm>
          <a:prstGeom prst="actionButtonBeginning">
            <a:avLst/>
          </a:prstGeom>
        </p:spPr>
        <p:style>
          <a:lnRef idx="1">
            <a:schemeClr val="accent6"/>
          </a:lnRef>
          <a:fillRef idx="3">
            <a:schemeClr val="accent6"/>
          </a:fillRef>
          <a:effectRef idx="2">
            <a:schemeClr val="accent6"/>
          </a:effectRef>
          <a:fontRef idx="minor">
            <a:schemeClr val="lt1"/>
          </a:fontRef>
        </p:style>
        <p:txBody>
          <a:bodyPr lIns="91428" tIns="45715" rIns="91428" bIns="45715" rtlCol="0" anchor="ctr"/>
          <a:lstStyle/>
          <a:p>
            <a:pPr algn="ctr"/>
            <a:r>
              <a:rPr lang="lv-LV" sz="1600" dirty="0" err="1" smtClean="0"/>
              <a:t>Policy</a:t>
            </a:r>
            <a:r>
              <a:rPr lang="lv-LV" sz="1600" dirty="0" smtClean="0"/>
              <a:t> </a:t>
            </a:r>
            <a:r>
              <a:rPr lang="lv-LV" sz="1600" dirty="0" err="1" smtClean="0"/>
              <a:t>Areas</a:t>
            </a:r>
            <a:endParaRPr lang="lv-LV" sz="16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9" descr="catimg_b_43945.jpg"/>
          <p:cNvPicPr>
            <a:picLocks noGrp="1" noChangeAspect="1"/>
          </p:cNvPicPr>
          <p:nvPr>
            <p:ph sz="half" idx="1"/>
          </p:nvPr>
        </p:nvPicPr>
        <p:blipFill>
          <a:blip r:embed="rId2" cstate="print"/>
          <a:stretch>
            <a:fillRect/>
          </a:stretch>
        </p:blipFill>
        <p:spPr>
          <a:xfrm rot="21005054">
            <a:off x="221602" y="2223659"/>
            <a:ext cx="4438164" cy="2958776"/>
          </a:xfrm>
          <a:prstGeom prst="roundRect">
            <a:avLst>
              <a:gd name="adj" fmla="val 8594"/>
            </a:avLst>
          </a:prstGeom>
          <a:solidFill>
            <a:srgbClr val="FFFFFF">
              <a:shade val="85000"/>
              <a:alpha val="56000"/>
            </a:srgbClr>
          </a:solidFill>
          <a:ln>
            <a:noFill/>
          </a:ln>
          <a:effectLst>
            <a:outerShdw blurRad="50800" dist="38100" dir="5400000" algn="t" rotWithShape="0">
              <a:prstClr val="black">
                <a:alpha val="40000"/>
              </a:prstClr>
            </a:outerShdw>
            <a:reflection blurRad="12700" stA="38000" endPos="28000" dist="5000" dir="5400000" sy="-100000" algn="bl" rotWithShape="0"/>
            <a:softEdge rad="317500"/>
          </a:effectLst>
        </p:spPr>
      </p:pic>
      <p:sp>
        <p:nvSpPr>
          <p:cNvPr id="13" name="Content Placeholder 2"/>
          <p:cNvSpPr>
            <a:spLocks noGrp="1"/>
          </p:cNvSpPr>
          <p:nvPr>
            <p:ph sz="half" idx="2"/>
          </p:nvPr>
        </p:nvSpPr>
        <p:spPr>
          <a:xfrm>
            <a:off x="4607103" y="2152437"/>
            <a:ext cx="4038600" cy="3744930"/>
          </a:xfrm>
        </p:spPr>
        <p:txBody>
          <a:bodyPr>
            <a:normAutofit/>
          </a:bodyPr>
          <a:lstStyle/>
          <a:p>
            <a:pPr algn="just">
              <a:buNone/>
            </a:pPr>
            <a:r>
              <a:rPr lang="en-GB" sz="1800" dirty="0" smtClean="0"/>
              <a:t>Pursuant to the provisions of the </a:t>
            </a:r>
            <a:r>
              <a:rPr lang="en-GB" sz="1800" i="1" dirty="0" smtClean="0">
                <a:hlinkClick r:id="rId3"/>
              </a:rPr>
              <a:t>Immigration Law</a:t>
            </a:r>
            <a:r>
              <a:rPr lang="en-GB" sz="1800" dirty="0" smtClean="0"/>
              <a:t>, invitation is a document </a:t>
            </a:r>
            <a:r>
              <a:rPr lang="lv-LV" sz="1800" dirty="0" err="1" smtClean="0"/>
              <a:t>approved</a:t>
            </a:r>
            <a:r>
              <a:rPr lang="lv-LV" sz="1800" dirty="0" smtClean="0"/>
              <a:t> </a:t>
            </a:r>
            <a:r>
              <a:rPr lang="lv-LV" sz="1800" dirty="0" err="1" smtClean="0"/>
              <a:t>by</a:t>
            </a:r>
            <a:r>
              <a:rPr lang="lv-LV" sz="1800" dirty="0" smtClean="0"/>
              <a:t> OCMA, </a:t>
            </a:r>
            <a:r>
              <a:rPr lang="lv-LV" sz="1800" dirty="0" err="1" smtClean="0"/>
              <a:t>in</a:t>
            </a:r>
            <a:r>
              <a:rPr lang="lv-LV" sz="1800" dirty="0" smtClean="0"/>
              <a:t> </a:t>
            </a:r>
            <a:r>
              <a:rPr lang="lv-LV" sz="1800" dirty="0" err="1" smtClean="0"/>
              <a:t>which</a:t>
            </a:r>
            <a:r>
              <a:rPr lang="en-GB" sz="1800" dirty="0" smtClean="0"/>
              <a:t> </a:t>
            </a:r>
            <a:r>
              <a:rPr lang="lv-LV" sz="1800" dirty="0" err="1" smtClean="0"/>
              <a:t>an</a:t>
            </a:r>
            <a:r>
              <a:rPr lang="en-GB" sz="1800" dirty="0" smtClean="0"/>
              <a:t> inviter undertakes the obligations s</a:t>
            </a:r>
            <a:r>
              <a:rPr lang="lv-LV" sz="1800" dirty="0" err="1" smtClean="0"/>
              <a:t>pecified</a:t>
            </a:r>
            <a:r>
              <a:rPr lang="en-GB" sz="1800" dirty="0" smtClean="0"/>
              <a:t> in the</a:t>
            </a:r>
            <a:r>
              <a:rPr lang="lv-LV" sz="1800" i="1" dirty="0" smtClean="0"/>
              <a:t> </a:t>
            </a:r>
            <a:r>
              <a:rPr lang="lv-LV" sz="1800" i="1" dirty="0" err="1" smtClean="0"/>
              <a:t>Immigration</a:t>
            </a:r>
            <a:r>
              <a:rPr lang="lv-LV" sz="1800" i="1" dirty="0" smtClean="0"/>
              <a:t> </a:t>
            </a:r>
            <a:r>
              <a:rPr lang="en-GB" sz="1800" i="1" dirty="0" smtClean="0"/>
              <a:t>Law </a:t>
            </a:r>
            <a:r>
              <a:rPr lang="lv-LV" sz="1800" dirty="0" err="1" smtClean="0"/>
              <a:t>in</a:t>
            </a:r>
            <a:r>
              <a:rPr lang="lv-LV" sz="1800" dirty="0" smtClean="0"/>
              <a:t> </a:t>
            </a:r>
            <a:r>
              <a:rPr lang="lv-LV" sz="1800" dirty="0" err="1" smtClean="0"/>
              <a:t>relation</a:t>
            </a:r>
            <a:r>
              <a:rPr lang="lv-LV" sz="1800" dirty="0" smtClean="0"/>
              <a:t> to</a:t>
            </a:r>
            <a:r>
              <a:rPr lang="en-GB" sz="1800" dirty="0" smtClean="0"/>
              <a:t> the </a:t>
            </a:r>
            <a:r>
              <a:rPr lang="lv-LV" sz="1800" dirty="0" err="1" smtClean="0"/>
              <a:t>foreigner</a:t>
            </a:r>
            <a:r>
              <a:rPr lang="en-GB" sz="1800" dirty="0" smtClean="0"/>
              <a:t> whom he or she has invited to </a:t>
            </a:r>
            <a:r>
              <a:rPr lang="lv-LV" sz="1800" dirty="0" err="1" smtClean="0"/>
              <a:t>reside</a:t>
            </a:r>
            <a:r>
              <a:rPr lang="en-GB" sz="1800" dirty="0" smtClean="0"/>
              <a:t> in the Republic of Latvia</a:t>
            </a:r>
            <a:r>
              <a:rPr lang="lv-LV" sz="1800" dirty="0" smtClean="0"/>
              <a:t> (</a:t>
            </a:r>
            <a:r>
              <a:rPr lang="lv-LV" sz="1800" dirty="0" err="1" smtClean="0"/>
              <a:t>with</a:t>
            </a:r>
            <a:r>
              <a:rPr lang="lv-LV" sz="1800" dirty="0" smtClean="0"/>
              <a:t> a visa).</a:t>
            </a:r>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18</a:t>
            </a:fld>
            <a:endParaRPr lang="lv-LV"/>
          </a:p>
        </p:txBody>
      </p:sp>
      <p:sp>
        <p:nvSpPr>
          <p:cNvPr id="9" name="Title 8"/>
          <p:cNvSpPr>
            <a:spLocks noGrp="1"/>
          </p:cNvSpPr>
          <p:nvPr>
            <p:ph type="title"/>
          </p:nvPr>
        </p:nvSpPr>
        <p:spPr/>
        <p:txBody>
          <a:bodyPr/>
          <a:lstStyle/>
          <a:p>
            <a:r>
              <a:rPr lang="lv-LV" b="1" dirty="0" err="1" smtClean="0"/>
              <a:t>Invitations</a:t>
            </a:r>
            <a:endParaRPr lang="lv-LV" b="1" dirty="0"/>
          </a:p>
        </p:txBody>
      </p:sp>
      <p:sp>
        <p:nvSpPr>
          <p:cNvPr id="6" name="Action Button: Home 5">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0" name="Action Button: Back or Previous 9">
            <a:hlinkClick r:id="rId5"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Invitations</a:t>
            </a:r>
            <a:endParaRPr lang="lv-LV" b="1" dirty="0"/>
          </a:p>
        </p:txBody>
      </p:sp>
      <p:graphicFrame>
        <p:nvGraphicFramePr>
          <p:cNvPr id="7" name="Content Placeholder 6"/>
          <p:cNvGraphicFramePr>
            <a:graphicFrameLocks noGrp="1"/>
          </p:cNvGraphicFramePr>
          <p:nvPr>
            <p:ph idx="1"/>
          </p:nvPr>
        </p:nvGraphicFramePr>
        <p:xfrm>
          <a:off x="848299" y="1600200"/>
          <a:ext cx="7838501"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19</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457200" y="1746518"/>
          <a:ext cx="8229600" cy="4323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2</a:t>
            </a:fld>
            <a:endParaRPr lang="lv-LV"/>
          </a:p>
        </p:txBody>
      </p:sp>
      <p:sp>
        <p:nvSpPr>
          <p:cNvPr id="6" name="Action Button: Forward or Next 5">
            <a:hlinkClick r:id="" action="ppaction://hlinkshowjump?jump=nextslide" highlightClick="1"/>
          </p:cNvPr>
          <p:cNvSpPr/>
          <p:nvPr/>
        </p:nvSpPr>
        <p:spPr>
          <a:xfrm>
            <a:off x="8009130" y="2604677"/>
            <a:ext cx="571504" cy="571504"/>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Forward or Next 6">
            <a:hlinkClick r:id="rId7" action="ppaction://hlinksldjump" highlightClick="1"/>
          </p:cNvPr>
          <p:cNvSpPr/>
          <p:nvPr/>
        </p:nvSpPr>
        <p:spPr>
          <a:xfrm>
            <a:off x="8009130" y="3773908"/>
            <a:ext cx="571504" cy="571504"/>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Forward or Next 7">
            <a:hlinkClick r:id="rId8" action="ppaction://hlinksldjump" highlightClick="1"/>
          </p:cNvPr>
          <p:cNvSpPr/>
          <p:nvPr/>
        </p:nvSpPr>
        <p:spPr>
          <a:xfrm>
            <a:off x="8009130" y="4970954"/>
            <a:ext cx="571504" cy="571504"/>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Home 8">
            <a:hlinkClick r:id="" action="ppaction://noaction" highlightClick="1"/>
          </p:cNvPr>
          <p:cNvSpPr/>
          <p:nvPr/>
        </p:nvSpPr>
        <p:spPr>
          <a:xfrm>
            <a:off x="7867117" y="170916"/>
            <a:ext cx="1058238" cy="1058238"/>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Invitations</a:t>
            </a:r>
            <a:endParaRPr lang="lv-LV" b="1" dirty="0"/>
          </a:p>
        </p:txBody>
      </p:sp>
      <p:graphicFrame>
        <p:nvGraphicFramePr>
          <p:cNvPr id="7" name="Content Placeholder 6"/>
          <p:cNvGraphicFramePr>
            <a:graphicFrameLocks noGrp="1"/>
          </p:cNvGraphicFramePr>
          <p:nvPr>
            <p:ph idx="1"/>
          </p:nvPr>
        </p:nvGraphicFramePr>
        <p:xfrm>
          <a:off x="451557" y="1783644"/>
          <a:ext cx="8235244" cy="434251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20</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b="1" dirty="0" smtClean="0"/>
              <a:t>Visas</a:t>
            </a:r>
            <a:endParaRPr lang="lv-LV" b="1" dirty="0"/>
          </a:p>
        </p:txBody>
      </p:sp>
      <p:sp>
        <p:nvSpPr>
          <p:cNvPr id="3" name="Content Placeholder 2"/>
          <p:cNvSpPr>
            <a:spLocks noGrp="1"/>
          </p:cNvSpPr>
          <p:nvPr>
            <p:ph idx="1"/>
          </p:nvPr>
        </p:nvSpPr>
        <p:spPr>
          <a:xfrm>
            <a:off x="2933701" y="1490648"/>
            <a:ext cx="6007179" cy="4891103"/>
          </a:xfrm>
        </p:spPr>
        <p:txBody>
          <a:bodyPr>
            <a:noAutofit/>
          </a:bodyPr>
          <a:lstStyle/>
          <a:p>
            <a:pPr algn="just">
              <a:buNone/>
            </a:pPr>
            <a:r>
              <a:rPr lang="en-GB" sz="1400" dirty="0" smtClean="0"/>
              <a:t>The foreigner who needs a visa in order to enter Latvia must claim for and obtain it prior to the entering - in one of the diplomatic or consular offices of the Republic of Latvia or embassy of other Schengen Member State representing Latvia or consulate according to the provisions of territorial responsibility. In exceptional cases, the visa can also be issued at border crossing points: if it is in accordance with the international legal norms, in the interests of the Latvian state or if it is connected with Force Majeure or humanitarian considerations</a:t>
            </a:r>
            <a:r>
              <a:rPr lang="lv-LV" sz="1400" dirty="0" smtClean="0"/>
              <a:t>.</a:t>
            </a:r>
          </a:p>
          <a:p>
            <a:pPr algn="just">
              <a:buNone/>
            </a:pPr>
            <a:endParaRPr lang="lv-LV" sz="1400" dirty="0" smtClean="0"/>
          </a:p>
          <a:p>
            <a:pPr algn="just">
              <a:buNone/>
            </a:pPr>
            <a:r>
              <a:rPr lang="en-GB" sz="1400" dirty="0" smtClean="0"/>
              <a:t>One of the institutions that issue visas is also the OCMA.</a:t>
            </a:r>
            <a:r>
              <a:rPr lang="lv-LV" sz="1400" dirty="0" smtClean="0"/>
              <a:t> </a:t>
            </a:r>
            <a:r>
              <a:rPr lang="en-GB" sz="1400" dirty="0" smtClean="0"/>
              <a:t>The number of visas issued by the OCMA is very small comparing to the number of visas issued by diplomatic and consular representation offices of the Republic of Latvia and border control points. It can be explained by the fact that the OCMA issue</a:t>
            </a:r>
            <a:r>
              <a:rPr lang="lv-LV" sz="1400" dirty="0" smtClean="0"/>
              <a:t>s</a:t>
            </a:r>
            <a:r>
              <a:rPr lang="en-GB" sz="1400" dirty="0" smtClean="0"/>
              <a:t> visas only in case if a foreigner needs extension of his or her stay in Latvia due to previously unforeseen circumstances and he or she is unable to leave the country by a date indicated in the visa.</a:t>
            </a:r>
            <a:endParaRPr lang="lv-LV" sz="1400" dirty="0" smtClean="0"/>
          </a:p>
          <a:p>
            <a:pPr algn="just"/>
            <a:endParaRPr lang="lv-LV" sz="1400" dirty="0" smtClean="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21</a:t>
            </a:fld>
            <a:endParaRPr lang="lv-LV"/>
          </a:p>
        </p:txBody>
      </p:sp>
      <p:pic>
        <p:nvPicPr>
          <p:cNvPr id="7" name="Picture 6" descr="pase1.png"/>
          <p:cNvPicPr>
            <a:picLocks noChangeAspect="1"/>
          </p:cNvPicPr>
          <p:nvPr/>
        </p:nvPicPr>
        <p:blipFill>
          <a:blip r:embed="rId3" cstate="print">
            <a:lum bright="-2000" contrast="1000"/>
          </a:blip>
          <a:stretch>
            <a:fillRect/>
          </a:stretch>
        </p:blipFill>
        <p:spPr>
          <a:xfrm rot="20963325">
            <a:off x="-79307" y="2008905"/>
            <a:ext cx="3461853" cy="2391638"/>
          </a:xfrm>
          <a:prstGeom prst="rect">
            <a:avLst/>
          </a:prstGeom>
          <a:ln>
            <a:noFill/>
          </a:ln>
          <a:effectLst>
            <a:softEdge rad="317500"/>
          </a:effectLst>
        </p:spPr>
      </p:pic>
      <p:pic>
        <p:nvPicPr>
          <p:cNvPr id="8" name="Picture 7" descr="visa LR.jpg"/>
          <p:cNvPicPr>
            <a:picLocks noChangeAspect="1"/>
          </p:cNvPicPr>
          <p:nvPr/>
        </p:nvPicPr>
        <p:blipFill>
          <a:blip r:embed="rId4" cstate="print"/>
          <a:stretch>
            <a:fillRect/>
          </a:stretch>
        </p:blipFill>
        <p:spPr>
          <a:xfrm rot="469910">
            <a:off x="502430" y="4238028"/>
            <a:ext cx="2400300" cy="1647825"/>
          </a:xfrm>
          <a:prstGeom prst="rect">
            <a:avLst/>
          </a:prstGeom>
          <a:ln>
            <a:noFill/>
          </a:ln>
          <a:effectLst>
            <a:softEdge rad="112500"/>
          </a:effectLst>
        </p:spPr>
      </p:pic>
      <p:sp>
        <p:nvSpPr>
          <p:cNvPr id="9" name="Action Button: Home 8">
            <a:hlinkClick r:id="rId5"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0" name="Action Button: Back or Previous 9">
            <a:hlinkClick r:id="rId6"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1" name="Action Button: Forward or Next 1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b="1" dirty="0" smtClean="0"/>
              <a:t>Visas</a:t>
            </a:r>
            <a:endParaRPr lang="lv-LV" b="1" dirty="0"/>
          </a:p>
        </p:txBody>
      </p:sp>
      <p:graphicFrame>
        <p:nvGraphicFramePr>
          <p:cNvPr id="8" name="Content Placeholder 7"/>
          <p:cNvGraphicFramePr>
            <a:graphicFrameLocks noGrp="1"/>
          </p:cNvGraphicFramePr>
          <p:nvPr>
            <p:ph idx="1"/>
          </p:nvPr>
        </p:nvGraphicFramePr>
        <p:xfrm>
          <a:off x="209321" y="2016087"/>
          <a:ext cx="8477480" cy="4110076"/>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22</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b="1" dirty="0" smtClean="0"/>
              <a:t>Visas</a:t>
            </a:r>
            <a:endParaRPr lang="lv-LV" b="1" dirty="0"/>
          </a:p>
        </p:txBody>
      </p:sp>
      <p:graphicFrame>
        <p:nvGraphicFramePr>
          <p:cNvPr id="8" name="Content Placeholder 7"/>
          <p:cNvGraphicFramePr>
            <a:graphicFrameLocks noGrp="1"/>
          </p:cNvGraphicFramePr>
          <p:nvPr>
            <p:ph idx="1"/>
          </p:nvPr>
        </p:nvGraphicFramePr>
        <p:xfrm>
          <a:off x="286439" y="2038120"/>
          <a:ext cx="8400361" cy="408804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23</a:t>
            </a:fld>
            <a:endParaRPr lang="lv-LV"/>
          </a:p>
        </p:txBody>
      </p:sp>
      <p:sp>
        <p:nvSpPr>
          <p:cNvPr id="7" name="Action Button: Home 6">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5"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smtClean="0"/>
              <a:t>Visas</a:t>
            </a:r>
            <a:endParaRPr lang="lv-LV" b="1" dirty="0"/>
          </a:p>
        </p:txBody>
      </p:sp>
      <p:graphicFrame>
        <p:nvGraphicFramePr>
          <p:cNvPr id="8" name="Content Placeholder 7"/>
          <p:cNvGraphicFramePr>
            <a:graphicFrameLocks noGrp="1"/>
          </p:cNvGraphicFramePr>
          <p:nvPr>
            <p:ph idx="1"/>
          </p:nvPr>
        </p:nvGraphicFramePr>
        <p:xfrm>
          <a:off x="352541" y="2038120"/>
          <a:ext cx="8334260" cy="4088043"/>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24</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562351" y="1371601"/>
            <a:ext cx="5276849" cy="5124450"/>
          </a:xfrm>
        </p:spPr>
        <p:txBody>
          <a:bodyPr>
            <a:noAutofit/>
          </a:bodyPr>
          <a:lstStyle/>
          <a:p>
            <a:pPr algn="just">
              <a:buNone/>
            </a:pPr>
            <a:r>
              <a:rPr lang="en-US" sz="1500" dirty="0" smtClean="0"/>
              <a:t>A residence permit is a document </a:t>
            </a:r>
            <a:r>
              <a:rPr lang="lv-LV" sz="1500" dirty="0" err="1" smtClean="0"/>
              <a:t>which</a:t>
            </a:r>
            <a:r>
              <a:rPr lang="lv-LV" sz="1500" dirty="0" smtClean="0"/>
              <a:t> </a:t>
            </a:r>
            <a:r>
              <a:rPr lang="lv-LV" sz="1500" dirty="0" err="1" smtClean="0"/>
              <a:t>gives</a:t>
            </a:r>
            <a:r>
              <a:rPr lang="lv-LV" sz="1500" dirty="0" smtClean="0"/>
              <a:t> </a:t>
            </a:r>
            <a:r>
              <a:rPr lang="en-US" sz="1500" dirty="0" smtClean="0"/>
              <a:t>a foreign</a:t>
            </a:r>
            <a:r>
              <a:rPr lang="lv-LV" sz="1500" dirty="0" err="1" smtClean="0"/>
              <a:t>er</a:t>
            </a:r>
            <a:r>
              <a:rPr lang="en-US" sz="1500" dirty="0" smtClean="0"/>
              <a:t> </a:t>
            </a:r>
            <a:r>
              <a:rPr lang="lv-LV" sz="1500" dirty="0" err="1" smtClean="0"/>
              <a:t>the</a:t>
            </a:r>
            <a:r>
              <a:rPr lang="lv-LV" sz="1500" dirty="0" smtClean="0"/>
              <a:t> </a:t>
            </a:r>
            <a:r>
              <a:rPr lang="lv-LV" sz="1500" dirty="0" err="1" smtClean="0"/>
              <a:t>right</a:t>
            </a:r>
            <a:r>
              <a:rPr lang="lv-LV" sz="1500" dirty="0" smtClean="0"/>
              <a:t> </a:t>
            </a:r>
            <a:r>
              <a:rPr lang="en-US" sz="1500" dirty="0" smtClean="0"/>
              <a:t>to </a:t>
            </a:r>
            <a:r>
              <a:rPr lang="lv-LV" sz="1500" dirty="0" err="1" smtClean="0"/>
              <a:t>reside</a:t>
            </a:r>
            <a:r>
              <a:rPr lang="en-US" sz="1500" dirty="0" smtClean="0"/>
              <a:t> in the Republic of Latvia</a:t>
            </a:r>
            <a:r>
              <a:rPr lang="lv-LV" sz="1500" dirty="0" smtClean="0"/>
              <a:t>.</a:t>
            </a:r>
            <a:r>
              <a:rPr lang="en-US" sz="1500" dirty="0" smtClean="0"/>
              <a:t> </a:t>
            </a:r>
            <a:endParaRPr lang="lv-LV" sz="1500" dirty="0" smtClean="0"/>
          </a:p>
          <a:p>
            <a:pPr algn="just">
              <a:buNone/>
            </a:pPr>
            <a:r>
              <a:rPr lang="en-US" sz="1500" dirty="0" smtClean="0"/>
              <a:t>A residence permit is required if a foreign national or a stateless person wishes to reside in the Republic of Latvia for more than 90 days within a 6-month period.</a:t>
            </a:r>
            <a:endParaRPr lang="lv-LV" sz="1500" dirty="0" smtClean="0"/>
          </a:p>
          <a:p>
            <a:pPr algn="just">
              <a:buNone/>
            </a:pPr>
            <a:r>
              <a:rPr lang="en-US" sz="1500" dirty="0" smtClean="0"/>
              <a:t>Two types of residence permit exist, a temporary residence permit</a:t>
            </a:r>
            <a:r>
              <a:rPr lang="lv-LV" sz="1500" dirty="0" smtClean="0"/>
              <a:t> (TRP)</a:t>
            </a:r>
            <a:r>
              <a:rPr lang="en-US" sz="1500" dirty="0" smtClean="0"/>
              <a:t> and a</a:t>
            </a:r>
            <a:r>
              <a:rPr lang="lv-LV" sz="1500" dirty="0" smtClean="0"/>
              <a:t> </a:t>
            </a:r>
            <a:r>
              <a:rPr lang="en-US" sz="1500" dirty="0" smtClean="0"/>
              <a:t>permanent residence permit</a:t>
            </a:r>
            <a:r>
              <a:rPr lang="lv-LV" sz="1500" dirty="0" smtClean="0"/>
              <a:t> (PRP)</a:t>
            </a:r>
            <a:r>
              <a:rPr lang="en-US" sz="1500" dirty="0" smtClean="0"/>
              <a:t>.</a:t>
            </a:r>
            <a:endParaRPr lang="lv-LV" sz="1500" dirty="0" smtClean="0"/>
          </a:p>
          <a:p>
            <a:pPr algn="just">
              <a:buNone/>
            </a:pPr>
            <a:r>
              <a:rPr lang="en-GB" sz="1500" dirty="0" smtClean="0"/>
              <a:t>Tasks of the OCMA include the issuing, registration and cancelling of residence permits and the issuing and cancelling of work permits.</a:t>
            </a:r>
            <a:endParaRPr lang="lv-LV" sz="1500" dirty="0" smtClean="0"/>
          </a:p>
          <a:p>
            <a:pPr algn="just">
              <a:buNone/>
            </a:pPr>
            <a:r>
              <a:rPr lang="en-GB" sz="1500" dirty="0" smtClean="0"/>
              <a:t>To perform the said tasks efficiently, the OCMA cooperates with other involved government authorities–</a:t>
            </a:r>
            <a:r>
              <a:rPr lang="lv-LV" sz="1500" dirty="0" smtClean="0"/>
              <a:t> </a:t>
            </a:r>
            <a:r>
              <a:rPr lang="en-GB" sz="1500" dirty="0" smtClean="0"/>
              <a:t>the State Border Guard, the Consular Department of the Ministry of Foreign Affairs, diplomatic and consular representation offices of Latvia abroad, the Ministry of Welfare, and the Employment State Agency.</a:t>
            </a:r>
            <a:endParaRPr lang="lv-LV" sz="1500" dirty="0" smtClean="0"/>
          </a:p>
          <a:p>
            <a:endParaRPr lang="lv-LV" sz="1500"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25</a:t>
            </a:fld>
            <a:endParaRPr lang="lv-LV"/>
          </a:p>
        </p:txBody>
      </p:sp>
      <p:sp>
        <p:nvSpPr>
          <p:cNvPr id="2" name="Title 1"/>
          <p:cNvSpPr>
            <a:spLocks noGrp="1"/>
          </p:cNvSpPr>
          <p:nvPr>
            <p:ph type="title"/>
          </p:nvPr>
        </p:nvSpPr>
        <p:spPr/>
        <p:txBody>
          <a:bodyPr>
            <a:normAutofit/>
          </a:bodyPr>
          <a:lstStyle/>
          <a:p>
            <a:r>
              <a:rPr lang="lv-LV" b="1" dirty="0" err="1" smtClean="0"/>
              <a:t>Residence</a:t>
            </a:r>
            <a:r>
              <a:rPr lang="lv-LV" b="1" dirty="0" smtClean="0"/>
              <a:t> </a:t>
            </a:r>
            <a:r>
              <a:rPr lang="lv-LV" b="1" dirty="0" err="1" smtClean="0"/>
              <a:t>Permits</a:t>
            </a:r>
            <a:endParaRPr lang="lv-LV" b="1" dirty="0"/>
          </a:p>
        </p:txBody>
      </p:sp>
      <p:grpSp>
        <p:nvGrpSpPr>
          <p:cNvPr id="6" name="Group 5"/>
          <p:cNvGrpSpPr/>
          <p:nvPr/>
        </p:nvGrpSpPr>
        <p:grpSpPr>
          <a:xfrm rot="598541">
            <a:off x="-13888" y="2423101"/>
            <a:ext cx="3789243" cy="2458403"/>
            <a:chOff x="4477564" y="4261207"/>
            <a:chExt cx="4005001" cy="2579684"/>
          </a:xfrm>
        </p:grpSpPr>
        <p:pic>
          <p:nvPicPr>
            <p:cNvPr id="7" name="Picture 6" descr="TUA.jpg"/>
            <p:cNvPicPr>
              <a:picLocks noChangeAspect="1"/>
            </p:cNvPicPr>
            <p:nvPr/>
          </p:nvPicPr>
          <p:blipFill>
            <a:blip r:embed="rId2" cstate="print"/>
            <a:srcRect b="54946"/>
            <a:stretch>
              <a:fillRect/>
            </a:stretch>
          </p:blipFill>
          <p:spPr>
            <a:xfrm rot="984181">
              <a:off x="5603184" y="4261207"/>
              <a:ext cx="2147325" cy="12905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TUA.jpg"/>
            <p:cNvPicPr>
              <a:picLocks noChangeAspect="1"/>
            </p:cNvPicPr>
            <p:nvPr/>
          </p:nvPicPr>
          <p:blipFill>
            <a:blip r:embed="rId2" cstate="print"/>
            <a:srcRect t="50449" b="5324"/>
            <a:stretch>
              <a:fillRect/>
            </a:stretch>
          </p:blipFill>
          <p:spPr>
            <a:xfrm rot="1048912">
              <a:off x="6335240" y="5574008"/>
              <a:ext cx="2147325" cy="12668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TUA.jpg"/>
            <p:cNvPicPr>
              <a:picLocks noChangeAspect="1"/>
            </p:cNvPicPr>
            <p:nvPr/>
          </p:nvPicPr>
          <p:blipFill>
            <a:blip r:embed="rId2" cstate="print"/>
            <a:srcRect b="54946"/>
            <a:stretch>
              <a:fillRect/>
            </a:stretch>
          </p:blipFill>
          <p:spPr>
            <a:xfrm rot="21192833">
              <a:off x="4477564" y="4674884"/>
              <a:ext cx="2147325" cy="12905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0" name="Action Button: Back or Previous 9">
            <a:hlinkClick r:id="rId3"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1" name="Action Button: Forward or Next 1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9551" y="2533224"/>
            <a:ext cx="5019674" cy="3362752"/>
          </a:xfrm>
        </p:spPr>
        <p:txBody>
          <a:bodyPr>
            <a:noAutofit/>
          </a:bodyPr>
          <a:lstStyle/>
          <a:p>
            <a:pPr>
              <a:lnSpc>
                <a:spcPct val="110000"/>
              </a:lnSpc>
              <a:buNone/>
            </a:pPr>
            <a:r>
              <a:rPr lang="en-GB" sz="1600" dirty="0" smtClean="0"/>
              <a:t>A foreigner has the right to request a temporary residence permit</a:t>
            </a:r>
            <a:r>
              <a:rPr lang="lv-LV" sz="1600" dirty="0" smtClean="0"/>
              <a:t> (TRP)</a:t>
            </a:r>
            <a:r>
              <a:rPr lang="en-GB" sz="1600" dirty="0" smtClean="0"/>
              <a:t> in accordance with the procedures specified in</a:t>
            </a:r>
            <a:r>
              <a:rPr lang="lv-LV" sz="1600" dirty="0" smtClean="0"/>
              <a:t> </a:t>
            </a:r>
            <a:r>
              <a:rPr lang="lv-LV" sz="1600" dirty="0" err="1" smtClean="0"/>
              <a:t>the</a:t>
            </a:r>
            <a:r>
              <a:rPr lang="en-GB" sz="1600" dirty="0" smtClean="0"/>
              <a:t> </a:t>
            </a:r>
            <a:r>
              <a:rPr lang="lv-LV" sz="1600" i="1" dirty="0" err="1" smtClean="0">
                <a:hlinkClick r:id="rId2"/>
              </a:rPr>
              <a:t>Immigration</a:t>
            </a:r>
            <a:r>
              <a:rPr lang="en-GB" sz="1600" i="1" dirty="0" smtClean="0">
                <a:hlinkClick r:id="rId2"/>
              </a:rPr>
              <a:t> Law</a:t>
            </a:r>
            <a:r>
              <a:rPr lang="en-GB" sz="1600" dirty="0" smtClean="0"/>
              <a:t>, if the contribution in equity capital of the capital company has been made in a specified amount, immovable property has been purchased in a specified value</a:t>
            </a:r>
            <a:r>
              <a:rPr lang="lv-LV" sz="1600" dirty="0" smtClean="0"/>
              <a:t>,</a:t>
            </a:r>
            <a:r>
              <a:rPr lang="en-GB" sz="1600" dirty="0" smtClean="0"/>
              <a:t> or financial investments </a:t>
            </a:r>
            <a:r>
              <a:rPr lang="lv-LV" sz="1600" dirty="0" err="1" smtClean="0"/>
              <a:t>in</a:t>
            </a:r>
            <a:r>
              <a:rPr lang="lv-LV" sz="1600" dirty="0" smtClean="0"/>
              <a:t> </a:t>
            </a:r>
            <a:r>
              <a:rPr lang="lv-LV" sz="1600" dirty="0" err="1" smtClean="0"/>
              <a:t>the</a:t>
            </a:r>
            <a:r>
              <a:rPr lang="lv-LV" sz="1600" dirty="0" smtClean="0"/>
              <a:t> </a:t>
            </a:r>
            <a:r>
              <a:rPr lang="lv-LV" sz="1600" dirty="0" err="1" smtClean="0"/>
              <a:t>credit</a:t>
            </a:r>
            <a:r>
              <a:rPr lang="lv-LV" sz="1600" dirty="0" smtClean="0"/>
              <a:t> </a:t>
            </a:r>
            <a:r>
              <a:rPr lang="lv-LV" sz="1600" dirty="0" err="1" smtClean="0"/>
              <a:t>institution</a:t>
            </a:r>
            <a:r>
              <a:rPr lang="lv-LV" sz="1600" dirty="0" smtClean="0"/>
              <a:t> (</a:t>
            </a:r>
            <a:r>
              <a:rPr lang="lv-LV" sz="1600" dirty="0" err="1" smtClean="0"/>
              <a:t>subordinated</a:t>
            </a:r>
            <a:r>
              <a:rPr lang="lv-LV" sz="1600" dirty="0" smtClean="0"/>
              <a:t> </a:t>
            </a:r>
            <a:r>
              <a:rPr lang="lv-LV" sz="1600" dirty="0" err="1" smtClean="0"/>
              <a:t>capital</a:t>
            </a:r>
            <a:r>
              <a:rPr lang="lv-LV" sz="1600" dirty="0" smtClean="0"/>
              <a:t> –</a:t>
            </a:r>
            <a:r>
              <a:rPr lang="lv-LV" sz="1600" dirty="0" err="1" smtClean="0"/>
              <a:t>subordinated</a:t>
            </a:r>
            <a:r>
              <a:rPr lang="lv-LV" sz="1600" dirty="0" smtClean="0"/>
              <a:t> </a:t>
            </a:r>
            <a:r>
              <a:rPr lang="lv-LV" sz="1600" dirty="0" err="1" smtClean="0"/>
              <a:t>loan</a:t>
            </a:r>
            <a:r>
              <a:rPr lang="lv-LV" sz="1600" dirty="0" smtClean="0"/>
              <a:t> </a:t>
            </a:r>
            <a:r>
              <a:rPr lang="lv-LV" sz="1600" dirty="0" err="1" smtClean="0"/>
              <a:t>or</a:t>
            </a:r>
            <a:r>
              <a:rPr lang="lv-LV" sz="1600" dirty="0" smtClean="0"/>
              <a:t> </a:t>
            </a:r>
            <a:r>
              <a:rPr lang="lv-LV" sz="1600" dirty="0" err="1" smtClean="0"/>
              <a:t>subordinated</a:t>
            </a:r>
            <a:r>
              <a:rPr lang="lv-LV" sz="1600" dirty="0" smtClean="0"/>
              <a:t> </a:t>
            </a:r>
            <a:r>
              <a:rPr lang="lv-LV" sz="1600" dirty="0" err="1" smtClean="0"/>
              <a:t>bonds</a:t>
            </a:r>
            <a:r>
              <a:rPr lang="lv-LV" sz="1600" dirty="0" smtClean="0"/>
              <a:t> – </a:t>
            </a:r>
            <a:r>
              <a:rPr lang="lv-LV" sz="1600" dirty="0" err="1" smtClean="0"/>
              <a:t>of</a:t>
            </a:r>
            <a:r>
              <a:rPr lang="lv-LV" sz="1600" dirty="0" smtClean="0"/>
              <a:t> a </a:t>
            </a:r>
            <a:r>
              <a:rPr lang="lv-LV" sz="1600" dirty="0" err="1" smtClean="0"/>
              <a:t>credit</a:t>
            </a:r>
            <a:r>
              <a:rPr lang="lv-LV" sz="1600" dirty="0" smtClean="0"/>
              <a:t> </a:t>
            </a:r>
            <a:r>
              <a:rPr lang="lv-LV" sz="1600" dirty="0" err="1" smtClean="0"/>
              <a:t>institution</a:t>
            </a:r>
            <a:r>
              <a:rPr lang="lv-LV" sz="1600" dirty="0" smtClean="0"/>
              <a:t>) </a:t>
            </a:r>
            <a:r>
              <a:rPr lang="en-GB" sz="1600" dirty="0" smtClean="0"/>
              <a:t>made in a specified amount</a:t>
            </a:r>
            <a:r>
              <a:rPr lang="lv-LV" sz="1600" dirty="0" smtClean="0"/>
              <a:t>.</a:t>
            </a:r>
            <a:endParaRPr lang="lv-LV" sz="1600" dirty="0"/>
          </a:p>
        </p:txBody>
      </p:sp>
      <p:pic>
        <p:nvPicPr>
          <p:cNvPr id="6" name="Content Placeholder 8" descr="DSC_0414.jpg"/>
          <p:cNvPicPr>
            <a:picLocks noGrp="1" noChangeAspect="1"/>
          </p:cNvPicPr>
          <p:nvPr>
            <p:ph sz="half" idx="2"/>
          </p:nvPr>
        </p:nvPicPr>
        <p:blipFill>
          <a:blip r:embed="rId3" cstate="print"/>
          <a:stretch>
            <a:fillRect/>
          </a:stretch>
        </p:blipFill>
        <p:spPr>
          <a:xfrm>
            <a:off x="5487006" y="2931391"/>
            <a:ext cx="3208713" cy="1808018"/>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26</a:t>
            </a:fld>
            <a:endParaRPr lang="lv-LV"/>
          </a:p>
        </p:txBody>
      </p:sp>
      <p:sp>
        <p:nvSpPr>
          <p:cNvPr id="2" name="Title 1"/>
          <p:cNvSpPr>
            <a:spLocks noGrp="1"/>
          </p:cNvSpPr>
          <p:nvPr>
            <p:ph type="title"/>
          </p:nvPr>
        </p:nvSpPr>
        <p:spPr/>
        <p:txBody>
          <a:bodyPr/>
          <a:lstStyle/>
          <a:p>
            <a:r>
              <a:rPr lang="lv-LV" b="1" dirty="0" err="1" smtClean="0"/>
              <a:t>Residence</a:t>
            </a:r>
            <a:r>
              <a:rPr lang="lv-LV" b="1" dirty="0" smtClean="0"/>
              <a:t> </a:t>
            </a:r>
            <a:r>
              <a:rPr lang="lv-LV" b="1" dirty="0" err="1" smtClean="0"/>
              <a:t>Permits</a:t>
            </a:r>
            <a:endParaRPr lang="lv-LV" b="1" dirty="0"/>
          </a:p>
        </p:txBody>
      </p:sp>
      <p:sp>
        <p:nvSpPr>
          <p:cNvPr id="7" name="Action Button: Home 6">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5"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Residence</a:t>
            </a:r>
            <a:r>
              <a:rPr lang="lv-LV" b="1" dirty="0" smtClean="0"/>
              <a:t> </a:t>
            </a:r>
            <a:r>
              <a:rPr lang="lv-LV" b="1" dirty="0" err="1" smtClean="0"/>
              <a:t>Permits</a:t>
            </a:r>
            <a:endParaRPr lang="lv-LV" b="1" dirty="0"/>
          </a:p>
        </p:txBody>
      </p:sp>
      <p:graphicFrame>
        <p:nvGraphicFramePr>
          <p:cNvPr id="8" name="Content Placeholder 7"/>
          <p:cNvGraphicFramePr>
            <a:graphicFrameLocks noGrp="1"/>
          </p:cNvGraphicFramePr>
          <p:nvPr>
            <p:ph idx="1"/>
          </p:nvPr>
        </p:nvGraphicFramePr>
        <p:xfrm>
          <a:off x="248356" y="1743074"/>
          <a:ext cx="8538487" cy="4581525"/>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27</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b="1" dirty="0" err="1" smtClean="0"/>
              <a:t>Residence</a:t>
            </a:r>
            <a:r>
              <a:rPr lang="lv-LV" b="1" dirty="0" smtClean="0"/>
              <a:t> </a:t>
            </a:r>
            <a:r>
              <a:rPr lang="lv-LV" b="1" dirty="0" err="1" smtClean="0"/>
              <a:t>Permits</a:t>
            </a:r>
            <a:endParaRPr lang="lv-LV" b="1" dirty="0"/>
          </a:p>
        </p:txBody>
      </p:sp>
      <p:graphicFrame>
        <p:nvGraphicFramePr>
          <p:cNvPr id="9" name="Content Placeholder 8"/>
          <p:cNvGraphicFramePr>
            <a:graphicFrameLocks noGrp="1"/>
          </p:cNvGraphicFramePr>
          <p:nvPr>
            <p:ph idx="1"/>
          </p:nvPr>
        </p:nvGraphicFramePr>
        <p:xfrm>
          <a:off x="457200" y="1727200"/>
          <a:ext cx="8401080" cy="4597400"/>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p:cNvSpPr>
            <a:spLocks noGrp="1"/>
          </p:cNvSpPr>
          <p:nvPr>
            <p:ph type="sldNum" sz="quarter" idx="12"/>
          </p:nvPr>
        </p:nvSpPr>
        <p:spPr/>
        <p:txBody>
          <a:bodyPr/>
          <a:lstStyle/>
          <a:p>
            <a:pPr>
              <a:defRPr/>
            </a:pPr>
            <a:fld id="{D81579D9-452F-4C29-A011-B7AE3F8F110C}" type="slidenum">
              <a:rPr lang="lv-LV" smtClean="0"/>
              <a:pPr>
                <a:defRPr/>
              </a:pPr>
              <a:t>28</a:t>
            </a:fld>
            <a:endParaRPr lang="lv-LV"/>
          </a:p>
        </p:txBody>
      </p:sp>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b="1" dirty="0" err="1" smtClean="0"/>
              <a:t>Residence</a:t>
            </a:r>
            <a:r>
              <a:rPr lang="lv-LV" b="1" dirty="0" smtClean="0"/>
              <a:t> </a:t>
            </a:r>
            <a:r>
              <a:rPr lang="lv-LV" b="1" dirty="0" err="1" smtClean="0"/>
              <a:t>Permits</a:t>
            </a:r>
            <a:endParaRPr lang="lv-LV" b="1" dirty="0"/>
          </a:p>
        </p:txBody>
      </p:sp>
      <p:graphicFrame>
        <p:nvGraphicFramePr>
          <p:cNvPr id="9" name="Content Placeholder 8"/>
          <p:cNvGraphicFramePr>
            <a:graphicFrameLocks noGrp="1"/>
          </p:cNvGraphicFramePr>
          <p:nvPr>
            <p:ph idx="1"/>
          </p:nvPr>
        </p:nvGraphicFramePr>
        <p:xfrm>
          <a:off x="695325" y="1914526"/>
          <a:ext cx="7991475" cy="4211638"/>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p:cNvSpPr>
            <a:spLocks noGrp="1"/>
          </p:cNvSpPr>
          <p:nvPr>
            <p:ph type="sldNum" sz="quarter" idx="12"/>
          </p:nvPr>
        </p:nvSpPr>
        <p:spPr/>
        <p:txBody>
          <a:bodyPr/>
          <a:lstStyle/>
          <a:p>
            <a:pPr>
              <a:defRPr/>
            </a:pPr>
            <a:fld id="{D81579D9-452F-4C29-A011-B7AE3F8F110C}" type="slidenum">
              <a:rPr lang="lv-LV" smtClean="0"/>
              <a:pPr>
                <a:defRPr/>
              </a:pPr>
              <a:t>29</a:t>
            </a:fld>
            <a:endParaRPr lang="lv-LV"/>
          </a:p>
        </p:txBody>
      </p:sp>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35812" y="2646238"/>
            <a:ext cx="3041151" cy="4059362"/>
          </a:xfrm>
        </p:spPr>
        <p:txBody>
          <a:bodyPr>
            <a:normAutofit fontScale="92500" lnSpcReduction="20000"/>
          </a:bodyPr>
          <a:lstStyle/>
          <a:p>
            <a:pPr>
              <a:lnSpc>
                <a:spcPct val="110000"/>
              </a:lnSpc>
              <a:buNone/>
            </a:pPr>
            <a:r>
              <a:rPr lang="en-GB" sz="1800" dirty="0" smtClean="0"/>
              <a:t>(hereinafter – OCMA) is a state institution under the supervision of the Minister of the Interior</a:t>
            </a:r>
            <a:r>
              <a:rPr lang="lv-LV" sz="1800" dirty="0" smtClean="0"/>
              <a:t>.</a:t>
            </a:r>
          </a:p>
          <a:p>
            <a:pPr>
              <a:lnSpc>
                <a:spcPct val="110000"/>
              </a:lnSpc>
              <a:buNone/>
            </a:pPr>
            <a:r>
              <a:rPr lang="en-GB" sz="1800" dirty="0" smtClean="0"/>
              <a:t> </a:t>
            </a:r>
            <a:endParaRPr lang="lv-LV" sz="1800" dirty="0" smtClean="0"/>
          </a:p>
          <a:p>
            <a:pPr>
              <a:lnSpc>
                <a:spcPct val="110000"/>
              </a:lnSpc>
              <a:buNone/>
            </a:pPr>
            <a:r>
              <a:rPr lang="lv-LV" sz="1800" dirty="0" smtClean="0"/>
              <a:t>I</a:t>
            </a:r>
            <a:r>
              <a:rPr lang="en-GB" sz="1800" dirty="0" smtClean="0"/>
              <a:t>t implements state migration and asylum policy, determines the legal status of individuals in the country, keeps registers of residents, as well as issues identification and travel documents.</a:t>
            </a:r>
            <a:r>
              <a:rPr lang="lv-LV" sz="1800" dirty="0" smtClean="0"/>
              <a:t>   </a:t>
            </a:r>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3</a:t>
            </a:fld>
            <a:endParaRPr lang="lv-LV"/>
          </a:p>
        </p:txBody>
      </p:sp>
      <p:pic>
        <p:nvPicPr>
          <p:cNvPr id="4" name="Picture 4" descr="PMLPciekurkalna.jpg"/>
          <p:cNvPicPr>
            <a:picLocks noChangeAspect="1"/>
          </p:cNvPicPr>
          <p:nvPr/>
        </p:nvPicPr>
        <p:blipFill>
          <a:blip r:embed="rId3" cstate="print"/>
          <a:srcRect/>
          <a:stretch>
            <a:fillRect/>
          </a:stretch>
        </p:blipFill>
        <p:spPr bwMode="auto">
          <a:xfrm>
            <a:off x="3276324" y="2591812"/>
            <a:ext cx="5715008" cy="4076921"/>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nvGrpSpPr>
          <p:cNvPr id="8" name="Group 7"/>
          <p:cNvGrpSpPr/>
          <p:nvPr/>
        </p:nvGrpSpPr>
        <p:grpSpPr>
          <a:xfrm>
            <a:off x="2776027" y="179668"/>
            <a:ext cx="5400000" cy="792000"/>
            <a:chOff x="411480" y="58920"/>
            <a:chExt cx="5760720" cy="1092240"/>
          </a:xfrm>
          <a:scene3d>
            <a:camera prst="orthographicFront"/>
            <a:lightRig rig="threePt" dir="t">
              <a:rot lat="0" lon="0" rev="7500000"/>
            </a:lightRig>
          </a:scene3d>
        </p:grpSpPr>
        <p:sp>
          <p:nvSpPr>
            <p:cNvPr id="10" name="Rounded Rectangle 9"/>
            <p:cNvSpPr/>
            <p:nvPr/>
          </p:nvSpPr>
          <p:spPr>
            <a:xfrm>
              <a:off x="411480" y="58920"/>
              <a:ext cx="5760720" cy="1092240"/>
            </a:xfrm>
            <a:prstGeom prst="roundRect">
              <a:avLst/>
            </a:prstGeom>
            <a:sp3d prstMaterial="plastic">
              <a:bevelT w="127000" h="25400" prst="relaxedInset"/>
            </a:sp3d>
          </p:spPr>
          <p:style>
            <a:lnRef idx="0">
              <a:schemeClr val="lt1">
                <a:hueOff val="0"/>
                <a:satOff val="0"/>
                <a:lumOff val="0"/>
                <a:alphaOff val="0"/>
              </a:schemeClr>
            </a:lnRef>
            <a:fillRef idx="3">
              <a:schemeClr val="accent6">
                <a:shade val="80000"/>
                <a:hueOff val="0"/>
                <a:satOff val="0"/>
                <a:lumOff val="0"/>
                <a:alphaOff val="0"/>
              </a:schemeClr>
            </a:fillRef>
            <a:effectRef idx="2">
              <a:schemeClr val="accent6">
                <a:shade val="80000"/>
                <a:hueOff val="0"/>
                <a:satOff val="0"/>
                <a:lumOff val="0"/>
                <a:alphaOff val="0"/>
              </a:schemeClr>
            </a:effectRef>
            <a:fontRef idx="minor">
              <a:schemeClr val="lt1"/>
            </a:fontRef>
          </p:style>
        </p:sp>
        <p:sp>
          <p:nvSpPr>
            <p:cNvPr id="11" name="Rounded Rectangle 4"/>
            <p:cNvSpPr/>
            <p:nvPr/>
          </p:nvSpPr>
          <p:spPr>
            <a:xfrm>
              <a:off x="464799" y="112239"/>
              <a:ext cx="5654082" cy="9856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defTabSz="1644447">
                <a:lnSpc>
                  <a:spcPct val="90000"/>
                </a:lnSpc>
                <a:spcAft>
                  <a:spcPct val="35000"/>
                </a:spcAft>
              </a:pPr>
              <a:r>
                <a:rPr lang="lv-LV" sz="3200" b="1" dirty="0" err="1" smtClean="0"/>
                <a:t>General</a:t>
              </a:r>
              <a:r>
                <a:rPr lang="lv-LV" sz="3200" b="1" dirty="0" smtClean="0"/>
                <a:t> </a:t>
              </a:r>
              <a:r>
                <a:rPr lang="lv-LV" sz="3200" b="1" dirty="0" err="1" smtClean="0"/>
                <a:t>Information</a:t>
              </a:r>
              <a:endParaRPr lang="lv-LV" sz="3200" b="1" dirty="0"/>
            </a:p>
          </p:txBody>
        </p:sp>
      </p:grpSp>
      <p:sp>
        <p:nvSpPr>
          <p:cNvPr id="9" name="TextBox 8"/>
          <p:cNvSpPr txBox="1"/>
          <p:nvPr/>
        </p:nvSpPr>
        <p:spPr>
          <a:xfrm>
            <a:off x="176417" y="2041454"/>
            <a:ext cx="8794371" cy="492432"/>
          </a:xfrm>
          <a:prstGeom prst="rect">
            <a:avLst/>
          </a:prstGeom>
          <a:noFill/>
        </p:spPr>
        <p:txBody>
          <a:bodyPr wrap="none" lIns="91428" tIns="45715" rIns="91428" bIns="45715"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GB" sz="2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rPr>
              <a:t>The Office of Citizenship and Migration Affairs</a:t>
            </a:r>
            <a:endParaRPr lang="lv-LV" sz="2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ndParaRPr>
          </a:p>
        </p:txBody>
      </p:sp>
      <p:sp>
        <p:nvSpPr>
          <p:cNvPr id="12" name="Action Button: Home 11">
            <a:hlinkClick r:id="rId4" action="ppaction://hlinksldjump" highlightClick="1"/>
          </p:cNvPr>
          <p:cNvSpPr/>
          <p:nvPr/>
        </p:nvSpPr>
        <p:spPr>
          <a:xfrm>
            <a:off x="8358214" y="300722"/>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4" name="Action Button: Forward or Next 13">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lv-LV" b="1" dirty="0" err="1" smtClean="0"/>
              <a:t>Residence</a:t>
            </a:r>
            <a:r>
              <a:rPr lang="lv-LV" b="1" dirty="0" smtClean="0"/>
              <a:t> </a:t>
            </a:r>
            <a:r>
              <a:rPr lang="lv-LV" b="1" dirty="0" err="1" smtClean="0"/>
              <a:t>Permits</a:t>
            </a:r>
            <a:endParaRPr lang="lv-LV" b="1" dirty="0"/>
          </a:p>
        </p:txBody>
      </p:sp>
      <p:graphicFrame>
        <p:nvGraphicFramePr>
          <p:cNvPr id="9" name="Content Placeholder 8"/>
          <p:cNvGraphicFramePr>
            <a:graphicFrameLocks noGrp="1"/>
          </p:cNvGraphicFramePr>
          <p:nvPr>
            <p:ph idx="1"/>
          </p:nvPr>
        </p:nvGraphicFramePr>
        <p:xfrm>
          <a:off x="330506" y="1781176"/>
          <a:ext cx="8384870" cy="4383088"/>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30</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Residence</a:t>
            </a:r>
            <a:r>
              <a:rPr lang="lv-LV" b="1" dirty="0" smtClean="0"/>
              <a:t> </a:t>
            </a:r>
            <a:r>
              <a:rPr lang="lv-LV" b="1" dirty="0" err="1" smtClean="0"/>
              <a:t>Permits</a:t>
            </a:r>
            <a:endParaRPr lang="lv-LV" b="1" dirty="0"/>
          </a:p>
        </p:txBody>
      </p:sp>
      <p:graphicFrame>
        <p:nvGraphicFramePr>
          <p:cNvPr id="5" name="Content Placeholder 4"/>
          <p:cNvGraphicFramePr>
            <a:graphicFrameLocks noGrp="1"/>
          </p:cNvGraphicFramePr>
          <p:nvPr>
            <p:ph idx="1"/>
          </p:nvPr>
        </p:nvGraphicFramePr>
        <p:xfrm>
          <a:off x="191854" y="1613043"/>
          <a:ext cx="8760292" cy="5244957"/>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31</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Residence</a:t>
            </a:r>
            <a:r>
              <a:rPr lang="lv-LV" b="1" dirty="0" smtClean="0"/>
              <a:t> </a:t>
            </a:r>
            <a:r>
              <a:rPr lang="lv-LV" b="1" dirty="0" err="1" smtClean="0"/>
              <a:t>Permits</a:t>
            </a:r>
            <a:endParaRPr lang="lv-LV" b="1" dirty="0"/>
          </a:p>
        </p:txBody>
      </p:sp>
      <p:graphicFrame>
        <p:nvGraphicFramePr>
          <p:cNvPr id="5" name="Content Placeholder 4"/>
          <p:cNvGraphicFramePr>
            <a:graphicFrameLocks noGrp="1"/>
          </p:cNvGraphicFramePr>
          <p:nvPr>
            <p:ph idx="1"/>
          </p:nvPr>
        </p:nvGraphicFramePr>
        <p:xfrm>
          <a:off x="191854" y="1613043"/>
          <a:ext cx="8760292" cy="5244957"/>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32</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Residence</a:t>
            </a:r>
            <a:r>
              <a:rPr lang="lv-LV" b="1" dirty="0" smtClean="0"/>
              <a:t> </a:t>
            </a:r>
            <a:r>
              <a:rPr lang="lv-LV" b="1" dirty="0" err="1" smtClean="0"/>
              <a:t>Permits</a:t>
            </a:r>
            <a:endParaRPr lang="lv-LV" b="1" dirty="0"/>
          </a:p>
        </p:txBody>
      </p:sp>
      <p:graphicFrame>
        <p:nvGraphicFramePr>
          <p:cNvPr id="5" name="Content Placeholder 4"/>
          <p:cNvGraphicFramePr>
            <a:graphicFrameLocks noGrp="1"/>
          </p:cNvGraphicFramePr>
          <p:nvPr>
            <p:ph idx="1"/>
          </p:nvPr>
        </p:nvGraphicFramePr>
        <p:xfrm>
          <a:off x="191854" y="1957893"/>
          <a:ext cx="8760292" cy="4900108"/>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33</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nvPr>
        </p:nvGraphicFramePr>
        <p:xfrm>
          <a:off x="598311" y="2348089"/>
          <a:ext cx="3973689" cy="4041422"/>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34</a:t>
            </a:fld>
            <a:endParaRPr lang="lv-LV"/>
          </a:p>
        </p:txBody>
      </p:sp>
      <p:sp>
        <p:nvSpPr>
          <p:cNvPr id="2" name="Title 1"/>
          <p:cNvSpPr>
            <a:spLocks noGrp="1"/>
          </p:cNvSpPr>
          <p:nvPr>
            <p:ph type="title"/>
          </p:nvPr>
        </p:nvSpPr>
        <p:spPr/>
        <p:txBody>
          <a:bodyPr/>
          <a:lstStyle/>
          <a:p>
            <a:r>
              <a:rPr lang="lv-LV" b="1" dirty="0" err="1" smtClean="0"/>
              <a:t>Residence</a:t>
            </a:r>
            <a:r>
              <a:rPr lang="lv-LV" b="1" dirty="0" smtClean="0"/>
              <a:t> </a:t>
            </a:r>
            <a:r>
              <a:rPr lang="lv-LV" b="1" dirty="0" err="1" smtClean="0"/>
              <a:t>Permits</a:t>
            </a:r>
            <a:endParaRPr lang="lv-LV" b="1" dirty="0"/>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3" name="TextBox 12"/>
          <p:cNvSpPr txBox="1"/>
          <p:nvPr/>
        </p:nvSpPr>
        <p:spPr>
          <a:xfrm>
            <a:off x="1986845" y="1535289"/>
            <a:ext cx="5110694" cy="707886"/>
          </a:xfrm>
          <a:prstGeom prst="rect">
            <a:avLst/>
          </a:prstGeom>
          <a:noFill/>
        </p:spPr>
        <p:txBody>
          <a:bodyPr wrap="none" rtlCol="0">
            <a:spAutoFit/>
          </a:bodyPr>
          <a:lstStyle/>
          <a:p>
            <a:pPr algn="ctr">
              <a:defRPr sz="2000" b="1" i="0" u="none" strike="noStrike" kern="1200" baseline="0">
                <a:solidFill>
                  <a:prstClr val="black"/>
                </a:solidFill>
                <a:latin typeface="+mn-lt"/>
                <a:ea typeface="+mn-ea"/>
                <a:cs typeface="+mn-cs"/>
              </a:defRPr>
            </a:pPr>
            <a:r>
              <a:rPr lang="lv-LV" b="1" dirty="0" err="1" smtClean="0">
                <a:solidFill>
                  <a:prstClr val="black"/>
                </a:solidFill>
              </a:rPr>
              <a:t>Number</a:t>
            </a:r>
            <a:r>
              <a:rPr lang="lv-LV" b="1" dirty="0" smtClean="0">
                <a:solidFill>
                  <a:prstClr val="black"/>
                </a:solidFill>
              </a:rPr>
              <a:t> </a:t>
            </a:r>
            <a:r>
              <a:rPr lang="lv-LV" b="1" dirty="0" err="1" smtClean="0">
                <a:solidFill>
                  <a:prstClr val="black"/>
                </a:solidFill>
              </a:rPr>
              <a:t>of</a:t>
            </a:r>
            <a:r>
              <a:rPr lang="lv-LV" b="1" dirty="0" smtClean="0">
                <a:solidFill>
                  <a:prstClr val="black"/>
                </a:solidFill>
              </a:rPr>
              <a:t>  </a:t>
            </a:r>
            <a:r>
              <a:rPr lang="lv-LV" b="1" dirty="0" err="1" smtClean="0">
                <a:solidFill>
                  <a:prstClr val="black"/>
                </a:solidFill>
              </a:rPr>
              <a:t>Valid</a:t>
            </a:r>
            <a:r>
              <a:rPr lang="lv-LV" b="1" dirty="0" smtClean="0">
                <a:solidFill>
                  <a:prstClr val="black"/>
                </a:solidFill>
              </a:rPr>
              <a:t> TRP </a:t>
            </a:r>
          </a:p>
          <a:p>
            <a:pPr algn="ctr">
              <a:defRPr sz="2000" b="1" i="0" u="none" strike="noStrike" kern="1200" baseline="0">
                <a:solidFill>
                  <a:prstClr val="black"/>
                </a:solidFill>
                <a:latin typeface="+mn-lt"/>
                <a:ea typeface="+mn-ea"/>
                <a:cs typeface="+mn-cs"/>
              </a:defRPr>
            </a:pPr>
            <a:r>
              <a:rPr lang="lv-LV" sz="1400" dirty="0" smtClean="0">
                <a:solidFill>
                  <a:prstClr val="black"/>
                </a:solidFill>
              </a:rPr>
              <a:t>(</a:t>
            </a:r>
            <a:r>
              <a:rPr lang="lv-LV" sz="1400" dirty="0" err="1" smtClean="0">
                <a:solidFill>
                  <a:prstClr val="black"/>
                </a:solidFill>
              </a:rPr>
              <a:t>as</a:t>
            </a:r>
            <a:r>
              <a:rPr lang="lv-LV" sz="1400" dirty="0" smtClean="0">
                <a:solidFill>
                  <a:prstClr val="black"/>
                </a:solidFill>
              </a:rPr>
              <a:t> </a:t>
            </a:r>
            <a:r>
              <a:rPr lang="lv-LV" sz="1400" dirty="0" err="1" smtClean="0">
                <a:solidFill>
                  <a:prstClr val="black"/>
                </a:solidFill>
              </a:rPr>
              <a:t>of</a:t>
            </a:r>
            <a:r>
              <a:rPr lang="lv-LV" sz="1400" dirty="0" smtClean="0">
                <a:solidFill>
                  <a:prstClr val="black"/>
                </a:solidFill>
              </a:rPr>
              <a:t> 1</a:t>
            </a:r>
            <a:r>
              <a:rPr lang="lv-LV" sz="1400" baseline="30000" dirty="0" smtClean="0">
                <a:solidFill>
                  <a:prstClr val="black"/>
                </a:solidFill>
              </a:rPr>
              <a:t>st</a:t>
            </a:r>
            <a:r>
              <a:rPr lang="lv-LV" sz="1400" dirty="0" smtClean="0">
                <a:solidFill>
                  <a:prstClr val="black"/>
                </a:solidFill>
              </a:rPr>
              <a:t> </a:t>
            </a:r>
            <a:r>
              <a:rPr lang="lv-LV" sz="1400" dirty="0" err="1" smtClean="0">
                <a:solidFill>
                  <a:prstClr val="black"/>
                </a:solidFill>
              </a:rPr>
              <a:t>of</a:t>
            </a:r>
            <a:r>
              <a:rPr lang="lv-LV" sz="1400" dirty="0" smtClean="0">
                <a:solidFill>
                  <a:prstClr val="black"/>
                </a:solidFill>
              </a:rPr>
              <a:t> </a:t>
            </a:r>
            <a:r>
              <a:rPr lang="lv-LV" sz="1400" dirty="0" err="1" smtClean="0">
                <a:solidFill>
                  <a:prstClr val="black"/>
                </a:solidFill>
              </a:rPr>
              <a:t>January</a:t>
            </a:r>
            <a:r>
              <a:rPr lang="lv-LV" sz="1400" dirty="0" smtClean="0">
                <a:solidFill>
                  <a:prstClr val="black"/>
                </a:solidFill>
              </a:rPr>
              <a:t>) </a:t>
            </a:r>
            <a:r>
              <a:rPr lang="lv-LV" b="1" dirty="0" err="1" smtClean="0">
                <a:solidFill>
                  <a:prstClr val="black"/>
                </a:solidFill>
              </a:rPr>
              <a:t>by</a:t>
            </a:r>
            <a:r>
              <a:rPr lang="lv-LV" b="1" dirty="0" smtClean="0">
                <a:solidFill>
                  <a:prstClr val="black"/>
                </a:solidFill>
              </a:rPr>
              <a:t> </a:t>
            </a:r>
            <a:r>
              <a:rPr lang="lv-LV" b="1" dirty="0" err="1" smtClean="0">
                <a:solidFill>
                  <a:prstClr val="black"/>
                </a:solidFill>
              </a:rPr>
              <a:t>Reason</a:t>
            </a:r>
            <a:r>
              <a:rPr lang="lv-LV" b="1" dirty="0" smtClean="0">
                <a:solidFill>
                  <a:prstClr val="black"/>
                </a:solidFill>
              </a:rPr>
              <a:t> </a:t>
            </a:r>
            <a:r>
              <a:rPr lang="lv-LV" b="1" dirty="0" err="1" smtClean="0">
                <a:solidFill>
                  <a:prstClr val="black"/>
                </a:solidFill>
              </a:rPr>
              <a:t>of</a:t>
            </a:r>
            <a:r>
              <a:rPr lang="lv-LV" b="1" dirty="0" smtClean="0">
                <a:solidFill>
                  <a:prstClr val="black"/>
                </a:solidFill>
              </a:rPr>
              <a:t> </a:t>
            </a:r>
            <a:r>
              <a:rPr lang="lv-LV" b="1" dirty="0" err="1" smtClean="0">
                <a:solidFill>
                  <a:prstClr val="black"/>
                </a:solidFill>
              </a:rPr>
              <a:t>Issue</a:t>
            </a:r>
            <a:endParaRPr lang="lv-LV" b="1" dirty="0">
              <a:solidFill>
                <a:prstClr val="black"/>
              </a:solidFill>
            </a:endParaRPr>
          </a:p>
        </p:txBody>
      </p:sp>
      <p:graphicFrame>
        <p:nvGraphicFramePr>
          <p:cNvPr id="14" name="Content Placeholder 4"/>
          <p:cNvGraphicFramePr>
            <a:graphicFrameLocks noGrp="1"/>
          </p:cNvGraphicFramePr>
          <p:nvPr>
            <p:ph sz="half" idx="1"/>
          </p:nvPr>
        </p:nvGraphicFramePr>
        <p:xfrm>
          <a:off x="4780844" y="2376311"/>
          <a:ext cx="3973689" cy="404142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nvPr>
        </p:nvGraphicFramePr>
        <p:xfrm>
          <a:off x="598311" y="2348089"/>
          <a:ext cx="3973689" cy="4041422"/>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35</a:t>
            </a:fld>
            <a:endParaRPr lang="lv-LV"/>
          </a:p>
        </p:txBody>
      </p:sp>
      <p:sp>
        <p:nvSpPr>
          <p:cNvPr id="2" name="Title 1"/>
          <p:cNvSpPr>
            <a:spLocks noGrp="1"/>
          </p:cNvSpPr>
          <p:nvPr>
            <p:ph type="title"/>
          </p:nvPr>
        </p:nvSpPr>
        <p:spPr/>
        <p:txBody>
          <a:bodyPr/>
          <a:lstStyle/>
          <a:p>
            <a:r>
              <a:rPr lang="lv-LV" b="1" dirty="0" err="1" smtClean="0"/>
              <a:t>Residence</a:t>
            </a:r>
            <a:r>
              <a:rPr lang="lv-LV" b="1" dirty="0" smtClean="0"/>
              <a:t> </a:t>
            </a:r>
            <a:r>
              <a:rPr lang="lv-LV" b="1" dirty="0" err="1" smtClean="0"/>
              <a:t>Permits</a:t>
            </a:r>
            <a:endParaRPr lang="lv-LV" b="1" dirty="0"/>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3" name="TextBox 12"/>
          <p:cNvSpPr txBox="1"/>
          <p:nvPr/>
        </p:nvSpPr>
        <p:spPr>
          <a:xfrm>
            <a:off x="1986845" y="1535289"/>
            <a:ext cx="5110694" cy="707886"/>
          </a:xfrm>
          <a:prstGeom prst="rect">
            <a:avLst/>
          </a:prstGeom>
          <a:noFill/>
        </p:spPr>
        <p:txBody>
          <a:bodyPr wrap="none" rtlCol="0">
            <a:spAutoFit/>
          </a:bodyPr>
          <a:lstStyle/>
          <a:p>
            <a:pPr algn="ctr">
              <a:defRPr sz="2000" b="1" i="0" u="none" strike="noStrike" kern="1200" baseline="0">
                <a:solidFill>
                  <a:prstClr val="black"/>
                </a:solidFill>
                <a:latin typeface="+mn-lt"/>
                <a:ea typeface="+mn-ea"/>
                <a:cs typeface="+mn-cs"/>
              </a:defRPr>
            </a:pPr>
            <a:r>
              <a:rPr lang="lv-LV" b="1" dirty="0" err="1" smtClean="0">
                <a:solidFill>
                  <a:prstClr val="black"/>
                </a:solidFill>
              </a:rPr>
              <a:t>Number</a:t>
            </a:r>
            <a:r>
              <a:rPr lang="lv-LV" b="1" dirty="0" smtClean="0">
                <a:solidFill>
                  <a:prstClr val="black"/>
                </a:solidFill>
              </a:rPr>
              <a:t> </a:t>
            </a:r>
            <a:r>
              <a:rPr lang="lv-LV" b="1" dirty="0" err="1" smtClean="0">
                <a:solidFill>
                  <a:prstClr val="black"/>
                </a:solidFill>
              </a:rPr>
              <a:t>of</a:t>
            </a:r>
            <a:r>
              <a:rPr lang="lv-LV" b="1" dirty="0" smtClean="0">
                <a:solidFill>
                  <a:prstClr val="black"/>
                </a:solidFill>
              </a:rPr>
              <a:t>  </a:t>
            </a:r>
            <a:r>
              <a:rPr lang="lv-LV" b="1" dirty="0" err="1" smtClean="0">
                <a:solidFill>
                  <a:prstClr val="black"/>
                </a:solidFill>
              </a:rPr>
              <a:t>Valid</a:t>
            </a:r>
            <a:r>
              <a:rPr lang="lv-LV" b="1" dirty="0" smtClean="0">
                <a:solidFill>
                  <a:prstClr val="black"/>
                </a:solidFill>
              </a:rPr>
              <a:t> TRP </a:t>
            </a:r>
          </a:p>
          <a:p>
            <a:pPr algn="ctr">
              <a:defRPr sz="2000" b="1" i="0" u="none" strike="noStrike" kern="1200" baseline="0">
                <a:solidFill>
                  <a:prstClr val="black"/>
                </a:solidFill>
                <a:latin typeface="+mn-lt"/>
                <a:ea typeface="+mn-ea"/>
                <a:cs typeface="+mn-cs"/>
              </a:defRPr>
            </a:pPr>
            <a:r>
              <a:rPr lang="lv-LV" sz="1400" dirty="0" smtClean="0">
                <a:solidFill>
                  <a:prstClr val="black"/>
                </a:solidFill>
              </a:rPr>
              <a:t>(</a:t>
            </a:r>
            <a:r>
              <a:rPr lang="lv-LV" sz="1400" dirty="0" err="1" smtClean="0">
                <a:solidFill>
                  <a:prstClr val="black"/>
                </a:solidFill>
              </a:rPr>
              <a:t>as</a:t>
            </a:r>
            <a:r>
              <a:rPr lang="lv-LV" sz="1400" dirty="0" smtClean="0">
                <a:solidFill>
                  <a:prstClr val="black"/>
                </a:solidFill>
              </a:rPr>
              <a:t> </a:t>
            </a:r>
            <a:r>
              <a:rPr lang="lv-LV" sz="1400" dirty="0" err="1" smtClean="0">
                <a:solidFill>
                  <a:prstClr val="black"/>
                </a:solidFill>
              </a:rPr>
              <a:t>of</a:t>
            </a:r>
            <a:r>
              <a:rPr lang="lv-LV" sz="1400" dirty="0" smtClean="0">
                <a:solidFill>
                  <a:prstClr val="black"/>
                </a:solidFill>
              </a:rPr>
              <a:t> 1</a:t>
            </a:r>
            <a:r>
              <a:rPr lang="lv-LV" sz="1400" baseline="30000" dirty="0" smtClean="0">
                <a:solidFill>
                  <a:prstClr val="black"/>
                </a:solidFill>
              </a:rPr>
              <a:t>st</a:t>
            </a:r>
            <a:r>
              <a:rPr lang="lv-LV" sz="1400" dirty="0" smtClean="0">
                <a:solidFill>
                  <a:prstClr val="black"/>
                </a:solidFill>
              </a:rPr>
              <a:t> </a:t>
            </a:r>
            <a:r>
              <a:rPr lang="lv-LV" sz="1400" dirty="0" err="1" smtClean="0">
                <a:solidFill>
                  <a:prstClr val="black"/>
                </a:solidFill>
              </a:rPr>
              <a:t>of</a:t>
            </a:r>
            <a:r>
              <a:rPr lang="lv-LV" sz="1400" dirty="0" smtClean="0">
                <a:solidFill>
                  <a:prstClr val="black"/>
                </a:solidFill>
              </a:rPr>
              <a:t> </a:t>
            </a:r>
            <a:r>
              <a:rPr lang="lv-LV" sz="1400" dirty="0" err="1" smtClean="0">
                <a:solidFill>
                  <a:prstClr val="black"/>
                </a:solidFill>
              </a:rPr>
              <a:t>January</a:t>
            </a:r>
            <a:r>
              <a:rPr lang="lv-LV" sz="1400" dirty="0" smtClean="0">
                <a:solidFill>
                  <a:prstClr val="black"/>
                </a:solidFill>
              </a:rPr>
              <a:t>) </a:t>
            </a:r>
            <a:r>
              <a:rPr lang="lv-LV" b="1" dirty="0" err="1" smtClean="0">
                <a:solidFill>
                  <a:prstClr val="black"/>
                </a:solidFill>
              </a:rPr>
              <a:t>by</a:t>
            </a:r>
            <a:r>
              <a:rPr lang="lv-LV" b="1" dirty="0" smtClean="0">
                <a:solidFill>
                  <a:prstClr val="black"/>
                </a:solidFill>
              </a:rPr>
              <a:t> </a:t>
            </a:r>
            <a:r>
              <a:rPr lang="lv-LV" b="1" dirty="0" err="1" smtClean="0">
                <a:solidFill>
                  <a:prstClr val="black"/>
                </a:solidFill>
              </a:rPr>
              <a:t>Reason</a:t>
            </a:r>
            <a:r>
              <a:rPr lang="lv-LV" b="1" dirty="0" smtClean="0">
                <a:solidFill>
                  <a:prstClr val="black"/>
                </a:solidFill>
              </a:rPr>
              <a:t> </a:t>
            </a:r>
            <a:r>
              <a:rPr lang="lv-LV" b="1" dirty="0" err="1" smtClean="0">
                <a:solidFill>
                  <a:prstClr val="black"/>
                </a:solidFill>
              </a:rPr>
              <a:t>of</a:t>
            </a:r>
            <a:r>
              <a:rPr lang="lv-LV" b="1" dirty="0" smtClean="0">
                <a:solidFill>
                  <a:prstClr val="black"/>
                </a:solidFill>
              </a:rPr>
              <a:t> </a:t>
            </a:r>
            <a:r>
              <a:rPr lang="lv-LV" b="1" dirty="0" err="1" smtClean="0">
                <a:solidFill>
                  <a:prstClr val="black"/>
                </a:solidFill>
              </a:rPr>
              <a:t>Issue</a:t>
            </a:r>
            <a:endParaRPr lang="lv-LV" b="1" dirty="0">
              <a:solidFill>
                <a:prstClr val="black"/>
              </a:solidFill>
            </a:endParaRPr>
          </a:p>
        </p:txBody>
      </p:sp>
      <p:graphicFrame>
        <p:nvGraphicFramePr>
          <p:cNvPr id="14" name="Content Placeholder 4"/>
          <p:cNvGraphicFramePr>
            <a:graphicFrameLocks noGrp="1"/>
          </p:cNvGraphicFramePr>
          <p:nvPr>
            <p:ph sz="half" idx="1"/>
          </p:nvPr>
        </p:nvGraphicFramePr>
        <p:xfrm>
          <a:off x="4780844" y="2376311"/>
          <a:ext cx="3973689" cy="404142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nvPr>
        </p:nvGraphicFramePr>
        <p:xfrm>
          <a:off x="598311" y="2348089"/>
          <a:ext cx="3973689" cy="4041422"/>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36</a:t>
            </a:fld>
            <a:endParaRPr lang="lv-LV"/>
          </a:p>
        </p:txBody>
      </p:sp>
      <p:sp>
        <p:nvSpPr>
          <p:cNvPr id="2" name="Title 1"/>
          <p:cNvSpPr>
            <a:spLocks noGrp="1"/>
          </p:cNvSpPr>
          <p:nvPr>
            <p:ph type="title"/>
          </p:nvPr>
        </p:nvSpPr>
        <p:spPr/>
        <p:txBody>
          <a:bodyPr/>
          <a:lstStyle/>
          <a:p>
            <a:r>
              <a:rPr lang="lv-LV" b="1" dirty="0" err="1" smtClean="0"/>
              <a:t>Residence</a:t>
            </a:r>
            <a:r>
              <a:rPr lang="lv-LV" b="1" dirty="0" smtClean="0"/>
              <a:t> </a:t>
            </a:r>
            <a:r>
              <a:rPr lang="lv-LV" b="1" dirty="0" err="1" smtClean="0"/>
              <a:t>Permits</a:t>
            </a:r>
            <a:endParaRPr lang="lv-LV" b="1" dirty="0"/>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3" name="TextBox 12"/>
          <p:cNvSpPr txBox="1"/>
          <p:nvPr/>
        </p:nvSpPr>
        <p:spPr>
          <a:xfrm>
            <a:off x="1986845" y="1535289"/>
            <a:ext cx="5110694" cy="707886"/>
          </a:xfrm>
          <a:prstGeom prst="rect">
            <a:avLst/>
          </a:prstGeom>
          <a:noFill/>
        </p:spPr>
        <p:txBody>
          <a:bodyPr wrap="none" rtlCol="0">
            <a:spAutoFit/>
          </a:bodyPr>
          <a:lstStyle/>
          <a:p>
            <a:pPr algn="ctr">
              <a:defRPr sz="2000" b="1" i="0" u="none" strike="noStrike" kern="1200" baseline="0">
                <a:solidFill>
                  <a:prstClr val="black"/>
                </a:solidFill>
                <a:latin typeface="+mn-lt"/>
                <a:ea typeface="+mn-ea"/>
                <a:cs typeface="+mn-cs"/>
              </a:defRPr>
            </a:pPr>
            <a:r>
              <a:rPr lang="lv-LV" b="1" dirty="0" err="1" smtClean="0">
                <a:solidFill>
                  <a:prstClr val="black"/>
                </a:solidFill>
              </a:rPr>
              <a:t>Number</a:t>
            </a:r>
            <a:r>
              <a:rPr lang="lv-LV" b="1" dirty="0" smtClean="0">
                <a:solidFill>
                  <a:prstClr val="black"/>
                </a:solidFill>
              </a:rPr>
              <a:t> </a:t>
            </a:r>
            <a:r>
              <a:rPr lang="lv-LV" b="1" dirty="0" err="1" smtClean="0">
                <a:solidFill>
                  <a:prstClr val="black"/>
                </a:solidFill>
              </a:rPr>
              <a:t>of</a:t>
            </a:r>
            <a:r>
              <a:rPr lang="lv-LV" b="1" dirty="0" smtClean="0">
                <a:solidFill>
                  <a:prstClr val="black"/>
                </a:solidFill>
              </a:rPr>
              <a:t>  </a:t>
            </a:r>
            <a:r>
              <a:rPr lang="lv-LV" b="1" dirty="0" err="1" smtClean="0">
                <a:solidFill>
                  <a:prstClr val="black"/>
                </a:solidFill>
              </a:rPr>
              <a:t>Valid</a:t>
            </a:r>
            <a:r>
              <a:rPr lang="lv-LV" b="1" dirty="0" smtClean="0">
                <a:solidFill>
                  <a:prstClr val="black"/>
                </a:solidFill>
              </a:rPr>
              <a:t> TRP </a:t>
            </a:r>
          </a:p>
          <a:p>
            <a:pPr algn="ctr">
              <a:defRPr sz="2000" b="1" i="0" u="none" strike="noStrike" kern="1200" baseline="0">
                <a:solidFill>
                  <a:prstClr val="black"/>
                </a:solidFill>
                <a:latin typeface="+mn-lt"/>
                <a:ea typeface="+mn-ea"/>
                <a:cs typeface="+mn-cs"/>
              </a:defRPr>
            </a:pPr>
            <a:r>
              <a:rPr lang="lv-LV" sz="1400" dirty="0" smtClean="0">
                <a:solidFill>
                  <a:prstClr val="black"/>
                </a:solidFill>
              </a:rPr>
              <a:t>(</a:t>
            </a:r>
            <a:r>
              <a:rPr lang="lv-LV" sz="1400" dirty="0" err="1" smtClean="0">
                <a:solidFill>
                  <a:prstClr val="black"/>
                </a:solidFill>
              </a:rPr>
              <a:t>as</a:t>
            </a:r>
            <a:r>
              <a:rPr lang="lv-LV" sz="1400" dirty="0" smtClean="0">
                <a:solidFill>
                  <a:prstClr val="black"/>
                </a:solidFill>
              </a:rPr>
              <a:t> </a:t>
            </a:r>
            <a:r>
              <a:rPr lang="lv-LV" sz="1400" dirty="0" err="1" smtClean="0">
                <a:solidFill>
                  <a:prstClr val="black"/>
                </a:solidFill>
              </a:rPr>
              <a:t>of</a:t>
            </a:r>
            <a:r>
              <a:rPr lang="lv-LV" sz="1400" dirty="0" smtClean="0">
                <a:solidFill>
                  <a:prstClr val="black"/>
                </a:solidFill>
              </a:rPr>
              <a:t> 1</a:t>
            </a:r>
            <a:r>
              <a:rPr lang="lv-LV" sz="1400" baseline="30000" dirty="0" smtClean="0">
                <a:solidFill>
                  <a:prstClr val="black"/>
                </a:solidFill>
              </a:rPr>
              <a:t>st</a:t>
            </a:r>
            <a:r>
              <a:rPr lang="lv-LV" sz="1400" dirty="0" smtClean="0">
                <a:solidFill>
                  <a:prstClr val="black"/>
                </a:solidFill>
              </a:rPr>
              <a:t> </a:t>
            </a:r>
            <a:r>
              <a:rPr lang="lv-LV" sz="1400" dirty="0" err="1" smtClean="0">
                <a:solidFill>
                  <a:prstClr val="black"/>
                </a:solidFill>
              </a:rPr>
              <a:t>of</a:t>
            </a:r>
            <a:r>
              <a:rPr lang="lv-LV" sz="1400" dirty="0" smtClean="0">
                <a:solidFill>
                  <a:prstClr val="black"/>
                </a:solidFill>
              </a:rPr>
              <a:t> </a:t>
            </a:r>
            <a:r>
              <a:rPr lang="lv-LV" sz="1400" dirty="0" err="1" smtClean="0">
                <a:solidFill>
                  <a:prstClr val="black"/>
                </a:solidFill>
              </a:rPr>
              <a:t>January</a:t>
            </a:r>
            <a:r>
              <a:rPr lang="lv-LV" sz="1400" dirty="0" smtClean="0">
                <a:solidFill>
                  <a:prstClr val="black"/>
                </a:solidFill>
              </a:rPr>
              <a:t>) </a:t>
            </a:r>
            <a:r>
              <a:rPr lang="lv-LV" b="1" dirty="0" err="1" smtClean="0">
                <a:solidFill>
                  <a:prstClr val="black"/>
                </a:solidFill>
              </a:rPr>
              <a:t>by</a:t>
            </a:r>
            <a:r>
              <a:rPr lang="lv-LV" b="1" dirty="0" smtClean="0">
                <a:solidFill>
                  <a:prstClr val="black"/>
                </a:solidFill>
              </a:rPr>
              <a:t> </a:t>
            </a:r>
            <a:r>
              <a:rPr lang="lv-LV" b="1" dirty="0" err="1" smtClean="0">
                <a:solidFill>
                  <a:prstClr val="black"/>
                </a:solidFill>
              </a:rPr>
              <a:t>Reason</a:t>
            </a:r>
            <a:r>
              <a:rPr lang="lv-LV" b="1" dirty="0" smtClean="0">
                <a:solidFill>
                  <a:prstClr val="black"/>
                </a:solidFill>
              </a:rPr>
              <a:t> </a:t>
            </a:r>
            <a:r>
              <a:rPr lang="lv-LV" b="1" dirty="0" err="1" smtClean="0">
                <a:solidFill>
                  <a:prstClr val="black"/>
                </a:solidFill>
              </a:rPr>
              <a:t>of</a:t>
            </a:r>
            <a:r>
              <a:rPr lang="lv-LV" b="1" dirty="0" smtClean="0">
                <a:solidFill>
                  <a:prstClr val="black"/>
                </a:solidFill>
              </a:rPr>
              <a:t> </a:t>
            </a:r>
            <a:r>
              <a:rPr lang="lv-LV" b="1" dirty="0" err="1" smtClean="0">
                <a:solidFill>
                  <a:prstClr val="black"/>
                </a:solidFill>
              </a:rPr>
              <a:t>Issue</a:t>
            </a:r>
            <a:endParaRPr lang="lv-LV" b="1" dirty="0">
              <a:solidFill>
                <a:prstClr val="black"/>
              </a:solidFill>
            </a:endParaRPr>
          </a:p>
        </p:txBody>
      </p:sp>
      <p:graphicFrame>
        <p:nvGraphicFramePr>
          <p:cNvPr id="14" name="Content Placeholder 4"/>
          <p:cNvGraphicFramePr>
            <a:graphicFrameLocks noGrp="1"/>
          </p:cNvGraphicFramePr>
          <p:nvPr>
            <p:ph sz="half" idx="1"/>
          </p:nvPr>
        </p:nvGraphicFramePr>
        <p:xfrm>
          <a:off x="4780844" y="2376311"/>
          <a:ext cx="3973689" cy="404142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lv-LV" b="1" dirty="0" err="1" smtClean="0"/>
              <a:t>Residence</a:t>
            </a:r>
            <a:r>
              <a:rPr lang="lv-LV" b="1" dirty="0" smtClean="0"/>
              <a:t> </a:t>
            </a:r>
            <a:r>
              <a:rPr lang="lv-LV" b="1" dirty="0" err="1" smtClean="0"/>
              <a:t>Permits</a:t>
            </a:r>
            <a:endParaRPr lang="lv-LV" b="1"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37</a:t>
            </a:fld>
            <a:endParaRPr lang="lv-LV"/>
          </a:p>
        </p:txBody>
      </p:sp>
      <p:sp>
        <p:nvSpPr>
          <p:cNvPr id="5" name="Action Button: Home 4">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3"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graphicFrame>
        <p:nvGraphicFramePr>
          <p:cNvPr id="11" name="Content Placeholder 10"/>
          <p:cNvGraphicFramePr>
            <a:graphicFrameLocks noGrp="1"/>
          </p:cNvGraphicFramePr>
          <p:nvPr>
            <p:ph idx="1"/>
          </p:nvPr>
        </p:nvGraphicFramePr>
        <p:xfrm>
          <a:off x="793215" y="1949986"/>
          <a:ext cx="7893586" cy="434064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Residence</a:t>
            </a:r>
            <a:r>
              <a:rPr lang="lv-LV" b="1" dirty="0" smtClean="0"/>
              <a:t> </a:t>
            </a:r>
            <a:r>
              <a:rPr lang="lv-LV" b="1" dirty="0" err="1" smtClean="0"/>
              <a:t>Permits</a:t>
            </a:r>
            <a:endParaRPr lang="lv-LV" b="1"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38</a:t>
            </a:fld>
            <a:endParaRPr lang="lv-LV"/>
          </a:p>
        </p:txBody>
      </p:sp>
      <p:sp>
        <p:nvSpPr>
          <p:cNvPr id="5" name="Action Button: Home 4">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3"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graphicFrame>
        <p:nvGraphicFramePr>
          <p:cNvPr id="10" name="Content Placeholder 9"/>
          <p:cNvGraphicFramePr>
            <a:graphicFrameLocks noGrp="1"/>
          </p:cNvGraphicFramePr>
          <p:nvPr>
            <p:ph idx="1"/>
          </p:nvPr>
        </p:nvGraphicFramePr>
        <p:xfrm>
          <a:off x="1557867" y="2078038"/>
          <a:ext cx="7128933" cy="434534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Residence</a:t>
            </a:r>
            <a:r>
              <a:rPr lang="lv-LV" b="1" dirty="0" smtClean="0"/>
              <a:t> </a:t>
            </a:r>
            <a:r>
              <a:rPr lang="lv-LV" b="1" dirty="0" err="1" smtClean="0"/>
              <a:t>Permits</a:t>
            </a:r>
            <a:endParaRPr lang="lv-LV" b="1" dirty="0"/>
          </a:p>
        </p:txBody>
      </p:sp>
      <p:graphicFrame>
        <p:nvGraphicFramePr>
          <p:cNvPr id="7" name="Content Placeholder 6"/>
          <p:cNvGraphicFramePr>
            <a:graphicFrameLocks noGrp="1"/>
          </p:cNvGraphicFramePr>
          <p:nvPr>
            <p:ph idx="1"/>
          </p:nvPr>
        </p:nvGraphicFramePr>
        <p:xfrm>
          <a:off x="256854" y="1733549"/>
          <a:ext cx="8568647" cy="4893281"/>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39</a:t>
            </a:fld>
            <a:endParaRPr lang="lv-LV"/>
          </a:p>
        </p:txBody>
      </p:sp>
      <p:sp>
        <p:nvSpPr>
          <p:cNvPr id="5" name="Action Button: Home 4">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 y="-182563"/>
            <a:ext cx="184706" cy="369322"/>
          </a:xfrm>
          <a:prstGeom prst="rect">
            <a:avLst/>
          </a:prstGeom>
          <a:noFill/>
          <a:ln w="9525">
            <a:noFill/>
            <a:miter lim="800000"/>
            <a:headEnd/>
            <a:tailEnd/>
          </a:ln>
        </p:spPr>
        <p:txBody>
          <a:bodyPr wrap="none" lIns="91428" tIns="45715" rIns="91428" bIns="45715" anchor="ctr">
            <a:spAutoFit/>
          </a:bodyPr>
          <a:lstStyle/>
          <a:p>
            <a:endParaRPr lang="lv-LV">
              <a:latin typeface="Calibri" pitchFamily="34" charset="0"/>
            </a:endParaRPr>
          </a:p>
        </p:txBody>
      </p:sp>
      <p:graphicFrame>
        <p:nvGraphicFramePr>
          <p:cNvPr id="1025" name="Object 1"/>
          <p:cNvGraphicFramePr>
            <a:graphicFrameLocks noChangeAspect="1"/>
          </p:cNvGraphicFramePr>
          <p:nvPr/>
        </p:nvGraphicFramePr>
        <p:xfrm>
          <a:off x="759445" y="1790699"/>
          <a:ext cx="8025781" cy="5067301"/>
        </p:xfrm>
        <a:graphic>
          <a:graphicData uri="http://schemas.openxmlformats.org/presentationml/2006/ole">
            <p:oleObj spid="_x0000_s1025" name="Visio" r:id="rId4" imgW="6906849" imgH="4360835" progId="Visio.Drawing.11">
              <p:embed/>
            </p:oleObj>
          </a:graphicData>
        </a:graphic>
      </p:graphicFrame>
      <p:sp>
        <p:nvSpPr>
          <p:cNvPr id="7" name="Title 6"/>
          <p:cNvSpPr>
            <a:spLocks noGrp="1"/>
          </p:cNvSpPr>
          <p:nvPr>
            <p:ph type="title"/>
          </p:nvPr>
        </p:nvSpPr>
        <p:spPr/>
        <p:txBody>
          <a:bodyPr>
            <a:normAutofit/>
          </a:bodyPr>
          <a:lstStyle/>
          <a:p>
            <a:r>
              <a:rPr lang="lv-LV" sz="3200" b="1" dirty="0" err="1" smtClean="0"/>
              <a:t>Organisation</a:t>
            </a:r>
            <a:r>
              <a:rPr lang="lv-LV" sz="3200" b="1" dirty="0" smtClean="0"/>
              <a:t> </a:t>
            </a:r>
            <a:r>
              <a:rPr lang="lv-LV" sz="3200" b="1" dirty="0" err="1" smtClean="0"/>
              <a:t>Structure</a:t>
            </a:r>
            <a:endParaRPr lang="lv-LV" sz="3200" b="1"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4</a:t>
            </a:fld>
            <a:endParaRPr lang="lv-LV"/>
          </a:p>
        </p:txBody>
      </p:sp>
      <p:sp>
        <p:nvSpPr>
          <p:cNvPr id="6" name="Action Button: Home 5">
            <a:hlinkClick r:id="rId5"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Residence</a:t>
            </a:r>
            <a:r>
              <a:rPr lang="lv-LV" b="1" dirty="0" smtClean="0"/>
              <a:t> </a:t>
            </a:r>
            <a:r>
              <a:rPr lang="lv-LV" b="1" dirty="0" err="1" smtClean="0"/>
              <a:t>Permits</a:t>
            </a:r>
            <a:endParaRPr lang="lv-LV" b="1" dirty="0"/>
          </a:p>
        </p:txBody>
      </p:sp>
      <p:graphicFrame>
        <p:nvGraphicFramePr>
          <p:cNvPr id="7" name="Content Placeholder 6"/>
          <p:cNvGraphicFramePr>
            <a:graphicFrameLocks noGrp="1"/>
          </p:cNvGraphicFramePr>
          <p:nvPr>
            <p:ph idx="1"/>
          </p:nvPr>
        </p:nvGraphicFramePr>
        <p:xfrm>
          <a:off x="256854" y="1733549"/>
          <a:ext cx="8568647" cy="4893281"/>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40</a:t>
            </a:fld>
            <a:endParaRPr lang="lv-LV"/>
          </a:p>
        </p:txBody>
      </p:sp>
      <p:sp>
        <p:nvSpPr>
          <p:cNvPr id="5" name="Action Button: Home 4">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Residence</a:t>
            </a:r>
            <a:r>
              <a:rPr lang="lv-LV" b="1" dirty="0" smtClean="0"/>
              <a:t> </a:t>
            </a:r>
            <a:r>
              <a:rPr lang="lv-LV" b="1" dirty="0" err="1" smtClean="0"/>
              <a:t>Permits</a:t>
            </a:r>
            <a:endParaRPr lang="lv-LV" b="1" dirty="0"/>
          </a:p>
        </p:txBody>
      </p:sp>
      <p:graphicFrame>
        <p:nvGraphicFramePr>
          <p:cNvPr id="7" name="Content Placeholder 6"/>
          <p:cNvGraphicFramePr>
            <a:graphicFrameLocks noGrp="1"/>
          </p:cNvGraphicFramePr>
          <p:nvPr>
            <p:ph idx="1"/>
          </p:nvPr>
        </p:nvGraphicFramePr>
        <p:xfrm>
          <a:off x="256854" y="1733549"/>
          <a:ext cx="8568647" cy="4893281"/>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41</a:t>
            </a:fld>
            <a:endParaRPr lang="lv-LV"/>
          </a:p>
        </p:txBody>
      </p:sp>
      <p:sp>
        <p:nvSpPr>
          <p:cNvPr id="5" name="Action Button: Home 4">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Residence</a:t>
            </a:r>
            <a:r>
              <a:rPr lang="lv-LV" b="1" dirty="0" smtClean="0"/>
              <a:t> </a:t>
            </a:r>
            <a:r>
              <a:rPr lang="lv-LV" b="1" dirty="0" err="1" smtClean="0"/>
              <a:t>Permits</a:t>
            </a:r>
            <a:endParaRPr lang="lv-LV" b="1" dirty="0"/>
          </a:p>
        </p:txBody>
      </p:sp>
      <p:graphicFrame>
        <p:nvGraphicFramePr>
          <p:cNvPr id="7" name="Content Placeholder 6"/>
          <p:cNvGraphicFramePr>
            <a:graphicFrameLocks noGrp="1"/>
          </p:cNvGraphicFramePr>
          <p:nvPr>
            <p:ph idx="1"/>
          </p:nvPr>
        </p:nvGraphicFramePr>
        <p:xfrm>
          <a:off x="256854" y="1733549"/>
          <a:ext cx="8568647" cy="4893281"/>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42</a:t>
            </a:fld>
            <a:endParaRPr lang="lv-LV"/>
          </a:p>
        </p:txBody>
      </p:sp>
      <p:sp>
        <p:nvSpPr>
          <p:cNvPr id="5" name="Action Button: Home 4">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b="1" dirty="0" err="1" smtClean="0"/>
              <a:t>Work</a:t>
            </a:r>
            <a:r>
              <a:rPr lang="lv-LV" b="1" dirty="0" smtClean="0"/>
              <a:t> </a:t>
            </a:r>
            <a:r>
              <a:rPr lang="lv-LV" b="1" dirty="0" err="1" smtClean="0"/>
              <a:t>Permits</a:t>
            </a:r>
            <a:endParaRPr lang="lv-LV" b="1" dirty="0"/>
          </a:p>
        </p:txBody>
      </p:sp>
      <p:graphicFrame>
        <p:nvGraphicFramePr>
          <p:cNvPr id="9" name="Content Placeholder 8"/>
          <p:cNvGraphicFramePr>
            <a:graphicFrameLocks noGrp="1"/>
          </p:cNvGraphicFramePr>
          <p:nvPr>
            <p:ph idx="1"/>
          </p:nvPr>
        </p:nvGraphicFramePr>
        <p:xfrm>
          <a:off x="457201" y="2078038"/>
          <a:ext cx="8229600" cy="4048125"/>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pPr>
              <a:defRPr/>
            </a:pPr>
            <a:fld id="{D81579D9-452F-4C29-A011-B7AE3F8F110C}" type="slidenum">
              <a:rPr lang="lv-LV" smtClean="0"/>
              <a:pPr>
                <a:defRPr/>
              </a:pPr>
              <a:t>43</a:t>
            </a:fld>
            <a:endParaRPr lang="lv-LV"/>
          </a:p>
        </p:txBody>
      </p:sp>
      <p:sp>
        <p:nvSpPr>
          <p:cNvPr id="8" name="Action Button: Home 7">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5"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971675"/>
            <a:ext cx="5737160" cy="4524376"/>
          </a:xfrm>
        </p:spPr>
        <p:txBody>
          <a:bodyPr>
            <a:noAutofit/>
          </a:bodyPr>
          <a:lstStyle/>
          <a:p>
            <a:pPr algn="just">
              <a:buNone/>
            </a:pPr>
            <a:r>
              <a:rPr lang="en-GB" sz="1400" dirty="0" smtClean="0"/>
              <a:t>According to the </a:t>
            </a:r>
            <a:r>
              <a:rPr lang="en-GB" sz="1400" i="1" dirty="0" smtClean="0">
                <a:hlinkClick r:id="rId3"/>
              </a:rPr>
              <a:t>Repatriation Law</a:t>
            </a:r>
            <a:r>
              <a:rPr lang="en-GB" sz="1400" dirty="0" smtClean="0"/>
              <a:t>, </a:t>
            </a:r>
            <a:r>
              <a:rPr lang="lv-LV" sz="1400" dirty="0" smtClean="0"/>
              <a:t>a</a:t>
            </a:r>
            <a:r>
              <a:rPr lang="en-GB" sz="1400" dirty="0" smtClean="0"/>
              <a:t> repatriate is a person who is a Latvian citizen or one of whose parents or grandparents is a Latvian or a </a:t>
            </a:r>
            <a:r>
              <a:rPr lang="en-GB" sz="1400" dirty="0" err="1" smtClean="0"/>
              <a:t>Liv</a:t>
            </a:r>
            <a:r>
              <a:rPr lang="en-GB" sz="1400" dirty="0" smtClean="0"/>
              <a:t> and who voluntarily takes up permanent residence in the Republic of Latvia.</a:t>
            </a:r>
            <a:endParaRPr lang="lv-LV" sz="1400" dirty="0" smtClean="0"/>
          </a:p>
          <a:p>
            <a:pPr algn="just">
              <a:buNone/>
            </a:pPr>
            <a:r>
              <a:rPr lang="en-GB" sz="1400" dirty="0" smtClean="0"/>
              <a:t>The repatriates who were forced to leave Latvia prior to May 4, 1990 have the right to receive the state aid to cover travel expenses, the material assistance in the case of unemployment and to bring in their property exempt from the customs duties and taxes.</a:t>
            </a:r>
            <a:endParaRPr lang="lv-LV" sz="1400" dirty="0" smtClean="0"/>
          </a:p>
          <a:p>
            <a:pPr algn="just">
              <a:buNone/>
            </a:pPr>
            <a:r>
              <a:rPr lang="en-GB" sz="1400" dirty="0" smtClean="0"/>
              <a:t>Pursuant to the </a:t>
            </a:r>
            <a:r>
              <a:rPr lang="en-GB" sz="1400" i="1" dirty="0" smtClean="0"/>
              <a:t>Repatriation Law</a:t>
            </a:r>
            <a:r>
              <a:rPr lang="en-GB" sz="1400" dirty="0" smtClean="0"/>
              <a:t>, the OCMA </a:t>
            </a:r>
            <a:r>
              <a:rPr lang="lv-LV" sz="1400" dirty="0" err="1" smtClean="0"/>
              <a:t>makes</a:t>
            </a:r>
            <a:r>
              <a:rPr lang="en-GB" sz="1400" dirty="0" smtClean="0"/>
              <a:t> decisions on granting or cancelling the status of repatriate, issues documents to repatriates, informs repatriates on their social rights and guaranties available to them and, in cooperation with local governments, helps repatriate families solve adaptation and integration issues.</a:t>
            </a:r>
            <a:endParaRPr lang="lv-LV" sz="1400" dirty="0" smtClean="0"/>
          </a:p>
          <a:p>
            <a:pPr algn="just">
              <a:buNone/>
            </a:pPr>
            <a:r>
              <a:rPr lang="en-GB" sz="1400" dirty="0" smtClean="0"/>
              <a:t>Material assistance to repatriates (travel expenses, unemployment benefits or language training courses) in </a:t>
            </a:r>
            <a:r>
              <a:rPr lang="lv-LV" sz="1400" dirty="0" smtClean="0"/>
              <a:t>2014 </a:t>
            </a:r>
            <a:r>
              <a:rPr lang="en-GB" sz="1400" dirty="0" smtClean="0"/>
              <a:t>comprised </a:t>
            </a:r>
            <a:r>
              <a:rPr lang="lv-LV" sz="1400" dirty="0" smtClean="0"/>
              <a:t>550</a:t>
            </a:r>
            <a:r>
              <a:rPr lang="en-GB" sz="1400" dirty="0" smtClean="0"/>
              <a:t> allowances for the total amount of </a:t>
            </a:r>
            <a:r>
              <a:rPr lang="lv-LV" sz="1400" dirty="0" smtClean="0"/>
              <a:t>EUR 96 078</a:t>
            </a:r>
            <a:r>
              <a:rPr lang="en-GB" sz="1400" dirty="0" smtClean="0"/>
              <a:t>.</a:t>
            </a:r>
            <a:endParaRPr lang="lv-LV" sz="1400" dirty="0" smtClean="0"/>
          </a:p>
        </p:txBody>
      </p:sp>
      <p:pic>
        <p:nvPicPr>
          <p:cNvPr id="8" name="Content Placeholder 7" descr="zale.jpg"/>
          <p:cNvPicPr>
            <a:picLocks noGrp="1" noChangeAspect="1"/>
          </p:cNvPicPr>
          <p:nvPr>
            <p:ph sz="half" idx="2"/>
          </p:nvPr>
        </p:nvPicPr>
        <p:blipFill>
          <a:blip r:embed="rId4" cstate="print"/>
          <a:stretch>
            <a:fillRect/>
          </a:stretch>
        </p:blipFill>
        <p:spPr>
          <a:xfrm>
            <a:off x="5810250" y="2176728"/>
            <a:ext cx="3200400" cy="2133600"/>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0"/>
          </a:effectLst>
        </p:spPr>
      </p:pic>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44</a:t>
            </a:fld>
            <a:endParaRPr lang="lv-LV"/>
          </a:p>
        </p:txBody>
      </p:sp>
      <p:sp>
        <p:nvSpPr>
          <p:cNvPr id="4" name="Title 3"/>
          <p:cNvSpPr>
            <a:spLocks noGrp="1"/>
          </p:cNvSpPr>
          <p:nvPr>
            <p:ph type="title"/>
          </p:nvPr>
        </p:nvSpPr>
        <p:spPr/>
        <p:txBody>
          <a:bodyPr/>
          <a:lstStyle/>
          <a:p>
            <a:r>
              <a:rPr lang="lv-LV" b="1" dirty="0" smtClean="0"/>
              <a:t>Repatriation</a:t>
            </a:r>
            <a:endParaRPr lang="lv-LV" b="1" dirty="0"/>
          </a:p>
        </p:txBody>
      </p:sp>
      <p:sp>
        <p:nvSpPr>
          <p:cNvPr id="7" name="Action Button: Home 6">
            <a:hlinkClick r:id="rId5"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ack or Previous 8">
            <a:hlinkClick r:id="rId6"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lv-LV" b="1" dirty="0" smtClean="0"/>
              <a:t>Repatriation</a:t>
            </a:r>
            <a:endParaRPr lang="lv-LV" b="1" dirty="0"/>
          </a:p>
        </p:txBody>
      </p:sp>
      <p:graphicFrame>
        <p:nvGraphicFramePr>
          <p:cNvPr id="9" name="Content Placeholder 8"/>
          <p:cNvGraphicFramePr>
            <a:graphicFrameLocks noGrp="1"/>
          </p:cNvGraphicFramePr>
          <p:nvPr>
            <p:ph idx="1"/>
          </p:nvPr>
        </p:nvGraphicFramePr>
        <p:xfrm>
          <a:off x="200025" y="1371600"/>
          <a:ext cx="862965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45</a:t>
            </a:fld>
            <a:endParaRPr lang="lv-LV"/>
          </a:p>
        </p:txBody>
      </p:sp>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sz="half" idx="1"/>
          </p:nvPr>
        </p:nvGraphicFramePr>
        <p:xfrm>
          <a:off x="216252" y="2362905"/>
          <a:ext cx="2619375" cy="3801600"/>
        </p:xfrm>
        <a:graphic>
          <a:graphicData uri="http://schemas.openxmlformats.org/drawingml/2006/table">
            <a:tbl>
              <a:tblPr firstRow="1" bandRow="1">
                <a:tableStyleId>{93296810-A885-4BE3-A3E7-6D5BEEA58F35}</a:tableStyleId>
              </a:tblPr>
              <a:tblGrid>
                <a:gridCol w="1634571"/>
                <a:gridCol w="984804"/>
              </a:tblGrid>
              <a:tr h="316800">
                <a:tc>
                  <a:txBody>
                    <a:bodyPr/>
                    <a:lstStyle/>
                    <a:p>
                      <a:r>
                        <a:rPr lang="lv-LV" sz="1400" dirty="0" err="1" smtClean="0"/>
                        <a:t>Country</a:t>
                      </a:r>
                      <a:endParaRPr lang="lv-LV" sz="1400" dirty="0"/>
                    </a:p>
                  </a:txBody>
                  <a:tcPr/>
                </a:tc>
                <a:tc>
                  <a:txBody>
                    <a:bodyPr/>
                    <a:lstStyle/>
                    <a:p>
                      <a:endParaRPr lang="lv-LV" sz="1400" dirty="0"/>
                    </a:p>
                  </a:txBody>
                  <a:tcPr/>
                </a:tc>
              </a:tr>
              <a:tr h="316800">
                <a:tc>
                  <a:txBody>
                    <a:bodyPr/>
                    <a:lstStyle/>
                    <a:p>
                      <a:r>
                        <a:rPr lang="lv-LV" sz="1400" dirty="0" err="1" smtClean="0"/>
                        <a:t>Russia</a:t>
                      </a:r>
                      <a:endParaRPr lang="lv-LV" sz="1400" dirty="0"/>
                    </a:p>
                  </a:txBody>
                  <a:tcPr/>
                </a:tc>
                <a:tc>
                  <a:txBody>
                    <a:bodyPr/>
                    <a:lstStyle/>
                    <a:p>
                      <a:r>
                        <a:rPr lang="lv-LV" sz="1400" dirty="0" smtClean="0"/>
                        <a:t>938</a:t>
                      </a:r>
                      <a:endParaRPr lang="lv-LV" sz="1400" dirty="0"/>
                    </a:p>
                  </a:txBody>
                  <a:tcPr/>
                </a:tc>
              </a:tr>
              <a:tr h="316800">
                <a:tc>
                  <a:txBody>
                    <a:bodyPr/>
                    <a:lstStyle/>
                    <a:p>
                      <a:r>
                        <a:rPr lang="lv-LV" sz="1400" dirty="0" err="1" smtClean="0"/>
                        <a:t>Ukraine</a:t>
                      </a:r>
                      <a:endParaRPr lang="lv-LV" sz="1400" dirty="0"/>
                    </a:p>
                  </a:txBody>
                  <a:tcPr/>
                </a:tc>
                <a:tc>
                  <a:txBody>
                    <a:bodyPr/>
                    <a:lstStyle/>
                    <a:p>
                      <a:r>
                        <a:rPr lang="lv-LV" sz="1400" dirty="0" smtClean="0"/>
                        <a:t>255</a:t>
                      </a:r>
                      <a:endParaRPr lang="lv-LV" sz="1400" dirty="0"/>
                    </a:p>
                  </a:txBody>
                  <a:tcPr/>
                </a:tc>
              </a:tr>
              <a:tr h="316800">
                <a:tc>
                  <a:txBody>
                    <a:bodyPr/>
                    <a:lstStyle/>
                    <a:p>
                      <a:r>
                        <a:rPr lang="lv-LV" sz="1400" dirty="0" smtClean="0"/>
                        <a:t>USA</a:t>
                      </a:r>
                      <a:endParaRPr lang="lv-LV" sz="1400" dirty="0"/>
                    </a:p>
                  </a:txBody>
                  <a:tcPr/>
                </a:tc>
                <a:tc>
                  <a:txBody>
                    <a:bodyPr/>
                    <a:lstStyle/>
                    <a:p>
                      <a:r>
                        <a:rPr lang="lv-LV" sz="1400" dirty="0" smtClean="0"/>
                        <a:t>241</a:t>
                      </a:r>
                      <a:endParaRPr lang="lv-LV" sz="1400" dirty="0"/>
                    </a:p>
                  </a:txBody>
                  <a:tcPr/>
                </a:tc>
              </a:tr>
              <a:tr h="316800">
                <a:tc>
                  <a:txBody>
                    <a:bodyPr/>
                    <a:lstStyle/>
                    <a:p>
                      <a:r>
                        <a:rPr lang="lv-LV" sz="1400" dirty="0" err="1" smtClean="0"/>
                        <a:t>Belarus</a:t>
                      </a:r>
                      <a:endParaRPr lang="lv-LV" sz="1400" dirty="0"/>
                    </a:p>
                  </a:txBody>
                  <a:tcPr/>
                </a:tc>
                <a:tc>
                  <a:txBody>
                    <a:bodyPr/>
                    <a:lstStyle/>
                    <a:p>
                      <a:r>
                        <a:rPr lang="lv-LV" sz="1400" dirty="0" smtClean="0"/>
                        <a:t>94</a:t>
                      </a:r>
                      <a:endParaRPr lang="lv-LV" sz="1400" dirty="0"/>
                    </a:p>
                  </a:txBody>
                  <a:tcPr/>
                </a:tc>
              </a:tr>
              <a:tr h="316800">
                <a:tc>
                  <a:txBody>
                    <a:bodyPr/>
                    <a:lstStyle/>
                    <a:p>
                      <a:r>
                        <a:rPr lang="lv-LV" sz="1400" dirty="0" err="1" smtClean="0"/>
                        <a:t>Canada</a:t>
                      </a:r>
                      <a:endParaRPr lang="lv-LV" sz="1400" dirty="0"/>
                    </a:p>
                  </a:txBody>
                  <a:tcPr/>
                </a:tc>
                <a:tc>
                  <a:txBody>
                    <a:bodyPr/>
                    <a:lstStyle/>
                    <a:p>
                      <a:r>
                        <a:rPr lang="lv-LV" sz="1400" dirty="0" smtClean="0"/>
                        <a:t>59</a:t>
                      </a:r>
                      <a:endParaRPr lang="lv-LV" sz="1400" dirty="0"/>
                    </a:p>
                  </a:txBody>
                  <a:tcPr/>
                </a:tc>
              </a:tr>
              <a:tr h="316800">
                <a:tc>
                  <a:txBody>
                    <a:bodyPr/>
                    <a:lstStyle/>
                    <a:p>
                      <a:r>
                        <a:rPr lang="lv-LV" sz="1400" dirty="0" err="1" smtClean="0"/>
                        <a:t>Germany</a:t>
                      </a:r>
                      <a:endParaRPr lang="lv-LV" sz="1400" dirty="0"/>
                    </a:p>
                  </a:txBody>
                  <a:tcPr/>
                </a:tc>
                <a:tc>
                  <a:txBody>
                    <a:bodyPr/>
                    <a:lstStyle/>
                    <a:p>
                      <a:r>
                        <a:rPr lang="lv-LV" sz="1400" dirty="0" smtClean="0"/>
                        <a:t>50</a:t>
                      </a:r>
                      <a:endParaRPr lang="lv-LV" sz="1400" dirty="0"/>
                    </a:p>
                  </a:txBody>
                  <a:tcPr/>
                </a:tc>
              </a:tr>
              <a:tr h="316800">
                <a:tc>
                  <a:txBody>
                    <a:bodyPr/>
                    <a:lstStyle/>
                    <a:p>
                      <a:r>
                        <a:rPr lang="lv-LV" sz="1400" dirty="0" err="1" smtClean="0"/>
                        <a:t>Lithuania</a:t>
                      </a:r>
                      <a:endParaRPr lang="lv-LV" sz="1400" dirty="0"/>
                    </a:p>
                  </a:txBody>
                  <a:tcPr/>
                </a:tc>
                <a:tc>
                  <a:txBody>
                    <a:bodyPr/>
                    <a:lstStyle/>
                    <a:p>
                      <a:r>
                        <a:rPr lang="lv-LV" sz="1400" dirty="0" smtClean="0"/>
                        <a:t>49</a:t>
                      </a:r>
                      <a:endParaRPr lang="lv-LV" sz="1400" dirty="0"/>
                    </a:p>
                  </a:txBody>
                  <a:tcPr/>
                </a:tc>
              </a:tr>
              <a:tr h="316800">
                <a:tc>
                  <a:txBody>
                    <a:bodyPr/>
                    <a:lstStyle/>
                    <a:p>
                      <a:r>
                        <a:rPr lang="lv-LV" sz="1400" dirty="0" err="1" smtClean="0"/>
                        <a:t>Israel</a:t>
                      </a:r>
                      <a:endParaRPr lang="lv-LV" sz="1400" dirty="0"/>
                    </a:p>
                  </a:txBody>
                  <a:tcPr/>
                </a:tc>
                <a:tc>
                  <a:txBody>
                    <a:bodyPr/>
                    <a:lstStyle/>
                    <a:p>
                      <a:r>
                        <a:rPr lang="lv-LV" sz="1400" dirty="0" smtClean="0"/>
                        <a:t>39</a:t>
                      </a:r>
                      <a:endParaRPr lang="lv-LV" sz="1400" dirty="0"/>
                    </a:p>
                  </a:txBody>
                  <a:tcPr/>
                </a:tc>
              </a:tr>
              <a:tr h="316800">
                <a:tc>
                  <a:txBody>
                    <a:bodyPr/>
                    <a:lstStyle/>
                    <a:p>
                      <a:r>
                        <a:rPr lang="lv-LV" sz="1400" dirty="0" err="1" smtClean="0"/>
                        <a:t>Australia</a:t>
                      </a:r>
                      <a:endParaRPr lang="lv-LV" sz="1400" dirty="0"/>
                    </a:p>
                  </a:txBody>
                  <a:tcPr/>
                </a:tc>
                <a:tc>
                  <a:txBody>
                    <a:bodyPr/>
                    <a:lstStyle/>
                    <a:p>
                      <a:r>
                        <a:rPr lang="lv-LV" sz="1400" dirty="0" smtClean="0"/>
                        <a:t>36</a:t>
                      </a:r>
                      <a:endParaRPr lang="lv-LV" sz="1400" dirty="0"/>
                    </a:p>
                  </a:txBody>
                  <a:tcPr/>
                </a:tc>
              </a:tr>
              <a:tr h="316800">
                <a:tc>
                  <a:txBody>
                    <a:bodyPr/>
                    <a:lstStyle/>
                    <a:p>
                      <a:r>
                        <a:rPr lang="lv-LV" sz="1400" dirty="0" smtClean="0"/>
                        <a:t>Moldova</a:t>
                      </a:r>
                      <a:endParaRPr lang="lv-LV" sz="1400" dirty="0"/>
                    </a:p>
                  </a:txBody>
                  <a:tcPr/>
                </a:tc>
                <a:tc>
                  <a:txBody>
                    <a:bodyPr/>
                    <a:lstStyle/>
                    <a:p>
                      <a:r>
                        <a:rPr lang="lv-LV" sz="1400" dirty="0" smtClean="0"/>
                        <a:t>36</a:t>
                      </a:r>
                      <a:endParaRPr lang="lv-LV" sz="1400" dirty="0"/>
                    </a:p>
                  </a:txBody>
                  <a:tcPr/>
                </a:tc>
              </a:tr>
              <a:tr h="316800">
                <a:tc>
                  <a:txBody>
                    <a:bodyPr/>
                    <a:lstStyle/>
                    <a:p>
                      <a:r>
                        <a:rPr lang="lv-LV" sz="1400" dirty="0" smtClean="0"/>
                        <a:t>UK</a:t>
                      </a:r>
                      <a:endParaRPr lang="lv-LV" sz="1400" dirty="0"/>
                    </a:p>
                  </a:txBody>
                  <a:tcPr/>
                </a:tc>
                <a:tc>
                  <a:txBody>
                    <a:bodyPr/>
                    <a:lstStyle/>
                    <a:p>
                      <a:r>
                        <a:rPr lang="lv-LV" sz="1400" dirty="0" smtClean="0"/>
                        <a:t>27</a:t>
                      </a:r>
                      <a:endParaRPr lang="lv-LV" sz="1400" dirty="0"/>
                    </a:p>
                  </a:txBody>
                  <a:tcPr/>
                </a:tc>
              </a:tr>
            </a:tbl>
          </a:graphicData>
        </a:graphic>
      </p:graphicFrame>
      <p:graphicFrame>
        <p:nvGraphicFramePr>
          <p:cNvPr id="14" name="Content Placeholder 13"/>
          <p:cNvGraphicFramePr>
            <a:graphicFrameLocks noGrp="1"/>
          </p:cNvGraphicFramePr>
          <p:nvPr>
            <p:ph sz="half" idx="2"/>
          </p:nvPr>
        </p:nvGraphicFramePr>
        <p:xfrm>
          <a:off x="3113263" y="2046105"/>
          <a:ext cx="2714625" cy="4118400"/>
        </p:xfrm>
        <a:graphic>
          <a:graphicData uri="http://schemas.openxmlformats.org/drawingml/2006/table">
            <a:tbl>
              <a:tblPr bandRow="1">
                <a:tableStyleId>{93296810-A885-4BE3-A3E7-6D5BEEA58F35}</a:tableStyleId>
              </a:tblPr>
              <a:tblGrid>
                <a:gridCol w="1771759"/>
                <a:gridCol w="942866"/>
              </a:tblGrid>
              <a:tr h="316800">
                <a:tc>
                  <a:txBody>
                    <a:bodyPr/>
                    <a:lstStyle/>
                    <a:p>
                      <a:r>
                        <a:rPr lang="lv-LV" sz="1400" dirty="0" err="1" smtClean="0"/>
                        <a:t>Kazakhstan</a:t>
                      </a:r>
                      <a:endParaRPr lang="lv-LV" sz="1400" dirty="0"/>
                    </a:p>
                  </a:txBody>
                  <a:tcPr/>
                </a:tc>
                <a:tc>
                  <a:txBody>
                    <a:bodyPr/>
                    <a:lstStyle/>
                    <a:p>
                      <a:r>
                        <a:rPr lang="lv-LV" sz="1400" dirty="0" smtClean="0"/>
                        <a:t>28</a:t>
                      </a:r>
                      <a:endParaRPr lang="lv-LV" sz="1400" dirty="0"/>
                    </a:p>
                  </a:txBody>
                  <a:tcPr/>
                </a:tc>
              </a:tr>
              <a:tr h="316800">
                <a:tc>
                  <a:txBody>
                    <a:bodyPr/>
                    <a:lstStyle/>
                    <a:p>
                      <a:r>
                        <a:rPr lang="lv-LV" sz="1400" dirty="0" err="1" smtClean="0"/>
                        <a:t>Uzbekistan</a:t>
                      </a:r>
                      <a:endParaRPr lang="lv-LV" sz="1400" dirty="0"/>
                    </a:p>
                  </a:txBody>
                  <a:tcPr/>
                </a:tc>
                <a:tc>
                  <a:txBody>
                    <a:bodyPr/>
                    <a:lstStyle/>
                    <a:p>
                      <a:r>
                        <a:rPr lang="lv-LV" sz="1400" dirty="0" smtClean="0"/>
                        <a:t>23</a:t>
                      </a:r>
                      <a:endParaRPr lang="lv-LV" sz="1400" dirty="0"/>
                    </a:p>
                  </a:txBody>
                  <a:tcPr/>
                </a:tc>
              </a:tr>
              <a:tr h="316800">
                <a:tc>
                  <a:txBody>
                    <a:bodyPr/>
                    <a:lstStyle/>
                    <a:p>
                      <a:r>
                        <a:rPr lang="lv-LV" sz="1400" dirty="0" err="1" smtClean="0"/>
                        <a:t>Brasil</a:t>
                      </a:r>
                      <a:endParaRPr lang="lv-LV" sz="1400" dirty="0"/>
                    </a:p>
                  </a:txBody>
                  <a:tcPr/>
                </a:tc>
                <a:tc>
                  <a:txBody>
                    <a:bodyPr/>
                    <a:lstStyle/>
                    <a:p>
                      <a:r>
                        <a:rPr lang="lv-LV" sz="1400" dirty="0" smtClean="0"/>
                        <a:t>18</a:t>
                      </a:r>
                      <a:endParaRPr lang="lv-LV" sz="1400" dirty="0"/>
                    </a:p>
                  </a:txBody>
                  <a:tcPr/>
                </a:tc>
              </a:tr>
              <a:tr h="316800">
                <a:tc>
                  <a:txBody>
                    <a:bodyPr/>
                    <a:lstStyle/>
                    <a:p>
                      <a:r>
                        <a:rPr lang="lv-LV" sz="1400" dirty="0" err="1" smtClean="0"/>
                        <a:t>Estonia</a:t>
                      </a:r>
                      <a:endParaRPr lang="lv-LV" sz="1400" dirty="0"/>
                    </a:p>
                  </a:txBody>
                  <a:tcPr/>
                </a:tc>
                <a:tc>
                  <a:txBody>
                    <a:bodyPr/>
                    <a:lstStyle/>
                    <a:p>
                      <a:r>
                        <a:rPr lang="lv-LV" sz="1400" dirty="0" smtClean="0"/>
                        <a:t>16</a:t>
                      </a:r>
                      <a:endParaRPr lang="lv-LV" sz="1400" dirty="0"/>
                    </a:p>
                  </a:txBody>
                  <a:tcPr/>
                </a:tc>
              </a:tr>
              <a:tr h="316800">
                <a:tc>
                  <a:txBody>
                    <a:bodyPr/>
                    <a:lstStyle/>
                    <a:p>
                      <a:r>
                        <a:rPr lang="lv-LV" sz="1400" dirty="0" err="1" smtClean="0"/>
                        <a:t>Georgia</a:t>
                      </a:r>
                      <a:endParaRPr lang="lv-LV" sz="1400" dirty="0"/>
                    </a:p>
                  </a:txBody>
                  <a:tcPr/>
                </a:tc>
                <a:tc>
                  <a:txBody>
                    <a:bodyPr/>
                    <a:lstStyle/>
                    <a:p>
                      <a:r>
                        <a:rPr lang="lv-LV" sz="1400" dirty="0" smtClean="0"/>
                        <a:t>15</a:t>
                      </a:r>
                      <a:endParaRPr lang="lv-LV" sz="1400" dirty="0"/>
                    </a:p>
                  </a:txBody>
                  <a:tcPr/>
                </a:tc>
              </a:tr>
              <a:tr h="316800">
                <a:tc>
                  <a:txBody>
                    <a:bodyPr/>
                    <a:lstStyle/>
                    <a:p>
                      <a:r>
                        <a:rPr lang="lv-LV" sz="1400" dirty="0" err="1" smtClean="0"/>
                        <a:t>Venezuela</a:t>
                      </a:r>
                      <a:endParaRPr lang="lv-LV" sz="1400" dirty="0"/>
                    </a:p>
                  </a:txBody>
                  <a:tcPr/>
                </a:tc>
                <a:tc>
                  <a:txBody>
                    <a:bodyPr/>
                    <a:lstStyle/>
                    <a:p>
                      <a:r>
                        <a:rPr lang="lv-LV" sz="1400" dirty="0" smtClean="0"/>
                        <a:t>14</a:t>
                      </a:r>
                      <a:endParaRPr lang="lv-LV" sz="1400" dirty="0"/>
                    </a:p>
                  </a:txBody>
                  <a:tcPr/>
                </a:tc>
              </a:tr>
              <a:tr h="316800">
                <a:tc>
                  <a:txBody>
                    <a:bodyPr/>
                    <a:lstStyle/>
                    <a:p>
                      <a:r>
                        <a:rPr lang="lv-LV" sz="1400" dirty="0" err="1" smtClean="0"/>
                        <a:t>Sweden</a:t>
                      </a:r>
                      <a:endParaRPr lang="lv-LV" sz="1400" dirty="0"/>
                    </a:p>
                  </a:txBody>
                  <a:tcPr/>
                </a:tc>
                <a:tc>
                  <a:txBody>
                    <a:bodyPr/>
                    <a:lstStyle/>
                    <a:p>
                      <a:r>
                        <a:rPr lang="lv-LV" sz="1400" dirty="0" smtClean="0"/>
                        <a:t>13</a:t>
                      </a:r>
                      <a:endParaRPr lang="lv-LV" sz="1400" dirty="0"/>
                    </a:p>
                  </a:txBody>
                  <a:tcPr/>
                </a:tc>
              </a:tr>
              <a:tr h="316800">
                <a:tc>
                  <a:txBody>
                    <a:bodyPr/>
                    <a:lstStyle/>
                    <a:p>
                      <a:r>
                        <a:rPr lang="lv-LV" sz="1400" dirty="0" err="1" smtClean="0"/>
                        <a:t>Turkmenistan</a:t>
                      </a:r>
                      <a:endParaRPr lang="lv-LV" sz="1400" dirty="0"/>
                    </a:p>
                  </a:txBody>
                  <a:tcPr/>
                </a:tc>
                <a:tc>
                  <a:txBody>
                    <a:bodyPr/>
                    <a:lstStyle/>
                    <a:p>
                      <a:r>
                        <a:rPr lang="lv-LV" sz="1400" dirty="0" smtClean="0"/>
                        <a:t>10</a:t>
                      </a:r>
                      <a:endParaRPr lang="lv-LV" sz="1400" dirty="0"/>
                    </a:p>
                  </a:txBody>
                  <a:tcPr/>
                </a:tc>
              </a:tr>
              <a:tr h="316800">
                <a:tc>
                  <a:txBody>
                    <a:bodyPr/>
                    <a:lstStyle/>
                    <a:p>
                      <a:r>
                        <a:rPr lang="lv-LV" sz="1400" dirty="0" err="1" smtClean="0"/>
                        <a:t>Armenia</a:t>
                      </a:r>
                      <a:endParaRPr lang="lv-LV" sz="1400" dirty="0"/>
                    </a:p>
                  </a:txBody>
                  <a:tcPr/>
                </a:tc>
                <a:tc>
                  <a:txBody>
                    <a:bodyPr/>
                    <a:lstStyle/>
                    <a:p>
                      <a:r>
                        <a:rPr lang="lv-LV" sz="1400" dirty="0" smtClean="0"/>
                        <a:t>9</a:t>
                      </a:r>
                      <a:endParaRPr lang="lv-LV" sz="1400" dirty="0"/>
                    </a:p>
                  </a:txBody>
                  <a:tcPr/>
                </a:tc>
              </a:tr>
              <a:tr h="316800">
                <a:tc>
                  <a:txBody>
                    <a:bodyPr/>
                    <a:lstStyle/>
                    <a:p>
                      <a:r>
                        <a:rPr lang="lv-LV" sz="1400" dirty="0" err="1" smtClean="0"/>
                        <a:t>Kyrgyzstan</a:t>
                      </a:r>
                      <a:endParaRPr lang="lv-LV" sz="1400" dirty="0"/>
                    </a:p>
                  </a:txBody>
                  <a:tcPr/>
                </a:tc>
                <a:tc>
                  <a:txBody>
                    <a:bodyPr/>
                    <a:lstStyle/>
                    <a:p>
                      <a:r>
                        <a:rPr lang="lv-LV" sz="1400" dirty="0" smtClean="0"/>
                        <a:t>8</a:t>
                      </a:r>
                      <a:endParaRPr lang="lv-LV" sz="1400" dirty="0"/>
                    </a:p>
                  </a:txBody>
                  <a:tcPr/>
                </a:tc>
              </a:tr>
              <a:tr h="316800">
                <a:tc>
                  <a:txBody>
                    <a:bodyPr/>
                    <a:lstStyle/>
                    <a:p>
                      <a:r>
                        <a:rPr lang="lv-LV" sz="1400" dirty="0" err="1" smtClean="0"/>
                        <a:t>France</a:t>
                      </a:r>
                      <a:endParaRPr lang="lv-LV" sz="1400" dirty="0"/>
                    </a:p>
                  </a:txBody>
                  <a:tcPr/>
                </a:tc>
                <a:tc>
                  <a:txBody>
                    <a:bodyPr/>
                    <a:lstStyle/>
                    <a:p>
                      <a:r>
                        <a:rPr lang="lv-LV" sz="1400" dirty="0" smtClean="0"/>
                        <a:t>6</a:t>
                      </a:r>
                      <a:endParaRPr lang="lv-LV" sz="1400" dirty="0"/>
                    </a:p>
                  </a:txBody>
                  <a:tcPr/>
                </a:tc>
              </a:tr>
              <a:tr h="316800">
                <a:tc>
                  <a:txBody>
                    <a:bodyPr/>
                    <a:lstStyle/>
                    <a:p>
                      <a:r>
                        <a:rPr lang="lv-LV" sz="1400" dirty="0" err="1" smtClean="0"/>
                        <a:t>Cuba</a:t>
                      </a:r>
                      <a:endParaRPr lang="lv-LV" sz="1400" dirty="0"/>
                    </a:p>
                  </a:txBody>
                  <a:tcPr/>
                </a:tc>
                <a:tc>
                  <a:txBody>
                    <a:bodyPr/>
                    <a:lstStyle/>
                    <a:p>
                      <a:r>
                        <a:rPr lang="lv-LV" sz="1400" dirty="0" smtClean="0"/>
                        <a:t>5</a:t>
                      </a:r>
                      <a:endParaRPr lang="lv-LV" sz="1400" dirty="0"/>
                    </a:p>
                  </a:txBody>
                  <a:tcPr/>
                </a:tc>
              </a:tr>
              <a:tr h="316800">
                <a:tc>
                  <a:txBody>
                    <a:bodyPr/>
                    <a:lstStyle/>
                    <a:p>
                      <a:r>
                        <a:rPr lang="lv-LV" sz="1400" dirty="0" err="1" smtClean="0"/>
                        <a:t>Spain</a:t>
                      </a:r>
                      <a:endParaRPr lang="lv-LV" sz="1400" dirty="0"/>
                    </a:p>
                  </a:txBody>
                  <a:tcPr/>
                </a:tc>
                <a:tc>
                  <a:txBody>
                    <a:bodyPr/>
                    <a:lstStyle/>
                    <a:p>
                      <a:r>
                        <a:rPr lang="lv-LV" sz="1400" dirty="0" smtClean="0"/>
                        <a:t>4</a:t>
                      </a:r>
                      <a:endParaRPr lang="lv-LV" sz="1400" dirty="0"/>
                    </a:p>
                  </a:txBody>
                  <a:tcPr/>
                </a:tc>
              </a:tr>
            </a:tbl>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46</a:t>
            </a:fld>
            <a:endParaRPr lang="lv-LV"/>
          </a:p>
        </p:txBody>
      </p:sp>
      <p:sp>
        <p:nvSpPr>
          <p:cNvPr id="7" name="Title 6"/>
          <p:cNvSpPr>
            <a:spLocks noGrp="1"/>
          </p:cNvSpPr>
          <p:nvPr>
            <p:ph type="title"/>
          </p:nvPr>
        </p:nvSpPr>
        <p:spPr/>
        <p:txBody>
          <a:bodyPr>
            <a:normAutofit/>
          </a:bodyPr>
          <a:lstStyle/>
          <a:p>
            <a:r>
              <a:rPr lang="lv-LV" b="1" dirty="0" err="1" smtClean="0"/>
              <a:t>Repatriatiates</a:t>
            </a:r>
            <a:r>
              <a:rPr lang="lv-LV" b="1" dirty="0" smtClean="0"/>
              <a:t>’ </a:t>
            </a:r>
            <a:r>
              <a:rPr lang="lv-LV" b="1" dirty="0" err="1" smtClean="0"/>
              <a:t>Source</a:t>
            </a:r>
            <a:r>
              <a:rPr lang="lv-LV" b="1" dirty="0" smtClean="0"/>
              <a:t> </a:t>
            </a:r>
            <a:r>
              <a:rPr lang="lv-LV" b="1" dirty="0" err="1" smtClean="0"/>
              <a:t>Countries</a:t>
            </a:r>
            <a:r>
              <a:rPr lang="lv-LV" b="1" dirty="0" smtClean="0"/>
              <a:t> 2003-2014</a:t>
            </a:r>
            <a:endParaRPr lang="lv-LV" b="1" dirty="0"/>
          </a:p>
        </p:txBody>
      </p:sp>
      <p:sp>
        <p:nvSpPr>
          <p:cNvPr id="6" name="Action Button: Home 5">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graphicFrame>
        <p:nvGraphicFramePr>
          <p:cNvPr id="15" name="Content Placeholder 12"/>
          <p:cNvGraphicFramePr>
            <a:graphicFrameLocks/>
          </p:cNvGraphicFramePr>
          <p:nvPr/>
        </p:nvGraphicFramePr>
        <p:xfrm>
          <a:off x="6105525" y="1729305"/>
          <a:ext cx="2638425" cy="4435200"/>
        </p:xfrm>
        <a:graphic>
          <a:graphicData uri="http://schemas.openxmlformats.org/drawingml/2006/table">
            <a:tbl>
              <a:tblPr lastRow="1" bandRow="1">
                <a:tableStyleId>{93296810-A885-4BE3-A3E7-6D5BEEA58F35}</a:tableStyleId>
              </a:tblPr>
              <a:tblGrid>
                <a:gridCol w="1790700"/>
                <a:gridCol w="847725"/>
              </a:tblGrid>
              <a:tr h="316800">
                <a:tc>
                  <a:txBody>
                    <a:bodyPr/>
                    <a:lstStyle/>
                    <a:p>
                      <a:r>
                        <a:rPr lang="lv-LV" sz="1400" dirty="0" err="1" smtClean="0"/>
                        <a:t>Czech</a:t>
                      </a:r>
                      <a:r>
                        <a:rPr lang="lv-LV" sz="1400" dirty="0" smtClean="0"/>
                        <a:t> </a:t>
                      </a:r>
                      <a:r>
                        <a:rPr lang="lv-LV" sz="1400" dirty="0" err="1" smtClean="0"/>
                        <a:t>Republic</a:t>
                      </a:r>
                      <a:endParaRPr lang="lv-LV" sz="1400" dirty="0"/>
                    </a:p>
                  </a:txBody>
                  <a:tcPr/>
                </a:tc>
                <a:tc>
                  <a:txBody>
                    <a:bodyPr/>
                    <a:lstStyle/>
                    <a:p>
                      <a:r>
                        <a:rPr lang="lv-LV" sz="1400" dirty="0" smtClean="0"/>
                        <a:t>3</a:t>
                      </a:r>
                      <a:endParaRPr lang="lv-LV" sz="1400" dirty="0"/>
                    </a:p>
                  </a:txBody>
                  <a:tcPr/>
                </a:tc>
              </a:tr>
              <a:tr h="316800">
                <a:tc>
                  <a:txBody>
                    <a:bodyPr/>
                    <a:lstStyle/>
                    <a:p>
                      <a:r>
                        <a:rPr lang="lv-LV" sz="1400" dirty="0" err="1" smtClean="0"/>
                        <a:t>Greece</a:t>
                      </a:r>
                      <a:endParaRPr lang="lv-LV" sz="1400" dirty="0"/>
                    </a:p>
                  </a:txBody>
                  <a:tcPr/>
                </a:tc>
                <a:tc>
                  <a:txBody>
                    <a:bodyPr/>
                    <a:lstStyle/>
                    <a:p>
                      <a:r>
                        <a:rPr lang="lv-LV" sz="1400" dirty="0" smtClean="0"/>
                        <a:t>3</a:t>
                      </a:r>
                      <a:endParaRPr lang="lv-LV" sz="1400" dirty="0"/>
                    </a:p>
                  </a:txBody>
                  <a:tcPr/>
                </a:tc>
              </a:tr>
              <a:tr h="316800">
                <a:tc>
                  <a:txBody>
                    <a:bodyPr/>
                    <a:lstStyle/>
                    <a:p>
                      <a:r>
                        <a:rPr lang="lv-LV" sz="1400" dirty="0" err="1" smtClean="0"/>
                        <a:t>Philippines</a:t>
                      </a:r>
                      <a:endParaRPr lang="lv-LV" sz="1400" dirty="0"/>
                    </a:p>
                  </a:txBody>
                  <a:tcPr/>
                </a:tc>
                <a:tc>
                  <a:txBody>
                    <a:bodyPr/>
                    <a:lstStyle/>
                    <a:p>
                      <a:r>
                        <a:rPr lang="lv-LV" sz="1400" dirty="0" smtClean="0"/>
                        <a:t>3</a:t>
                      </a:r>
                      <a:endParaRPr lang="lv-LV" sz="1400" dirty="0"/>
                    </a:p>
                  </a:txBody>
                  <a:tcPr/>
                </a:tc>
              </a:tr>
              <a:tr h="316800">
                <a:tc>
                  <a:txBody>
                    <a:bodyPr/>
                    <a:lstStyle/>
                    <a:p>
                      <a:r>
                        <a:rPr lang="lv-LV" sz="1400" dirty="0" err="1" smtClean="0"/>
                        <a:t>Azerbaijan</a:t>
                      </a:r>
                      <a:endParaRPr lang="lv-LV" sz="1400" dirty="0"/>
                    </a:p>
                  </a:txBody>
                  <a:tcPr/>
                </a:tc>
                <a:tc>
                  <a:txBody>
                    <a:bodyPr/>
                    <a:lstStyle/>
                    <a:p>
                      <a:r>
                        <a:rPr lang="lv-LV" sz="1400" dirty="0" smtClean="0"/>
                        <a:t>3</a:t>
                      </a:r>
                      <a:endParaRPr lang="lv-LV" sz="1400" dirty="0"/>
                    </a:p>
                  </a:txBody>
                  <a:tcPr/>
                </a:tc>
              </a:tr>
              <a:tr h="316800">
                <a:tc>
                  <a:txBody>
                    <a:bodyPr/>
                    <a:lstStyle/>
                    <a:p>
                      <a:r>
                        <a:rPr lang="lv-LV" sz="1400" dirty="0" err="1" smtClean="0"/>
                        <a:t>Mexico</a:t>
                      </a:r>
                      <a:endParaRPr lang="lv-LV" sz="1400" dirty="0"/>
                    </a:p>
                  </a:txBody>
                  <a:tcPr/>
                </a:tc>
                <a:tc>
                  <a:txBody>
                    <a:bodyPr/>
                    <a:lstStyle/>
                    <a:p>
                      <a:r>
                        <a:rPr lang="lv-LV" sz="1400" dirty="0" smtClean="0"/>
                        <a:t>2</a:t>
                      </a:r>
                      <a:endParaRPr lang="lv-LV" sz="1400" dirty="0"/>
                    </a:p>
                  </a:txBody>
                  <a:tcPr/>
                </a:tc>
              </a:tr>
              <a:tr h="316800">
                <a:tc>
                  <a:txBody>
                    <a:bodyPr/>
                    <a:lstStyle/>
                    <a:p>
                      <a:r>
                        <a:rPr lang="lv-LV" sz="1400" dirty="0" err="1" smtClean="0"/>
                        <a:t>New</a:t>
                      </a:r>
                      <a:r>
                        <a:rPr lang="lv-LV" sz="1400" dirty="0" smtClean="0"/>
                        <a:t> </a:t>
                      </a:r>
                      <a:r>
                        <a:rPr lang="lv-LV" sz="1400" dirty="0" err="1" smtClean="0"/>
                        <a:t>Zealand</a:t>
                      </a:r>
                      <a:endParaRPr lang="lv-LV" sz="1400" dirty="0"/>
                    </a:p>
                  </a:txBody>
                  <a:tcPr/>
                </a:tc>
                <a:tc>
                  <a:txBody>
                    <a:bodyPr/>
                    <a:lstStyle/>
                    <a:p>
                      <a:r>
                        <a:rPr lang="lv-LV" sz="1400" dirty="0" smtClean="0"/>
                        <a:t>2</a:t>
                      </a:r>
                      <a:endParaRPr lang="lv-LV" sz="1400" dirty="0"/>
                    </a:p>
                  </a:txBody>
                  <a:tcPr/>
                </a:tc>
              </a:tr>
              <a:tr h="316800">
                <a:tc>
                  <a:txBody>
                    <a:bodyPr/>
                    <a:lstStyle/>
                    <a:p>
                      <a:r>
                        <a:rPr lang="lv-LV" sz="1400" dirty="0" err="1" smtClean="0"/>
                        <a:t>Nepal</a:t>
                      </a:r>
                      <a:endParaRPr lang="lv-LV" sz="1400" dirty="0"/>
                    </a:p>
                  </a:txBody>
                  <a:tcPr/>
                </a:tc>
                <a:tc>
                  <a:txBody>
                    <a:bodyPr/>
                    <a:lstStyle/>
                    <a:p>
                      <a:r>
                        <a:rPr lang="lv-LV" sz="1400" dirty="0" smtClean="0"/>
                        <a:t>2</a:t>
                      </a:r>
                      <a:endParaRPr lang="lv-LV" sz="1400" dirty="0"/>
                    </a:p>
                  </a:txBody>
                  <a:tcPr/>
                </a:tc>
              </a:tr>
              <a:tr h="316800">
                <a:tc>
                  <a:txBody>
                    <a:bodyPr/>
                    <a:lstStyle/>
                    <a:p>
                      <a:r>
                        <a:rPr lang="lv-LV" sz="1400" dirty="0" err="1" smtClean="0"/>
                        <a:t>Switzerland</a:t>
                      </a:r>
                      <a:endParaRPr lang="lv-LV" sz="1400" dirty="0"/>
                    </a:p>
                  </a:txBody>
                  <a:tcPr/>
                </a:tc>
                <a:tc>
                  <a:txBody>
                    <a:bodyPr/>
                    <a:lstStyle/>
                    <a:p>
                      <a:r>
                        <a:rPr lang="lv-LV" sz="1400" dirty="0" smtClean="0"/>
                        <a:t>2</a:t>
                      </a:r>
                      <a:endParaRPr lang="lv-LV" sz="1400" dirty="0"/>
                    </a:p>
                  </a:txBody>
                  <a:tcPr/>
                </a:tc>
              </a:tr>
              <a:tr h="316800">
                <a:tc>
                  <a:txBody>
                    <a:bodyPr/>
                    <a:lstStyle/>
                    <a:p>
                      <a:r>
                        <a:rPr lang="lv-LV" sz="1400" dirty="0" err="1" smtClean="0"/>
                        <a:t>Netherlands</a:t>
                      </a:r>
                      <a:endParaRPr lang="lv-LV" sz="1400" dirty="0"/>
                    </a:p>
                  </a:txBody>
                  <a:tcPr/>
                </a:tc>
                <a:tc>
                  <a:txBody>
                    <a:bodyPr/>
                    <a:lstStyle/>
                    <a:p>
                      <a:r>
                        <a:rPr lang="lv-LV" sz="1400" dirty="0" smtClean="0"/>
                        <a:t>1</a:t>
                      </a:r>
                      <a:endParaRPr lang="lv-LV" sz="1400" dirty="0"/>
                    </a:p>
                  </a:txBody>
                  <a:tcPr/>
                </a:tc>
              </a:tr>
              <a:tr h="316800">
                <a:tc>
                  <a:txBody>
                    <a:bodyPr/>
                    <a:lstStyle/>
                    <a:p>
                      <a:r>
                        <a:rPr lang="lv-LV" sz="1400" dirty="0" err="1" smtClean="0"/>
                        <a:t>Belgium</a:t>
                      </a:r>
                      <a:endParaRPr lang="lv-LV" sz="1400" dirty="0"/>
                    </a:p>
                  </a:txBody>
                  <a:tcPr/>
                </a:tc>
                <a:tc>
                  <a:txBody>
                    <a:bodyPr/>
                    <a:lstStyle/>
                    <a:p>
                      <a:r>
                        <a:rPr lang="lv-LV" sz="1400" dirty="0" smtClean="0"/>
                        <a:t>1</a:t>
                      </a:r>
                      <a:endParaRPr lang="lv-LV" sz="1400" dirty="0"/>
                    </a:p>
                  </a:txBody>
                  <a:tcPr/>
                </a:tc>
              </a:tr>
              <a:tr h="316800">
                <a:tc>
                  <a:txBody>
                    <a:bodyPr/>
                    <a:lstStyle/>
                    <a:p>
                      <a:r>
                        <a:rPr lang="lv-LV" sz="1400" dirty="0" err="1" smtClean="0"/>
                        <a:t>Italy</a:t>
                      </a:r>
                      <a:endParaRPr lang="lv-LV" sz="1400" dirty="0"/>
                    </a:p>
                  </a:txBody>
                  <a:tcPr/>
                </a:tc>
                <a:tc>
                  <a:txBody>
                    <a:bodyPr/>
                    <a:lstStyle/>
                    <a:p>
                      <a:r>
                        <a:rPr lang="lv-LV" sz="1400" dirty="0" smtClean="0"/>
                        <a:t>1</a:t>
                      </a:r>
                      <a:endParaRPr lang="lv-LV" sz="1400" dirty="0"/>
                    </a:p>
                  </a:txBody>
                  <a:tcPr/>
                </a:tc>
              </a:tr>
              <a:tr h="316800">
                <a:tc>
                  <a:txBody>
                    <a:bodyPr/>
                    <a:lstStyle/>
                    <a:p>
                      <a:r>
                        <a:rPr lang="lv-LV" sz="1400" dirty="0" err="1" smtClean="0"/>
                        <a:t>Uruguay</a:t>
                      </a:r>
                      <a:endParaRPr lang="lv-LV" sz="1400" dirty="0"/>
                    </a:p>
                  </a:txBody>
                  <a:tcPr/>
                </a:tc>
                <a:tc>
                  <a:txBody>
                    <a:bodyPr/>
                    <a:lstStyle/>
                    <a:p>
                      <a:r>
                        <a:rPr lang="lv-LV" sz="1400" dirty="0" smtClean="0"/>
                        <a:t>1</a:t>
                      </a:r>
                      <a:endParaRPr lang="lv-LV" sz="1400" dirty="0"/>
                    </a:p>
                  </a:txBody>
                  <a:tcPr/>
                </a:tc>
              </a:tr>
              <a:tr h="316800">
                <a:tc>
                  <a:txBody>
                    <a:bodyPr/>
                    <a:lstStyle/>
                    <a:p>
                      <a:r>
                        <a:rPr lang="lv-LV" sz="1400" dirty="0" err="1" smtClean="0"/>
                        <a:t>Serbia</a:t>
                      </a:r>
                      <a:endParaRPr lang="lv-LV" sz="1400" dirty="0"/>
                    </a:p>
                  </a:txBody>
                  <a:tcPr/>
                </a:tc>
                <a:tc>
                  <a:txBody>
                    <a:bodyPr/>
                    <a:lstStyle/>
                    <a:p>
                      <a:r>
                        <a:rPr lang="lv-LV" sz="1400" dirty="0" smtClean="0"/>
                        <a:t>1</a:t>
                      </a:r>
                      <a:endParaRPr lang="lv-LV" sz="1400" dirty="0"/>
                    </a:p>
                  </a:txBody>
                  <a:tcPr/>
                </a:tc>
              </a:tr>
              <a:tr h="316800">
                <a:tc>
                  <a:txBody>
                    <a:bodyPr/>
                    <a:lstStyle/>
                    <a:p>
                      <a:r>
                        <a:rPr lang="lv-LV" sz="1400" dirty="0" err="1" smtClean="0"/>
                        <a:t>Total</a:t>
                      </a:r>
                      <a:endParaRPr lang="lv-LV" sz="1400" dirty="0"/>
                    </a:p>
                  </a:txBody>
                  <a:tcPr/>
                </a:tc>
                <a:tc>
                  <a:txBody>
                    <a:bodyPr/>
                    <a:lstStyle/>
                    <a:p>
                      <a:r>
                        <a:rPr lang="lv-LV" sz="1400" dirty="0" smtClean="0"/>
                        <a:t>2 018</a:t>
                      </a:r>
                      <a:endParaRPr lang="lv-LV" sz="1400" dirty="0"/>
                    </a:p>
                  </a:txBody>
                  <a:tcPr/>
                </a:tc>
              </a:tr>
            </a:tbl>
          </a:graphicData>
        </a:graphic>
      </p:graphicFrame>
      <p:sp>
        <p:nvSpPr>
          <p:cNvPr id="17" name="Action Button: Back or Previous 16">
            <a:hlinkClick r:id="rId3"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lv-LV" b="1" dirty="0" smtClean="0"/>
              <a:t>Repatriation</a:t>
            </a:r>
            <a:endParaRPr lang="lv-LV" b="1" dirty="0"/>
          </a:p>
        </p:txBody>
      </p:sp>
      <p:graphicFrame>
        <p:nvGraphicFramePr>
          <p:cNvPr id="8" name="Content Placeholder 7"/>
          <p:cNvGraphicFramePr>
            <a:graphicFrameLocks noGrp="1"/>
          </p:cNvGraphicFramePr>
          <p:nvPr>
            <p:ph idx="1"/>
          </p:nvPr>
        </p:nvGraphicFramePr>
        <p:xfrm>
          <a:off x="626535" y="1794933"/>
          <a:ext cx="7727243" cy="471719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47</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ack or Previous 8">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half" idx="1"/>
          </p:nvPr>
        </p:nvGraphicFramePr>
        <p:xfrm>
          <a:off x="982133" y="1817510"/>
          <a:ext cx="4910667" cy="4318177"/>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8"/>
          <p:cNvSpPr>
            <a:spLocks noGrp="1"/>
          </p:cNvSpPr>
          <p:nvPr>
            <p:ph sz="half" idx="2"/>
          </p:nvPr>
        </p:nvSpPr>
        <p:spPr>
          <a:xfrm>
            <a:off x="5734757" y="2612740"/>
            <a:ext cx="2961568" cy="3264185"/>
          </a:xfrm>
        </p:spPr>
        <p:txBody>
          <a:bodyPr>
            <a:normAutofit/>
          </a:bodyPr>
          <a:lstStyle/>
          <a:p>
            <a:pPr algn="just">
              <a:buNone/>
            </a:pPr>
            <a:r>
              <a:rPr lang="en-GB" sz="1600" dirty="0" smtClean="0"/>
              <a:t>Since January 1, 2010, foreigners are able to declare the place of residence simultaneously with receiving of the residence permit in the regional divisions of the OCMA</a:t>
            </a:r>
            <a:r>
              <a:rPr lang="lv-LV" sz="1600" dirty="0" smtClean="0"/>
              <a:t>.</a:t>
            </a:r>
            <a:endParaRPr lang="lv-LV" sz="1600"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48</a:t>
            </a:fld>
            <a:endParaRPr lang="lv-LV"/>
          </a:p>
        </p:txBody>
      </p:sp>
      <p:sp>
        <p:nvSpPr>
          <p:cNvPr id="2" name="Title 1"/>
          <p:cNvSpPr>
            <a:spLocks noGrp="1"/>
          </p:cNvSpPr>
          <p:nvPr>
            <p:ph type="title"/>
          </p:nvPr>
        </p:nvSpPr>
        <p:spPr/>
        <p:txBody>
          <a:bodyPr/>
          <a:lstStyle/>
          <a:p>
            <a:r>
              <a:rPr lang="lv-LV" b="1" dirty="0" err="1" smtClean="0"/>
              <a:t>Official</a:t>
            </a:r>
            <a:r>
              <a:rPr lang="lv-LV" b="1" dirty="0" smtClean="0"/>
              <a:t> </a:t>
            </a:r>
            <a:r>
              <a:rPr lang="lv-LV" b="1" dirty="0" err="1" smtClean="0"/>
              <a:t>Residences</a:t>
            </a:r>
            <a:r>
              <a:rPr lang="lv-LV" b="1" dirty="0" smtClean="0"/>
              <a:t> </a:t>
            </a:r>
            <a:r>
              <a:rPr lang="lv-LV" b="1" dirty="0" err="1" smtClean="0"/>
              <a:t>Declared</a:t>
            </a:r>
            <a:endParaRPr lang="lv-LV" b="1" dirty="0"/>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0" name="Action Button: Back or Previous 9">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11" name="Action Button: Forward or Next 1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b="1" dirty="0" err="1" smtClean="0"/>
              <a:t>Removal</a:t>
            </a:r>
            <a:endParaRPr lang="lv-LV" b="1" dirty="0"/>
          </a:p>
        </p:txBody>
      </p:sp>
      <p:sp>
        <p:nvSpPr>
          <p:cNvPr id="6" name="Content Placeholder 5"/>
          <p:cNvSpPr>
            <a:spLocks noGrp="1"/>
          </p:cNvSpPr>
          <p:nvPr>
            <p:ph idx="1"/>
          </p:nvPr>
        </p:nvSpPr>
        <p:spPr>
          <a:xfrm>
            <a:off x="261991" y="1750353"/>
            <a:ext cx="8620018" cy="4583772"/>
          </a:xfrm>
        </p:spPr>
        <p:txBody>
          <a:bodyPr>
            <a:noAutofit/>
          </a:bodyPr>
          <a:lstStyle/>
          <a:p>
            <a:pPr algn="just">
              <a:buNone/>
            </a:pPr>
            <a:r>
              <a:rPr lang="en-US" sz="1400" dirty="0" smtClean="0"/>
              <a:t>The procedures by which </a:t>
            </a:r>
            <a:r>
              <a:rPr lang="lv-LV" sz="1400" dirty="0" err="1" smtClean="0"/>
              <a:t>foreigner</a:t>
            </a:r>
            <a:r>
              <a:rPr lang="lv-LV" sz="1400" dirty="0" smtClean="0"/>
              <a:t> e</a:t>
            </a:r>
            <a:r>
              <a:rPr lang="en-US" sz="1400" dirty="0" err="1" smtClean="0"/>
              <a:t>nter</a:t>
            </a:r>
            <a:r>
              <a:rPr lang="en-US" sz="1400" dirty="0" smtClean="0"/>
              <a:t>, reside, transit, exit, are detained as well as the procedures by which </a:t>
            </a:r>
            <a:r>
              <a:rPr lang="lv-LV" sz="1400" dirty="0" err="1" smtClean="0"/>
              <a:t>foreigners</a:t>
            </a:r>
            <a:r>
              <a:rPr lang="en-US" sz="1400" dirty="0" smtClean="0"/>
              <a:t> are held under guard in the Republic of Latvia and are expelled from it in order to ensure the implementation of migration policy conforming with the norms of international law and the State interests of Latvia are determined in the </a:t>
            </a:r>
            <a:r>
              <a:rPr lang="en-US" sz="1400" i="1" dirty="0" smtClean="0">
                <a:hlinkClick r:id="rId2"/>
              </a:rPr>
              <a:t>Immigration Law</a:t>
            </a:r>
            <a:r>
              <a:rPr lang="en-US" sz="1400" dirty="0" smtClean="0"/>
              <a:t>.</a:t>
            </a:r>
            <a:endParaRPr lang="lv-LV" sz="1400" dirty="0" smtClean="0"/>
          </a:p>
          <a:p>
            <a:pPr algn="just">
              <a:buNone/>
            </a:pPr>
            <a:endParaRPr lang="lv-LV" sz="1400" dirty="0" smtClean="0"/>
          </a:p>
          <a:p>
            <a:pPr algn="just">
              <a:buNone/>
            </a:pPr>
            <a:r>
              <a:rPr lang="en-GB" sz="1400" dirty="0" smtClean="0"/>
              <a:t>To ensure the implementation of migration policy according to the international law and interests of Latvia, on the basis of the </a:t>
            </a:r>
            <a:r>
              <a:rPr lang="en-GB" sz="1400" i="1" dirty="0" smtClean="0"/>
              <a:t>Immigration Law</a:t>
            </a:r>
            <a:r>
              <a:rPr lang="en-GB" sz="1400" dirty="0" smtClean="0"/>
              <a:t>, the OCMA issues the return decisions or takes decisions on </a:t>
            </a:r>
            <a:r>
              <a:rPr lang="lv-LV" sz="1400" dirty="0" err="1" smtClean="0"/>
              <a:t>removal</a:t>
            </a:r>
            <a:r>
              <a:rPr lang="lv-LV" sz="1400" dirty="0" smtClean="0"/>
              <a:t> </a:t>
            </a:r>
            <a:r>
              <a:rPr lang="en-GB" sz="1400" dirty="0" smtClean="0"/>
              <a:t>if a foreigner during his/her stay in Latvia has violated the procedure for entry or residence of foreigners, for example, he/she has ignored a period of stay indicated in a visa, resides without valid visa or residence permit or he/she has breached the terms of non –visa regime, and in other cases.</a:t>
            </a:r>
            <a:endParaRPr lang="lv-LV" sz="1400" dirty="0" smtClean="0"/>
          </a:p>
          <a:p>
            <a:pPr algn="just">
              <a:buNone/>
            </a:pPr>
            <a:endParaRPr lang="lv-LV" sz="1400" dirty="0" smtClean="0"/>
          </a:p>
          <a:p>
            <a:pPr algn="just">
              <a:buNone/>
            </a:pPr>
            <a:r>
              <a:rPr lang="en-US" sz="1400" dirty="0" smtClean="0"/>
              <a:t>The </a:t>
            </a:r>
            <a:r>
              <a:rPr lang="lv-LV" sz="1400" dirty="0" err="1" smtClean="0"/>
              <a:t>Voluntary</a:t>
            </a:r>
            <a:r>
              <a:rPr lang="lv-LV" sz="1400" dirty="0" smtClean="0"/>
              <a:t> </a:t>
            </a:r>
            <a:r>
              <a:rPr lang="lv-LV" sz="1400" dirty="0" err="1" smtClean="0"/>
              <a:t>return</a:t>
            </a:r>
            <a:r>
              <a:rPr lang="lv-LV" sz="1400" dirty="0" smtClean="0"/>
              <a:t> </a:t>
            </a:r>
            <a:r>
              <a:rPr lang="lv-LV" sz="1400" dirty="0" err="1" smtClean="0"/>
              <a:t>decision</a:t>
            </a:r>
            <a:r>
              <a:rPr lang="en-US" sz="1400" dirty="0" smtClean="0"/>
              <a:t> requests an </a:t>
            </a:r>
            <a:r>
              <a:rPr lang="lv-LV" sz="1400" dirty="0" err="1" smtClean="0"/>
              <a:t>foreigner</a:t>
            </a:r>
            <a:r>
              <a:rPr lang="en-US" sz="1400" dirty="0" smtClean="0"/>
              <a:t> to leave the Republic of Latvia within a period of seven </a:t>
            </a:r>
            <a:r>
              <a:rPr lang="lv-LV" sz="1400" dirty="0" smtClean="0"/>
              <a:t>to 30 </a:t>
            </a:r>
            <a:r>
              <a:rPr lang="en-US" sz="1400" dirty="0" smtClean="0"/>
              <a:t>days. </a:t>
            </a:r>
            <a:r>
              <a:rPr lang="en-GB" sz="1400" dirty="0" smtClean="0"/>
              <a:t> When a return decision is issued the prohibition to enter the Republic of Latvia for a period up to 3 years can be imposed.</a:t>
            </a:r>
            <a:endParaRPr lang="lv-LV" sz="1400" dirty="0" smtClean="0"/>
          </a:p>
          <a:p>
            <a:pPr algn="just">
              <a:buNone/>
            </a:pPr>
            <a:endParaRPr lang="lv-LV" sz="1400" dirty="0" smtClean="0"/>
          </a:p>
          <a:p>
            <a:pPr algn="just">
              <a:buNone/>
            </a:pPr>
            <a:r>
              <a:rPr lang="lv-LV" sz="1400" dirty="0" err="1" smtClean="0"/>
              <a:t>Removal</a:t>
            </a:r>
            <a:r>
              <a:rPr lang="lv-LV" sz="1400" dirty="0" smtClean="0"/>
              <a:t> </a:t>
            </a:r>
            <a:r>
              <a:rPr lang="lv-LV" sz="1400" dirty="0" err="1" smtClean="0"/>
              <a:t>order</a:t>
            </a:r>
            <a:r>
              <a:rPr lang="en-US" sz="1400" dirty="0" smtClean="0"/>
              <a:t> determines prohibition to enter the Republic of Latvia f</a:t>
            </a:r>
            <a:r>
              <a:rPr lang="lv-LV" sz="1400" dirty="0" err="1" smtClean="0"/>
              <a:t>or</a:t>
            </a:r>
            <a:r>
              <a:rPr lang="lv-LV" sz="1400" dirty="0" smtClean="0"/>
              <a:t> a </a:t>
            </a:r>
            <a:r>
              <a:rPr lang="lv-LV" sz="1400" dirty="0" err="1" smtClean="0"/>
              <a:t>period</a:t>
            </a:r>
            <a:r>
              <a:rPr lang="lv-LV" sz="1400" dirty="0" smtClean="0"/>
              <a:t> </a:t>
            </a:r>
            <a:r>
              <a:rPr lang="lv-LV" sz="1400" dirty="0" err="1" smtClean="0"/>
              <a:t>up</a:t>
            </a:r>
            <a:r>
              <a:rPr lang="lv-LV" sz="1400" dirty="0" smtClean="0"/>
              <a:t> to </a:t>
            </a:r>
            <a:r>
              <a:rPr lang="en-US" sz="1400" dirty="0" smtClean="0"/>
              <a:t>three </a:t>
            </a:r>
            <a:r>
              <a:rPr lang="lv-LV" sz="1400" dirty="0" err="1" smtClean="0"/>
              <a:t>years</a:t>
            </a:r>
            <a:r>
              <a:rPr lang="en-US" sz="1400" dirty="0" smtClean="0"/>
              <a:t>. </a:t>
            </a:r>
            <a:r>
              <a:rPr lang="lv-LV" sz="1400" dirty="0" err="1" smtClean="0"/>
              <a:t>Forced</a:t>
            </a:r>
            <a:r>
              <a:rPr lang="lv-LV" sz="1400" dirty="0" smtClean="0"/>
              <a:t> </a:t>
            </a:r>
            <a:r>
              <a:rPr lang="lv-LV" sz="1400" dirty="0" err="1" smtClean="0"/>
              <a:t>return</a:t>
            </a:r>
            <a:r>
              <a:rPr lang="lv-LV" sz="1400" dirty="0" smtClean="0"/>
              <a:t> </a:t>
            </a:r>
            <a:r>
              <a:rPr lang="en-US" sz="1400" dirty="0" smtClean="0"/>
              <a:t>of </a:t>
            </a:r>
            <a:r>
              <a:rPr lang="lv-LV" sz="1400" dirty="0" smtClean="0"/>
              <a:t>a </a:t>
            </a:r>
            <a:r>
              <a:rPr lang="lv-LV" sz="1400" dirty="0" err="1" smtClean="0"/>
              <a:t>foreigner</a:t>
            </a:r>
            <a:r>
              <a:rPr lang="lv-LV" sz="1400" dirty="0" smtClean="0"/>
              <a:t> </a:t>
            </a:r>
            <a:r>
              <a:rPr lang="en-US" sz="1400" dirty="0" smtClean="0"/>
              <a:t>is carried out by the State Border Guard.</a:t>
            </a:r>
            <a:endParaRPr lang="en-US" sz="1400"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49</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4" action="ppaction://hlinksldjump" highlightClick="1"/>
          </p:cNvPr>
          <p:cNvSpPr/>
          <p:nvPr/>
        </p:nvSpPr>
        <p:spPr>
          <a:xfrm>
            <a:off x="167951" y="6428793"/>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239347" y="2214554"/>
          <a:ext cx="628551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12"/>
          <p:cNvSpPr>
            <a:spLocks noGrp="1"/>
          </p:cNvSpPr>
          <p:nvPr>
            <p:ph type="title"/>
          </p:nvPr>
        </p:nvSpPr>
        <p:spPr/>
        <p:txBody>
          <a:bodyPr/>
          <a:lstStyle/>
          <a:p>
            <a:r>
              <a:rPr lang="lv-LV" b="1" dirty="0" err="1" smtClean="0"/>
              <a:t>Personnel</a:t>
            </a:r>
            <a:endParaRPr lang="lv-LV" b="1" dirty="0"/>
          </a:p>
        </p:txBody>
      </p:sp>
      <p:sp>
        <p:nvSpPr>
          <p:cNvPr id="7" name="Slide Number Placeholder 6"/>
          <p:cNvSpPr>
            <a:spLocks noGrp="1"/>
          </p:cNvSpPr>
          <p:nvPr>
            <p:ph type="sldNum" sz="quarter" idx="12"/>
          </p:nvPr>
        </p:nvSpPr>
        <p:spPr/>
        <p:txBody>
          <a:bodyPr/>
          <a:lstStyle/>
          <a:p>
            <a:pPr>
              <a:defRPr/>
            </a:pPr>
            <a:fld id="{D81579D9-452F-4C29-A011-B7AE3F8F110C}" type="slidenum">
              <a:rPr lang="lv-LV" smtClean="0"/>
              <a:pPr>
                <a:defRPr/>
              </a:pPr>
              <a:t>5</a:t>
            </a:fld>
            <a:endParaRPr lang="lv-LV"/>
          </a:p>
        </p:txBody>
      </p:sp>
      <p:sp>
        <p:nvSpPr>
          <p:cNvPr id="8" name="Action Button: Home 7">
            <a:hlinkClick r:id="rId7"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1" name="Action Button: Forward or Next 10">
            <a:hlinkClick r:id="rId8" action="ppaction://hlinksldjump" highlightClick="1"/>
          </p:cNvPr>
          <p:cNvSpPr/>
          <p:nvPr/>
        </p:nvSpPr>
        <p:spPr>
          <a:xfrm>
            <a:off x="180975" y="6115050"/>
            <a:ext cx="1276350" cy="514350"/>
          </a:xfrm>
          <a:prstGeom prst="actionButtonForwardNext">
            <a:avLst/>
          </a:prstGeom>
        </p:spPr>
        <p:style>
          <a:lnRef idx="1">
            <a:schemeClr val="accent6"/>
          </a:lnRef>
          <a:fillRef idx="3">
            <a:schemeClr val="accent6"/>
          </a:fillRef>
          <a:effectRef idx="2">
            <a:schemeClr val="accent6"/>
          </a:effectRef>
          <a:fontRef idx="minor">
            <a:schemeClr val="lt1"/>
          </a:fontRef>
        </p:style>
        <p:txBody>
          <a:bodyPr lIns="91428" tIns="45715" rIns="91428" bIns="45715" rtlCol="0" anchor="ctr"/>
          <a:lstStyle/>
          <a:p>
            <a:pPr algn="ctr"/>
            <a:r>
              <a:rPr lang="lv-LV" dirty="0" err="1" smtClean="0"/>
              <a:t>Policy</a:t>
            </a:r>
            <a:r>
              <a:rPr lang="lv-LV" dirty="0" smtClean="0"/>
              <a:t> </a:t>
            </a:r>
            <a:r>
              <a:rPr lang="lv-LV" dirty="0" err="1" smtClean="0"/>
              <a:t>Areas</a:t>
            </a:r>
            <a:endParaRPr lang="lv-LV"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Removal</a:t>
            </a:r>
            <a:endParaRPr lang="lv-LV" b="1" dirty="0"/>
          </a:p>
        </p:txBody>
      </p:sp>
      <p:graphicFrame>
        <p:nvGraphicFramePr>
          <p:cNvPr id="12" name="Content Placeholder 11"/>
          <p:cNvGraphicFramePr>
            <a:graphicFrameLocks noGrp="1"/>
          </p:cNvGraphicFramePr>
          <p:nvPr>
            <p:ph idx="1"/>
          </p:nvPr>
        </p:nvGraphicFramePr>
        <p:xfrm>
          <a:off x="409575" y="2078038"/>
          <a:ext cx="8277226" cy="4048125"/>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50</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Migration</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2714612" y="242886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itle 11"/>
          <p:cNvSpPr>
            <a:spLocks noGrp="1"/>
          </p:cNvSpPr>
          <p:nvPr>
            <p:ph type="title"/>
          </p:nvPr>
        </p:nvSpPr>
        <p:spPr/>
        <p:txBody>
          <a:bodyPr>
            <a:normAutofit/>
          </a:bodyPr>
          <a:lstStyle/>
          <a:p>
            <a:r>
              <a:rPr lang="lv-LV" sz="3200" b="1" dirty="0" smtClean="0">
                <a:solidFill>
                  <a:schemeClr val="accent6">
                    <a:lumMod val="40000"/>
                    <a:lumOff val="60000"/>
                  </a:schemeClr>
                </a:solidFill>
                <a:effectLst>
                  <a:outerShdw blurRad="38100" dist="38100" dir="2700000" algn="tl">
                    <a:srgbClr val="000000">
                      <a:alpha val="43137"/>
                    </a:srgbClr>
                  </a:outerShdw>
                </a:effectLst>
              </a:rPr>
              <a:t>ASYLUM</a:t>
            </a:r>
            <a:endParaRPr lang="lv-LV" sz="3200" b="1" dirty="0">
              <a:solidFill>
                <a:schemeClr val="accent6">
                  <a:lumMod val="40000"/>
                  <a:lumOff val="60000"/>
                </a:schemeClr>
              </a:solidFill>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pPr>
              <a:defRPr/>
            </a:pPr>
            <a:fld id="{D81579D9-452F-4C29-A011-B7AE3F8F110C}" type="slidenum">
              <a:rPr lang="lv-LV" smtClean="0"/>
              <a:pPr>
                <a:defRPr/>
              </a:pPr>
              <a:t>51</a:t>
            </a:fld>
            <a:endParaRPr lang="lv-LV"/>
          </a:p>
        </p:txBody>
      </p:sp>
      <p:sp>
        <p:nvSpPr>
          <p:cNvPr id="10" name="Action Button: Home 9">
            <a:hlinkClick r:id="rId6"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eginning 8">
            <a:hlinkClick r:id="rId7" action="ppaction://hlinksldjump" highlightClick="1"/>
          </p:cNvPr>
          <p:cNvSpPr/>
          <p:nvPr/>
        </p:nvSpPr>
        <p:spPr>
          <a:xfrm>
            <a:off x="123826" y="6238876"/>
            <a:ext cx="1266825" cy="495300"/>
          </a:xfrm>
          <a:prstGeom prst="actionButtonBeginning">
            <a:avLst/>
          </a:prstGeom>
        </p:spPr>
        <p:style>
          <a:lnRef idx="1">
            <a:schemeClr val="accent6"/>
          </a:lnRef>
          <a:fillRef idx="3">
            <a:schemeClr val="accent6"/>
          </a:fillRef>
          <a:effectRef idx="2">
            <a:schemeClr val="accent6"/>
          </a:effectRef>
          <a:fontRef idx="minor">
            <a:schemeClr val="lt1"/>
          </a:fontRef>
        </p:style>
        <p:txBody>
          <a:bodyPr lIns="91428" tIns="45715" rIns="91428" bIns="45715" rtlCol="0" anchor="ctr"/>
          <a:lstStyle/>
          <a:p>
            <a:pPr algn="ctr"/>
            <a:r>
              <a:rPr lang="lv-LV" sz="1600" dirty="0" err="1" smtClean="0"/>
              <a:t>Policy</a:t>
            </a:r>
            <a:r>
              <a:rPr lang="lv-LV" sz="1600" dirty="0" smtClean="0"/>
              <a:t> </a:t>
            </a:r>
            <a:r>
              <a:rPr lang="lv-LV" sz="1600" dirty="0" err="1" smtClean="0"/>
              <a:t>Areas</a:t>
            </a:r>
            <a:endParaRPr lang="lv-LV" sz="1600" dirty="0"/>
          </a:p>
        </p:txBody>
      </p:sp>
      <p:sp>
        <p:nvSpPr>
          <p:cNvPr id="11" name="Action Button: Forward or Next 1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a:spLocks noGrp="1"/>
          </p:cNvSpPr>
          <p:nvPr>
            <p:ph sz="half" idx="1"/>
          </p:nvPr>
        </p:nvSpPr>
        <p:spPr>
          <a:xfrm>
            <a:off x="523875" y="1785769"/>
            <a:ext cx="8096250" cy="4366839"/>
          </a:xfrm>
        </p:spPr>
        <p:txBody>
          <a:bodyPr>
            <a:noAutofit/>
          </a:bodyPr>
          <a:lstStyle/>
          <a:p>
            <a:pPr algn="just">
              <a:buNone/>
            </a:pPr>
            <a:r>
              <a:rPr lang="lv-LV" sz="1500" dirty="0" err="1" smtClean="0"/>
              <a:t>Asylum</a:t>
            </a:r>
            <a:r>
              <a:rPr lang="lv-LV" sz="1500" dirty="0" smtClean="0"/>
              <a:t> </a:t>
            </a:r>
            <a:r>
              <a:rPr lang="lv-LV" sz="1500" dirty="0" err="1" smtClean="0"/>
              <a:t>seeker</a:t>
            </a:r>
            <a:r>
              <a:rPr lang="lv-LV" sz="1500" dirty="0" smtClean="0"/>
              <a:t> </a:t>
            </a:r>
            <a:r>
              <a:rPr lang="lv-LV" sz="1500" dirty="0" err="1" smtClean="0"/>
              <a:t>is</a:t>
            </a:r>
            <a:r>
              <a:rPr lang="lv-LV" sz="1500" dirty="0" smtClean="0"/>
              <a:t> </a:t>
            </a:r>
            <a:r>
              <a:rPr lang="en-GB" sz="1500" dirty="0" smtClean="0"/>
              <a:t>a third country national or a stateless person who, in accordance with the procedures specified in </a:t>
            </a:r>
            <a:r>
              <a:rPr lang="en-GB" sz="1500" dirty="0" err="1" smtClean="0"/>
              <a:t>th</a:t>
            </a:r>
            <a:r>
              <a:rPr lang="lv-LV" sz="1500" dirty="0" smtClean="0"/>
              <a:t>e</a:t>
            </a:r>
            <a:r>
              <a:rPr lang="en-GB" sz="1500" i="1" dirty="0" smtClean="0">
                <a:hlinkClick r:id="rId2"/>
              </a:rPr>
              <a:t> Asylum Law</a:t>
            </a:r>
            <a:r>
              <a:rPr lang="en-GB" sz="1500" dirty="0" smtClean="0"/>
              <a:t>, has submitted an application regarding granting of refugee or alternative status in the Republic of Latvia until the time when the final decision regarding his or her application has come into effect and become non-disputable.</a:t>
            </a:r>
            <a:endParaRPr lang="lv-LV" sz="1500" dirty="0" smtClean="0"/>
          </a:p>
          <a:p>
            <a:pPr algn="just">
              <a:buNone/>
            </a:pPr>
            <a:r>
              <a:rPr lang="en-GB" sz="1500" dirty="0" smtClean="0"/>
              <a:t>The refugee status may be granted if the person is justifiably afraid of persecution in their citizenship country or previous host country (stateless persons) due to their racial, religious, national or social identity or political beliefs.</a:t>
            </a:r>
            <a:endParaRPr lang="lv-LV" sz="1500" dirty="0" smtClean="0"/>
          </a:p>
          <a:p>
            <a:pPr algn="just">
              <a:buNone/>
            </a:pPr>
            <a:r>
              <a:rPr lang="en-GB" sz="1500" dirty="0" smtClean="0"/>
              <a:t>A third country national or a stateless person who cannot be granted refugee status may apply for alternative status if there is a reason to believe that he or she may be exposed to serious harm after return to the country of origin thereof and due to this reason is unable or does not wish to accept the protection of the referred to country.</a:t>
            </a:r>
            <a:endParaRPr lang="lv-LV" sz="1500" dirty="0" smtClean="0"/>
          </a:p>
          <a:p>
            <a:pPr algn="just">
              <a:buNone/>
            </a:pPr>
            <a:r>
              <a:rPr lang="en-GB" sz="1500" dirty="0" smtClean="0"/>
              <a:t>Since 1998, when the asylum procedure was implemented, in total </a:t>
            </a:r>
            <a:r>
              <a:rPr lang="lv-LV" sz="1500" dirty="0" smtClean="0"/>
              <a:t>1440</a:t>
            </a:r>
            <a:r>
              <a:rPr lang="en-GB" sz="1500" dirty="0" smtClean="0"/>
              <a:t> persons have applied for asylum; of them, </a:t>
            </a:r>
            <a:r>
              <a:rPr lang="lv-LV" sz="1500" dirty="0" smtClean="0"/>
              <a:t>65</a:t>
            </a:r>
            <a:r>
              <a:rPr lang="en-GB" sz="1500" dirty="0" smtClean="0"/>
              <a:t> have received the refugee status and </a:t>
            </a:r>
            <a:r>
              <a:rPr lang="lv-LV" sz="1500" dirty="0" smtClean="0"/>
              <a:t>125</a:t>
            </a:r>
            <a:r>
              <a:rPr lang="en-GB" sz="1500" dirty="0" smtClean="0"/>
              <a:t> have received the </a:t>
            </a:r>
            <a:r>
              <a:rPr lang="lv-LV" sz="1500" dirty="0" err="1" smtClean="0"/>
              <a:t>alternative</a:t>
            </a:r>
            <a:r>
              <a:rPr lang="lv-LV" sz="1500" dirty="0" smtClean="0"/>
              <a:t> </a:t>
            </a:r>
            <a:r>
              <a:rPr lang="en-GB" sz="1500" dirty="0" smtClean="0"/>
              <a:t>status</a:t>
            </a:r>
            <a:r>
              <a:rPr lang="en-GB" sz="1500" dirty="0" smtClean="0"/>
              <a:t>.</a:t>
            </a:r>
            <a:r>
              <a:rPr lang="lv-LV" sz="1500" dirty="0" smtClean="0"/>
              <a:t> </a:t>
            </a:r>
            <a:r>
              <a:rPr lang="en-GB" sz="1600" dirty="0" smtClean="0"/>
              <a:t>In this period, four of the persons who have received the refugee status or the </a:t>
            </a:r>
            <a:r>
              <a:rPr lang="lv-LV" sz="1600" dirty="0" err="1" smtClean="0"/>
              <a:t>alternative</a:t>
            </a:r>
            <a:r>
              <a:rPr lang="en-GB" sz="1600" dirty="0" smtClean="0"/>
              <a:t>  status, have passed </a:t>
            </a:r>
            <a:r>
              <a:rPr lang="en-GB" sz="1600" dirty="0" err="1" smtClean="0"/>
              <a:t>naturali</a:t>
            </a:r>
            <a:r>
              <a:rPr lang="lv-LV" sz="1600" dirty="0" smtClean="0"/>
              <a:t>s</a:t>
            </a:r>
            <a:r>
              <a:rPr lang="en-GB" sz="1600" dirty="0" err="1" smtClean="0"/>
              <a:t>ation</a:t>
            </a:r>
            <a:r>
              <a:rPr lang="en-GB" sz="1600" dirty="0" smtClean="0"/>
              <a:t> and become citizens of Latvia.</a:t>
            </a:r>
            <a:endParaRPr lang="lv-LV" sz="1500" dirty="0" smtClean="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52</a:t>
            </a:fld>
            <a:endParaRPr lang="lv-LV"/>
          </a:p>
        </p:txBody>
      </p:sp>
      <p:sp>
        <p:nvSpPr>
          <p:cNvPr id="5" name="Title 4"/>
          <p:cNvSpPr>
            <a:spLocks noGrp="1"/>
          </p:cNvSpPr>
          <p:nvPr>
            <p:ph type="title"/>
          </p:nvPr>
        </p:nvSpPr>
        <p:spPr/>
        <p:txBody>
          <a:bodyPr/>
          <a:lstStyle/>
          <a:p>
            <a:r>
              <a:rPr lang="lv-LV" b="1" dirty="0" err="1" smtClean="0"/>
              <a:t>Asylum</a:t>
            </a:r>
            <a:endParaRPr lang="lv-LV" b="1" dirty="0"/>
          </a:p>
        </p:txBody>
      </p:sp>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Asylum</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lv-LV" b="1" dirty="0" err="1" smtClean="0"/>
              <a:t>Asylum</a:t>
            </a:r>
            <a:r>
              <a:rPr lang="lv-LV" b="1" dirty="0" smtClean="0"/>
              <a:t> </a:t>
            </a:r>
            <a:r>
              <a:rPr lang="lv-LV" b="1" dirty="0" err="1" smtClean="0"/>
              <a:t>Seekers</a:t>
            </a:r>
            <a:endParaRPr lang="lv-LV" b="1" dirty="0"/>
          </a:p>
        </p:txBody>
      </p:sp>
      <p:graphicFrame>
        <p:nvGraphicFramePr>
          <p:cNvPr id="9" name="Content Placeholder 8"/>
          <p:cNvGraphicFramePr>
            <a:graphicFrameLocks noGrp="1"/>
          </p:cNvGraphicFramePr>
          <p:nvPr>
            <p:ph idx="1"/>
          </p:nvPr>
        </p:nvGraphicFramePr>
        <p:xfrm>
          <a:off x="195944" y="1742740"/>
          <a:ext cx="8662336" cy="4383424"/>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53</a:t>
            </a:fld>
            <a:endParaRPr lang="lv-LV"/>
          </a:p>
        </p:txBody>
      </p:sp>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Asylum</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lv-LV" b="1" dirty="0" err="1" smtClean="0"/>
              <a:t>Asylum</a:t>
            </a:r>
            <a:r>
              <a:rPr lang="lv-LV" b="1" dirty="0" smtClean="0"/>
              <a:t> </a:t>
            </a:r>
            <a:r>
              <a:rPr lang="lv-LV" b="1" dirty="0" err="1" smtClean="0"/>
              <a:t>Seekers</a:t>
            </a:r>
            <a:endParaRPr lang="lv-LV" b="1" dirty="0"/>
          </a:p>
        </p:txBody>
      </p:sp>
      <p:graphicFrame>
        <p:nvGraphicFramePr>
          <p:cNvPr id="9" name="Content Placeholder 8"/>
          <p:cNvGraphicFramePr>
            <a:graphicFrameLocks noGrp="1"/>
          </p:cNvGraphicFramePr>
          <p:nvPr>
            <p:ph idx="1"/>
          </p:nvPr>
        </p:nvGraphicFramePr>
        <p:xfrm>
          <a:off x="923925" y="2078038"/>
          <a:ext cx="7762875" cy="404812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54</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Asylum</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b="1" dirty="0" err="1" smtClean="0"/>
              <a:t>Asylum</a:t>
            </a:r>
            <a:r>
              <a:rPr lang="lv-LV" b="1" dirty="0" smtClean="0"/>
              <a:t> </a:t>
            </a:r>
            <a:r>
              <a:rPr lang="lv-LV" b="1" dirty="0" err="1" smtClean="0"/>
              <a:t>Seekers</a:t>
            </a:r>
            <a:endParaRPr lang="lv-LV" b="1" dirty="0"/>
          </a:p>
        </p:txBody>
      </p:sp>
      <p:graphicFrame>
        <p:nvGraphicFramePr>
          <p:cNvPr id="11" name="Content Placeholder 10"/>
          <p:cNvGraphicFramePr>
            <a:graphicFrameLocks noGrp="1"/>
          </p:cNvGraphicFramePr>
          <p:nvPr>
            <p:ph idx="1"/>
          </p:nvPr>
        </p:nvGraphicFramePr>
        <p:xfrm>
          <a:off x="457200" y="1905000"/>
          <a:ext cx="8425543" cy="4595834"/>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55</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Asylum</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56</a:t>
            </a:fld>
            <a:endParaRPr lang="lv-LV"/>
          </a:p>
        </p:txBody>
      </p:sp>
      <p:sp>
        <p:nvSpPr>
          <p:cNvPr id="5" name="Title 4"/>
          <p:cNvSpPr>
            <a:spLocks noGrp="1"/>
          </p:cNvSpPr>
          <p:nvPr>
            <p:ph type="title"/>
          </p:nvPr>
        </p:nvSpPr>
        <p:spPr>
          <a:xfrm>
            <a:off x="2088351" y="158145"/>
            <a:ext cx="6415119" cy="1022365"/>
          </a:xfrm>
        </p:spPr>
        <p:txBody>
          <a:bodyPr>
            <a:normAutofit/>
          </a:bodyPr>
          <a:lstStyle/>
          <a:p>
            <a:r>
              <a:rPr lang="lv-LV" b="1" dirty="0" err="1" smtClean="0"/>
              <a:t>Asylum</a:t>
            </a:r>
            <a:r>
              <a:rPr lang="lv-LV" b="1" dirty="0" smtClean="0"/>
              <a:t> </a:t>
            </a:r>
            <a:r>
              <a:rPr lang="lv-LV" b="1" dirty="0" err="1" smtClean="0"/>
              <a:t>Seekers</a:t>
            </a:r>
            <a:r>
              <a:rPr lang="lv-LV" b="1" dirty="0" smtClean="0"/>
              <a:t>’ </a:t>
            </a:r>
            <a:r>
              <a:rPr lang="lv-LV" b="1" dirty="0" err="1" smtClean="0"/>
              <a:t>Countries</a:t>
            </a:r>
            <a:r>
              <a:rPr lang="lv-LV" b="1" dirty="0" smtClean="0"/>
              <a:t> </a:t>
            </a:r>
            <a:r>
              <a:rPr lang="lv-LV" b="1" dirty="0" err="1" smtClean="0"/>
              <a:t>of</a:t>
            </a:r>
            <a:r>
              <a:rPr lang="lv-LV" b="1" dirty="0" smtClean="0"/>
              <a:t> </a:t>
            </a:r>
            <a:r>
              <a:rPr lang="lv-LV" b="1" smtClean="0"/>
              <a:t>Origin </a:t>
            </a:r>
            <a:r>
              <a:rPr lang="lv-LV" b="1" dirty="0" smtClean="0"/>
              <a:t>1998-2014</a:t>
            </a:r>
            <a:endParaRPr lang="lv-LV" b="1" dirty="0"/>
          </a:p>
        </p:txBody>
      </p:sp>
      <p:graphicFrame>
        <p:nvGraphicFramePr>
          <p:cNvPr id="10" name="Content Placeholder 9"/>
          <p:cNvGraphicFramePr>
            <a:graphicFrameLocks noGrp="1"/>
          </p:cNvGraphicFramePr>
          <p:nvPr>
            <p:ph sz="half" idx="4294967295"/>
          </p:nvPr>
        </p:nvGraphicFramePr>
        <p:xfrm>
          <a:off x="167369" y="1689278"/>
          <a:ext cx="2185988" cy="4572476"/>
        </p:xfrm>
        <a:graphic>
          <a:graphicData uri="http://schemas.openxmlformats.org/drawingml/2006/table">
            <a:tbl>
              <a:tblPr bandRow="1">
                <a:tableStyleId>{93296810-A885-4BE3-A3E7-6D5BEEA58F35}</a:tableStyleId>
              </a:tblPr>
              <a:tblGrid>
                <a:gridCol w="1543032"/>
                <a:gridCol w="642956"/>
              </a:tblGrid>
              <a:tr h="336405">
                <a:tc>
                  <a:txBody>
                    <a:bodyPr/>
                    <a:lstStyle/>
                    <a:p>
                      <a:r>
                        <a:rPr lang="lv-LV" sz="1400" dirty="0" err="1" smtClean="0"/>
                        <a:t>Georgia</a:t>
                      </a:r>
                      <a:endParaRPr lang="lv-LV" sz="1400" dirty="0"/>
                    </a:p>
                  </a:txBody>
                  <a:tcPr/>
                </a:tc>
                <a:tc>
                  <a:txBody>
                    <a:bodyPr/>
                    <a:lstStyle/>
                    <a:p>
                      <a:pPr algn="r"/>
                      <a:r>
                        <a:rPr lang="lv-LV" sz="1400" dirty="0" smtClean="0"/>
                        <a:t>623</a:t>
                      </a:r>
                      <a:endParaRPr lang="lv-LV" sz="1400" dirty="0"/>
                    </a:p>
                  </a:txBody>
                  <a:tcPr/>
                </a:tc>
              </a:tr>
              <a:tr h="336405">
                <a:tc>
                  <a:txBody>
                    <a:bodyPr/>
                    <a:lstStyle/>
                    <a:p>
                      <a:r>
                        <a:rPr lang="lv-LV" sz="1400" dirty="0" err="1" smtClean="0"/>
                        <a:t>Russia</a:t>
                      </a:r>
                      <a:endParaRPr lang="lv-LV" sz="1400" dirty="0"/>
                    </a:p>
                  </a:txBody>
                  <a:tcPr/>
                </a:tc>
                <a:tc>
                  <a:txBody>
                    <a:bodyPr/>
                    <a:lstStyle/>
                    <a:p>
                      <a:pPr algn="r"/>
                      <a:r>
                        <a:rPr lang="lv-LV" sz="1400" dirty="0" smtClean="0"/>
                        <a:t>102</a:t>
                      </a:r>
                      <a:endParaRPr lang="lv-LV" sz="1400" dirty="0"/>
                    </a:p>
                  </a:txBody>
                  <a:tcPr/>
                </a:tc>
              </a:tr>
              <a:tr h="336405">
                <a:tc>
                  <a:txBody>
                    <a:bodyPr/>
                    <a:lstStyle/>
                    <a:p>
                      <a:r>
                        <a:rPr lang="lv-LV" sz="1400" dirty="0" err="1" smtClean="0"/>
                        <a:t>Syria</a:t>
                      </a:r>
                      <a:endParaRPr lang="lv-LV" sz="1400" dirty="0"/>
                    </a:p>
                  </a:txBody>
                  <a:tcPr/>
                </a:tc>
                <a:tc>
                  <a:txBody>
                    <a:bodyPr/>
                    <a:lstStyle/>
                    <a:p>
                      <a:pPr algn="r"/>
                      <a:r>
                        <a:rPr lang="lv-LV" sz="1400" dirty="0" smtClean="0"/>
                        <a:t>88</a:t>
                      </a:r>
                      <a:endParaRPr lang="lv-LV" sz="1400" dirty="0"/>
                    </a:p>
                  </a:txBody>
                  <a:tcPr/>
                </a:tc>
              </a:tr>
              <a:tr h="336405">
                <a:tc>
                  <a:txBody>
                    <a:bodyPr/>
                    <a:lstStyle/>
                    <a:p>
                      <a:r>
                        <a:rPr lang="lv-LV" sz="1400" dirty="0" err="1" smtClean="0"/>
                        <a:t>Ukraine</a:t>
                      </a:r>
                      <a:endParaRPr lang="lv-LV" sz="1400" dirty="0"/>
                    </a:p>
                  </a:txBody>
                  <a:tcPr/>
                </a:tc>
                <a:tc>
                  <a:txBody>
                    <a:bodyPr/>
                    <a:lstStyle/>
                    <a:p>
                      <a:pPr algn="r"/>
                      <a:r>
                        <a:rPr lang="lv-LV" sz="1400" dirty="0" smtClean="0"/>
                        <a:t>85</a:t>
                      </a:r>
                      <a:endParaRPr lang="lv-LV" sz="1400" dirty="0"/>
                    </a:p>
                  </a:txBody>
                  <a:tcPr/>
                </a:tc>
              </a:tr>
              <a:tr h="345133">
                <a:tc>
                  <a:txBody>
                    <a:bodyPr/>
                    <a:lstStyle/>
                    <a:p>
                      <a:r>
                        <a:rPr lang="lv-LV" sz="1400" dirty="0" err="1" smtClean="0"/>
                        <a:t>Afghanistan</a:t>
                      </a:r>
                      <a:endParaRPr lang="lv-LV" sz="1400" dirty="0"/>
                    </a:p>
                  </a:txBody>
                  <a:tcPr/>
                </a:tc>
                <a:tc>
                  <a:txBody>
                    <a:bodyPr/>
                    <a:lstStyle/>
                    <a:p>
                      <a:pPr algn="r"/>
                      <a:r>
                        <a:rPr lang="lv-LV" sz="1400" dirty="0" smtClean="0"/>
                        <a:t>82</a:t>
                      </a:r>
                      <a:endParaRPr lang="lv-LV" sz="1400" dirty="0"/>
                    </a:p>
                  </a:txBody>
                  <a:tcPr/>
                </a:tc>
              </a:tr>
              <a:tr h="504000">
                <a:tc>
                  <a:txBody>
                    <a:bodyPr/>
                    <a:lstStyle/>
                    <a:p>
                      <a:r>
                        <a:rPr lang="lv-LV" sz="1400" dirty="0" err="1" smtClean="0"/>
                        <a:t>Republic</a:t>
                      </a:r>
                      <a:r>
                        <a:rPr lang="lv-LV" sz="1400" dirty="0" smtClean="0"/>
                        <a:t> </a:t>
                      </a:r>
                      <a:r>
                        <a:rPr lang="lv-LV" sz="1400" dirty="0" err="1" smtClean="0"/>
                        <a:t>of</a:t>
                      </a:r>
                      <a:r>
                        <a:rPr lang="lv-LV" sz="1400" dirty="0" smtClean="0"/>
                        <a:t> </a:t>
                      </a:r>
                      <a:r>
                        <a:rPr lang="lv-LV" sz="1400" dirty="0" err="1" smtClean="0"/>
                        <a:t>the</a:t>
                      </a:r>
                      <a:r>
                        <a:rPr lang="lv-LV" sz="1400" dirty="0" smtClean="0"/>
                        <a:t> </a:t>
                      </a:r>
                      <a:r>
                        <a:rPr lang="lv-LV" sz="1400" dirty="0" err="1" smtClean="0"/>
                        <a:t>Congo</a:t>
                      </a:r>
                      <a:endParaRPr lang="lv-LV" sz="1400" dirty="0"/>
                    </a:p>
                  </a:txBody>
                  <a:tcPr/>
                </a:tc>
                <a:tc>
                  <a:txBody>
                    <a:bodyPr/>
                    <a:lstStyle/>
                    <a:p>
                      <a:pPr algn="r"/>
                      <a:r>
                        <a:rPr lang="lv-LV" sz="1400" dirty="0" smtClean="0"/>
                        <a:t>72</a:t>
                      </a:r>
                      <a:endParaRPr lang="lv-LV" sz="1400" dirty="0"/>
                    </a:p>
                  </a:txBody>
                  <a:tcPr/>
                </a:tc>
              </a:tr>
              <a:tr h="345133">
                <a:tc>
                  <a:txBody>
                    <a:bodyPr/>
                    <a:lstStyle/>
                    <a:p>
                      <a:r>
                        <a:rPr lang="lv-LV" sz="1400" dirty="0" err="1" smtClean="0"/>
                        <a:t>Iraq</a:t>
                      </a:r>
                      <a:endParaRPr lang="lv-LV" sz="1400" dirty="0"/>
                    </a:p>
                  </a:txBody>
                  <a:tcPr/>
                </a:tc>
                <a:tc>
                  <a:txBody>
                    <a:bodyPr/>
                    <a:lstStyle/>
                    <a:p>
                      <a:pPr algn="r"/>
                      <a:r>
                        <a:rPr lang="lv-LV" sz="1400" dirty="0" smtClean="0"/>
                        <a:t>48</a:t>
                      </a:r>
                      <a:endParaRPr lang="lv-LV" sz="1400" dirty="0"/>
                    </a:p>
                  </a:txBody>
                  <a:tcPr/>
                </a:tc>
              </a:tr>
              <a:tr h="336405">
                <a:tc>
                  <a:txBody>
                    <a:bodyPr/>
                    <a:lstStyle/>
                    <a:p>
                      <a:r>
                        <a:rPr lang="lv-LV" sz="1400" dirty="0" err="1" smtClean="0"/>
                        <a:t>Armenia</a:t>
                      </a:r>
                      <a:endParaRPr lang="lv-LV" sz="1400" dirty="0"/>
                    </a:p>
                  </a:txBody>
                  <a:tcPr/>
                </a:tc>
                <a:tc>
                  <a:txBody>
                    <a:bodyPr/>
                    <a:lstStyle/>
                    <a:p>
                      <a:pPr algn="r"/>
                      <a:r>
                        <a:rPr lang="lv-LV" sz="1400" dirty="0" smtClean="0"/>
                        <a:t>34</a:t>
                      </a:r>
                      <a:endParaRPr lang="lv-LV" sz="1400" dirty="0"/>
                    </a:p>
                  </a:txBody>
                  <a:tcPr/>
                </a:tc>
              </a:tr>
              <a:tr h="336405">
                <a:tc>
                  <a:txBody>
                    <a:bodyPr/>
                    <a:lstStyle/>
                    <a:p>
                      <a:r>
                        <a:rPr lang="lv-LV" sz="1400" dirty="0" err="1" smtClean="0"/>
                        <a:t>Uzbekistan</a:t>
                      </a:r>
                      <a:endParaRPr lang="lv-LV" sz="1400" dirty="0"/>
                    </a:p>
                  </a:txBody>
                  <a:tcPr/>
                </a:tc>
                <a:tc>
                  <a:txBody>
                    <a:bodyPr/>
                    <a:lstStyle/>
                    <a:p>
                      <a:pPr algn="r"/>
                      <a:r>
                        <a:rPr lang="lv-LV" sz="1400" dirty="0" smtClean="0"/>
                        <a:t>23</a:t>
                      </a:r>
                      <a:endParaRPr lang="lv-LV" sz="1400" dirty="0"/>
                    </a:p>
                  </a:txBody>
                  <a:tcPr/>
                </a:tc>
              </a:tr>
              <a:tr h="336405">
                <a:tc>
                  <a:txBody>
                    <a:bodyPr/>
                    <a:lstStyle/>
                    <a:p>
                      <a:r>
                        <a:rPr lang="lv-LV" sz="1400" dirty="0" err="1" smtClean="0"/>
                        <a:t>Iran</a:t>
                      </a:r>
                      <a:endParaRPr lang="lv-LV" sz="1400" dirty="0"/>
                    </a:p>
                  </a:txBody>
                  <a:tcPr/>
                </a:tc>
                <a:tc>
                  <a:txBody>
                    <a:bodyPr/>
                    <a:lstStyle/>
                    <a:p>
                      <a:pPr algn="r"/>
                      <a:r>
                        <a:rPr lang="lv-LV" sz="1400" dirty="0" smtClean="0"/>
                        <a:t>21</a:t>
                      </a:r>
                      <a:endParaRPr lang="lv-LV" sz="1400" dirty="0"/>
                    </a:p>
                  </a:txBody>
                  <a:tcPr/>
                </a:tc>
              </a:tr>
              <a:tr h="336405">
                <a:tc>
                  <a:txBody>
                    <a:bodyPr/>
                    <a:lstStyle/>
                    <a:p>
                      <a:r>
                        <a:rPr lang="lv-LV" sz="1400" dirty="0" err="1" smtClean="0"/>
                        <a:t>Vietnam</a:t>
                      </a:r>
                      <a:endParaRPr lang="lv-LV" sz="1400" dirty="0"/>
                    </a:p>
                  </a:txBody>
                  <a:tcPr/>
                </a:tc>
                <a:tc>
                  <a:txBody>
                    <a:bodyPr/>
                    <a:lstStyle/>
                    <a:p>
                      <a:pPr algn="r"/>
                      <a:r>
                        <a:rPr lang="lv-LV" sz="1400" dirty="0" smtClean="0"/>
                        <a:t>19</a:t>
                      </a:r>
                      <a:endParaRPr lang="lv-LV" sz="1400" dirty="0"/>
                    </a:p>
                  </a:txBody>
                  <a:tcPr/>
                </a:tc>
              </a:tr>
              <a:tr h="336405">
                <a:tc>
                  <a:txBody>
                    <a:bodyPr/>
                    <a:lstStyle/>
                    <a:p>
                      <a:r>
                        <a:rPr lang="lv-LV" sz="1400" dirty="0" err="1" smtClean="0"/>
                        <a:t>Azerbaijan</a:t>
                      </a:r>
                      <a:endParaRPr lang="lv-LV" sz="1400" dirty="0"/>
                    </a:p>
                  </a:txBody>
                  <a:tcPr/>
                </a:tc>
                <a:tc>
                  <a:txBody>
                    <a:bodyPr/>
                    <a:lstStyle/>
                    <a:p>
                      <a:pPr algn="r"/>
                      <a:r>
                        <a:rPr lang="lv-LV" sz="1400" dirty="0" smtClean="0"/>
                        <a:t>17</a:t>
                      </a:r>
                      <a:endParaRPr lang="lv-LV" sz="1400" dirty="0"/>
                    </a:p>
                  </a:txBody>
                  <a:tcPr/>
                </a:tc>
              </a:tr>
              <a:tr h="336405">
                <a:tc>
                  <a:txBody>
                    <a:bodyPr/>
                    <a:lstStyle/>
                    <a:p>
                      <a:r>
                        <a:rPr lang="lv-LV" sz="1400" dirty="0" err="1" smtClean="0"/>
                        <a:t>Egypt</a:t>
                      </a:r>
                      <a:endParaRPr lang="lv-LV" sz="1400" dirty="0"/>
                    </a:p>
                  </a:txBody>
                  <a:tcPr/>
                </a:tc>
                <a:tc>
                  <a:txBody>
                    <a:bodyPr/>
                    <a:lstStyle/>
                    <a:p>
                      <a:pPr algn="r"/>
                      <a:r>
                        <a:rPr lang="lv-LV" sz="1400" dirty="0" smtClean="0"/>
                        <a:t>17</a:t>
                      </a:r>
                      <a:endParaRPr lang="lv-LV" sz="1400" dirty="0"/>
                    </a:p>
                  </a:txBody>
                  <a:tcPr/>
                </a:tc>
              </a:tr>
            </a:tbl>
          </a:graphicData>
        </a:graphic>
      </p:graphicFrame>
      <p:graphicFrame>
        <p:nvGraphicFramePr>
          <p:cNvPr id="17" name="Content Placeholder 9"/>
          <p:cNvGraphicFramePr>
            <a:graphicFrameLocks/>
          </p:cNvGraphicFramePr>
          <p:nvPr/>
        </p:nvGraphicFramePr>
        <p:xfrm>
          <a:off x="2407655" y="1689280"/>
          <a:ext cx="2138363" cy="4586400"/>
        </p:xfrm>
        <a:graphic>
          <a:graphicData uri="http://schemas.openxmlformats.org/drawingml/2006/table">
            <a:tbl>
              <a:tblPr bandRow="1">
                <a:tableStyleId>{93296810-A885-4BE3-A3E7-6D5BEEA58F35}</a:tableStyleId>
              </a:tblPr>
              <a:tblGrid>
                <a:gridCol w="1604977"/>
                <a:gridCol w="533386"/>
              </a:tblGrid>
              <a:tr h="327600">
                <a:tc>
                  <a:txBody>
                    <a:bodyPr/>
                    <a:lstStyle/>
                    <a:p>
                      <a:r>
                        <a:rPr lang="lv-LV" sz="1400" dirty="0" err="1" smtClean="0"/>
                        <a:t>Belarus</a:t>
                      </a:r>
                      <a:endParaRPr lang="lv-LV" sz="1400" dirty="0"/>
                    </a:p>
                  </a:txBody>
                  <a:tcPr/>
                </a:tc>
                <a:tc>
                  <a:txBody>
                    <a:bodyPr/>
                    <a:lstStyle/>
                    <a:p>
                      <a:pPr algn="r"/>
                      <a:r>
                        <a:rPr lang="lv-LV" sz="1400" dirty="0" smtClean="0"/>
                        <a:t>17</a:t>
                      </a:r>
                      <a:endParaRPr lang="lv-LV" sz="1400" dirty="0"/>
                    </a:p>
                  </a:txBody>
                  <a:tcPr/>
                </a:tc>
              </a:tr>
              <a:tr h="327600">
                <a:tc>
                  <a:txBody>
                    <a:bodyPr/>
                    <a:lstStyle/>
                    <a:p>
                      <a:r>
                        <a:rPr lang="lv-LV" sz="1400" dirty="0" err="1" smtClean="0"/>
                        <a:t>Pakistan</a:t>
                      </a:r>
                      <a:endParaRPr lang="lv-LV" sz="1400" dirty="0"/>
                    </a:p>
                  </a:txBody>
                  <a:tcPr/>
                </a:tc>
                <a:tc>
                  <a:txBody>
                    <a:bodyPr/>
                    <a:lstStyle/>
                    <a:p>
                      <a:pPr algn="r"/>
                      <a:r>
                        <a:rPr lang="lv-LV" sz="1400" dirty="0" smtClean="0"/>
                        <a:t>14</a:t>
                      </a:r>
                      <a:endParaRPr lang="lv-LV" sz="1400" dirty="0"/>
                    </a:p>
                  </a:txBody>
                  <a:tcPr/>
                </a:tc>
              </a:tr>
              <a:tr h="327600">
                <a:tc>
                  <a:txBody>
                    <a:bodyPr/>
                    <a:lstStyle/>
                    <a:p>
                      <a:r>
                        <a:rPr lang="lv-LV" sz="1400" dirty="0" err="1" smtClean="0"/>
                        <a:t>Cameroon</a:t>
                      </a:r>
                      <a:endParaRPr lang="lv-LV" sz="1400" dirty="0"/>
                    </a:p>
                  </a:txBody>
                  <a:tcPr/>
                </a:tc>
                <a:tc>
                  <a:txBody>
                    <a:bodyPr/>
                    <a:lstStyle/>
                    <a:p>
                      <a:pPr algn="r"/>
                      <a:r>
                        <a:rPr lang="lv-LV" sz="1400" dirty="0" smtClean="0"/>
                        <a:t>14</a:t>
                      </a:r>
                      <a:endParaRPr lang="lv-LV" sz="1400" dirty="0"/>
                    </a:p>
                  </a:txBody>
                  <a:tcPr/>
                </a:tc>
              </a:tr>
              <a:tr h="327600">
                <a:tc>
                  <a:txBody>
                    <a:bodyPr/>
                    <a:lstStyle/>
                    <a:p>
                      <a:r>
                        <a:rPr lang="lv-LV" sz="1400" dirty="0" err="1" smtClean="0"/>
                        <a:t>Bangladesh</a:t>
                      </a:r>
                      <a:endParaRPr lang="lv-LV" sz="1400" dirty="0"/>
                    </a:p>
                  </a:txBody>
                  <a:tcPr/>
                </a:tc>
                <a:tc>
                  <a:txBody>
                    <a:bodyPr/>
                    <a:lstStyle/>
                    <a:p>
                      <a:pPr algn="r"/>
                      <a:r>
                        <a:rPr lang="lv-LV" sz="1400" dirty="0" smtClean="0"/>
                        <a:t>13</a:t>
                      </a:r>
                      <a:endParaRPr lang="lv-LV" sz="1400" dirty="0"/>
                    </a:p>
                  </a:txBody>
                  <a:tcPr/>
                </a:tc>
              </a:tr>
              <a:tr h="327600">
                <a:tc>
                  <a:txBody>
                    <a:bodyPr/>
                    <a:lstStyle/>
                    <a:p>
                      <a:r>
                        <a:rPr lang="lv-LV" sz="1400" dirty="0" err="1" smtClean="0"/>
                        <a:t>Turkey</a:t>
                      </a:r>
                      <a:endParaRPr lang="lv-LV" sz="1400" dirty="0"/>
                    </a:p>
                  </a:txBody>
                  <a:tcPr/>
                </a:tc>
                <a:tc>
                  <a:txBody>
                    <a:bodyPr/>
                    <a:lstStyle/>
                    <a:p>
                      <a:pPr algn="r"/>
                      <a:r>
                        <a:rPr lang="lv-LV" sz="1400" dirty="0" smtClean="0"/>
                        <a:t>12</a:t>
                      </a:r>
                      <a:endParaRPr lang="lv-LV" sz="1400" dirty="0"/>
                    </a:p>
                  </a:txBody>
                  <a:tcPr/>
                </a:tc>
              </a:tr>
              <a:tr h="327600">
                <a:tc>
                  <a:txBody>
                    <a:bodyPr/>
                    <a:lstStyle/>
                    <a:p>
                      <a:r>
                        <a:rPr lang="lv-LV" sz="1400" dirty="0" err="1" smtClean="0"/>
                        <a:t>Kyrgyzstan</a:t>
                      </a:r>
                      <a:endParaRPr lang="lv-LV" sz="1400" dirty="0"/>
                    </a:p>
                  </a:txBody>
                  <a:tcPr/>
                </a:tc>
                <a:tc>
                  <a:txBody>
                    <a:bodyPr/>
                    <a:lstStyle/>
                    <a:p>
                      <a:pPr algn="r"/>
                      <a:r>
                        <a:rPr lang="lv-LV" sz="1400" dirty="0" smtClean="0"/>
                        <a:t>12</a:t>
                      </a:r>
                      <a:endParaRPr lang="lv-LV" sz="1400" dirty="0"/>
                    </a:p>
                  </a:txBody>
                  <a:tcPr/>
                </a:tc>
              </a:tr>
              <a:tr h="327600">
                <a:tc>
                  <a:txBody>
                    <a:bodyPr/>
                    <a:lstStyle/>
                    <a:p>
                      <a:pPr marL="0" marR="0" indent="0" algn="l" defTabSz="939575" rtl="0" eaLnBrk="1" fontAlgn="auto" latinLnBrk="0" hangingPunct="1">
                        <a:lnSpc>
                          <a:spcPct val="100000"/>
                        </a:lnSpc>
                        <a:spcBef>
                          <a:spcPts val="0"/>
                        </a:spcBef>
                        <a:spcAft>
                          <a:spcPts val="0"/>
                        </a:spcAft>
                        <a:buClrTx/>
                        <a:buSzTx/>
                        <a:buFontTx/>
                        <a:buNone/>
                        <a:tabLst/>
                        <a:defRPr/>
                      </a:pPr>
                      <a:r>
                        <a:rPr lang="lv-LV" sz="1400" dirty="0" err="1" smtClean="0"/>
                        <a:t>Algeria</a:t>
                      </a:r>
                      <a:endParaRPr lang="lv-LV" sz="1400" dirty="0"/>
                    </a:p>
                  </a:txBody>
                  <a:tcPr/>
                </a:tc>
                <a:tc>
                  <a:txBody>
                    <a:bodyPr/>
                    <a:lstStyle/>
                    <a:p>
                      <a:r>
                        <a:rPr lang="lv-LV" sz="1400" dirty="0" smtClean="0"/>
                        <a:t>12</a:t>
                      </a:r>
                      <a:endParaRPr lang="lv-LV" sz="1400" dirty="0"/>
                    </a:p>
                  </a:txBody>
                  <a:tcPr/>
                </a:tc>
              </a:tr>
              <a:tr h="327600">
                <a:tc>
                  <a:txBody>
                    <a:bodyPr/>
                    <a:lstStyle/>
                    <a:p>
                      <a:r>
                        <a:rPr lang="lv-LV" sz="1400" dirty="0" err="1" smtClean="0"/>
                        <a:t>Lebanon</a:t>
                      </a:r>
                      <a:endParaRPr lang="lv-LV" sz="1400" dirty="0"/>
                    </a:p>
                  </a:txBody>
                  <a:tcPr/>
                </a:tc>
                <a:tc>
                  <a:txBody>
                    <a:bodyPr/>
                    <a:lstStyle/>
                    <a:p>
                      <a:pPr algn="r"/>
                      <a:r>
                        <a:rPr lang="lv-LV" sz="1400" dirty="0" smtClean="0"/>
                        <a:t>10</a:t>
                      </a:r>
                      <a:endParaRPr lang="lv-LV" sz="1400" dirty="0"/>
                    </a:p>
                  </a:txBody>
                  <a:tcPr/>
                </a:tc>
              </a:tr>
              <a:tr h="327600">
                <a:tc>
                  <a:txBody>
                    <a:bodyPr/>
                    <a:lstStyle/>
                    <a:p>
                      <a:r>
                        <a:rPr lang="lv-LV" sz="1400" dirty="0" err="1" smtClean="0"/>
                        <a:t>Palestine</a:t>
                      </a:r>
                      <a:endParaRPr lang="lv-LV" sz="1400" dirty="0"/>
                    </a:p>
                  </a:txBody>
                  <a:tcPr/>
                </a:tc>
                <a:tc>
                  <a:txBody>
                    <a:bodyPr/>
                    <a:lstStyle/>
                    <a:p>
                      <a:pPr algn="r"/>
                      <a:r>
                        <a:rPr lang="lv-LV" sz="1400" dirty="0" smtClean="0"/>
                        <a:t>9</a:t>
                      </a:r>
                      <a:endParaRPr lang="lv-LV" sz="1400" dirty="0"/>
                    </a:p>
                  </a:txBody>
                  <a:tcPr/>
                </a:tc>
              </a:tr>
              <a:tr h="327600">
                <a:tc>
                  <a:txBody>
                    <a:bodyPr/>
                    <a:lstStyle/>
                    <a:p>
                      <a:r>
                        <a:rPr lang="lv-LV" sz="1400" dirty="0" err="1" smtClean="0"/>
                        <a:t>Slovakia</a:t>
                      </a:r>
                      <a:endParaRPr lang="lv-LV" sz="1400" dirty="0"/>
                    </a:p>
                  </a:txBody>
                  <a:tcPr/>
                </a:tc>
                <a:tc>
                  <a:txBody>
                    <a:bodyPr/>
                    <a:lstStyle/>
                    <a:p>
                      <a:pPr algn="r"/>
                      <a:r>
                        <a:rPr lang="lv-LV" sz="1400" dirty="0" smtClean="0"/>
                        <a:t>9</a:t>
                      </a:r>
                      <a:endParaRPr lang="lv-LV" sz="1400" dirty="0"/>
                    </a:p>
                  </a:txBody>
                  <a:tcPr/>
                </a:tc>
              </a:tr>
              <a:tr h="327600">
                <a:tc>
                  <a:txBody>
                    <a:bodyPr/>
                    <a:lstStyle/>
                    <a:p>
                      <a:r>
                        <a:rPr lang="lv-LV" sz="1400" dirty="0" err="1" smtClean="0"/>
                        <a:t>Somali</a:t>
                      </a:r>
                      <a:endParaRPr lang="lv-LV" sz="1400" dirty="0"/>
                    </a:p>
                  </a:txBody>
                  <a:tcPr/>
                </a:tc>
                <a:tc>
                  <a:txBody>
                    <a:bodyPr/>
                    <a:lstStyle/>
                    <a:p>
                      <a:pPr algn="r"/>
                      <a:r>
                        <a:rPr lang="lv-LV" sz="1400" dirty="0" smtClean="0"/>
                        <a:t>9</a:t>
                      </a:r>
                      <a:endParaRPr lang="lv-LV" sz="1400" dirty="0"/>
                    </a:p>
                  </a:txBody>
                  <a:tcPr/>
                </a:tc>
              </a:tr>
              <a:tr h="327600">
                <a:tc>
                  <a:txBody>
                    <a:bodyPr/>
                    <a:lstStyle/>
                    <a:p>
                      <a:r>
                        <a:rPr lang="lv-LV" sz="1400" dirty="0" err="1" smtClean="0"/>
                        <a:t>Sri</a:t>
                      </a:r>
                      <a:r>
                        <a:rPr lang="lv-LV" sz="1400" dirty="0" smtClean="0"/>
                        <a:t> </a:t>
                      </a:r>
                      <a:r>
                        <a:rPr lang="lv-LV" sz="1400" dirty="0" err="1" smtClean="0"/>
                        <a:t>Lanka</a:t>
                      </a:r>
                      <a:endParaRPr lang="lv-LV" sz="1400" dirty="0"/>
                    </a:p>
                  </a:txBody>
                  <a:tcPr/>
                </a:tc>
                <a:tc>
                  <a:txBody>
                    <a:bodyPr/>
                    <a:lstStyle/>
                    <a:p>
                      <a:pPr algn="r"/>
                      <a:r>
                        <a:rPr lang="lv-LV" sz="1400" dirty="0" smtClean="0"/>
                        <a:t>8</a:t>
                      </a:r>
                      <a:endParaRPr lang="lv-LV" sz="1400" dirty="0"/>
                    </a:p>
                  </a:txBody>
                  <a:tcPr/>
                </a:tc>
              </a:tr>
              <a:tr h="327600">
                <a:tc>
                  <a:txBody>
                    <a:bodyPr/>
                    <a:lstStyle/>
                    <a:p>
                      <a:r>
                        <a:rPr lang="lv-LV" sz="1400" dirty="0" err="1" smtClean="0"/>
                        <a:t>Cuba</a:t>
                      </a:r>
                      <a:endParaRPr lang="lv-LV" sz="1400" dirty="0"/>
                    </a:p>
                  </a:txBody>
                  <a:tcPr/>
                </a:tc>
                <a:tc>
                  <a:txBody>
                    <a:bodyPr/>
                    <a:lstStyle/>
                    <a:p>
                      <a:pPr algn="r"/>
                      <a:r>
                        <a:rPr lang="lv-LV" sz="1400" dirty="0" smtClean="0"/>
                        <a:t>7</a:t>
                      </a:r>
                      <a:endParaRPr lang="lv-LV" sz="1400" dirty="0"/>
                    </a:p>
                  </a:txBody>
                  <a:tcPr/>
                </a:tc>
              </a:tr>
              <a:tr h="327600">
                <a:tc>
                  <a:txBody>
                    <a:bodyPr/>
                    <a:lstStyle/>
                    <a:p>
                      <a:r>
                        <a:rPr lang="lv-LV" sz="1400" dirty="0" err="1" smtClean="0"/>
                        <a:t>Ghana</a:t>
                      </a:r>
                      <a:endParaRPr lang="lv-LV" sz="1400" dirty="0"/>
                    </a:p>
                  </a:txBody>
                  <a:tcPr/>
                </a:tc>
                <a:tc>
                  <a:txBody>
                    <a:bodyPr/>
                    <a:lstStyle/>
                    <a:p>
                      <a:pPr algn="r"/>
                      <a:r>
                        <a:rPr lang="lv-LV" sz="1400" dirty="0" smtClean="0"/>
                        <a:t>7</a:t>
                      </a:r>
                      <a:endParaRPr lang="lv-LV" sz="1400" dirty="0"/>
                    </a:p>
                  </a:txBody>
                  <a:tcPr/>
                </a:tc>
              </a:tr>
            </a:tbl>
          </a:graphicData>
        </a:graphic>
      </p:graphicFrame>
      <p:graphicFrame>
        <p:nvGraphicFramePr>
          <p:cNvPr id="18" name="Content Placeholder 9"/>
          <p:cNvGraphicFramePr>
            <a:graphicFrameLocks/>
          </p:cNvGraphicFramePr>
          <p:nvPr/>
        </p:nvGraphicFramePr>
        <p:xfrm>
          <a:off x="4620930" y="1689280"/>
          <a:ext cx="2162176" cy="4586400"/>
        </p:xfrm>
        <a:graphic>
          <a:graphicData uri="http://schemas.openxmlformats.org/drawingml/2006/table">
            <a:tbl>
              <a:tblPr bandRow="1">
                <a:tableStyleId>{93296810-A885-4BE3-A3E7-6D5BEEA58F35}</a:tableStyleId>
              </a:tblPr>
              <a:tblGrid>
                <a:gridCol w="1526224"/>
                <a:gridCol w="635952"/>
              </a:tblGrid>
              <a:tr h="327600">
                <a:tc>
                  <a:txBody>
                    <a:bodyPr/>
                    <a:lstStyle/>
                    <a:p>
                      <a:r>
                        <a:rPr lang="lv-LV" sz="1400" dirty="0" err="1" smtClean="0"/>
                        <a:t>Nigeria</a:t>
                      </a:r>
                      <a:endParaRPr lang="lv-LV" sz="1400" dirty="0"/>
                    </a:p>
                  </a:txBody>
                  <a:tcPr/>
                </a:tc>
                <a:tc>
                  <a:txBody>
                    <a:bodyPr/>
                    <a:lstStyle/>
                    <a:p>
                      <a:pPr algn="r"/>
                      <a:r>
                        <a:rPr lang="lv-LV" sz="1400" dirty="0" smtClean="0"/>
                        <a:t>7</a:t>
                      </a:r>
                      <a:endParaRPr lang="lv-LV" sz="1400" dirty="0"/>
                    </a:p>
                  </a:txBody>
                  <a:tcPr/>
                </a:tc>
              </a:tr>
              <a:tr h="327600">
                <a:tc>
                  <a:txBody>
                    <a:bodyPr/>
                    <a:lstStyle/>
                    <a:p>
                      <a:r>
                        <a:rPr lang="lv-LV" sz="1400" dirty="0" err="1" smtClean="0"/>
                        <a:t>Cote</a:t>
                      </a:r>
                      <a:r>
                        <a:rPr lang="lv-LV" sz="1400" dirty="0" smtClean="0"/>
                        <a:t> d </a:t>
                      </a:r>
                      <a:r>
                        <a:rPr lang="lv-LV" sz="1400" dirty="0" err="1" smtClean="0"/>
                        <a:t>I’voire</a:t>
                      </a:r>
                      <a:endParaRPr lang="lv-LV" sz="1400" dirty="0"/>
                    </a:p>
                  </a:txBody>
                  <a:tcPr/>
                </a:tc>
                <a:tc>
                  <a:txBody>
                    <a:bodyPr/>
                    <a:lstStyle/>
                    <a:p>
                      <a:pPr algn="r"/>
                      <a:r>
                        <a:rPr lang="lv-LV" sz="1400" dirty="0" smtClean="0"/>
                        <a:t>6</a:t>
                      </a:r>
                      <a:endParaRPr lang="lv-LV" sz="1400" dirty="0"/>
                    </a:p>
                  </a:txBody>
                  <a:tcPr/>
                </a:tc>
              </a:tr>
              <a:tr h="327600">
                <a:tc>
                  <a:txBody>
                    <a:bodyPr/>
                    <a:lstStyle/>
                    <a:p>
                      <a:r>
                        <a:rPr lang="lv-LV" sz="1400" dirty="0" err="1" smtClean="0"/>
                        <a:t>Kazakhstan</a:t>
                      </a:r>
                      <a:endParaRPr lang="lv-LV" sz="1400" dirty="0"/>
                    </a:p>
                  </a:txBody>
                  <a:tcPr/>
                </a:tc>
                <a:tc>
                  <a:txBody>
                    <a:bodyPr/>
                    <a:lstStyle/>
                    <a:p>
                      <a:pPr algn="r"/>
                      <a:r>
                        <a:rPr lang="lv-LV" sz="1400" dirty="0" smtClean="0"/>
                        <a:t>5</a:t>
                      </a:r>
                      <a:endParaRPr lang="lv-LV" sz="1400" dirty="0"/>
                    </a:p>
                  </a:txBody>
                  <a:tcPr/>
                </a:tc>
              </a:tr>
              <a:tr h="327600">
                <a:tc>
                  <a:txBody>
                    <a:bodyPr/>
                    <a:lstStyle/>
                    <a:p>
                      <a:r>
                        <a:rPr lang="lv-LV" sz="1400" dirty="0" err="1" smtClean="0"/>
                        <a:t>Tajikistan</a:t>
                      </a:r>
                      <a:endParaRPr lang="lv-LV" sz="1400" dirty="0"/>
                    </a:p>
                  </a:txBody>
                  <a:tcPr/>
                </a:tc>
                <a:tc>
                  <a:txBody>
                    <a:bodyPr/>
                    <a:lstStyle/>
                    <a:p>
                      <a:pPr algn="r"/>
                      <a:r>
                        <a:rPr lang="lv-LV" sz="1400" dirty="0" smtClean="0"/>
                        <a:t>4</a:t>
                      </a:r>
                      <a:endParaRPr lang="lv-LV" sz="1400" dirty="0"/>
                    </a:p>
                  </a:txBody>
                  <a:tcPr/>
                </a:tc>
              </a:tr>
              <a:tr h="327600">
                <a:tc>
                  <a:txBody>
                    <a:bodyPr/>
                    <a:lstStyle/>
                    <a:p>
                      <a:r>
                        <a:rPr lang="lv-LV" sz="1400" dirty="0" smtClean="0"/>
                        <a:t>Angola</a:t>
                      </a:r>
                      <a:endParaRPr lang="lv-LV" sz="1400" dirty="0"/>
                    </a:p>
                  </a:txBody>
                  <a:tcPr/>
                </a:tc>
                <a:tc>
                  <a:txBody>
                    <a:bodyPr/>
                    <a:lstStyle/>
                    <a:p>
                      <a:pPr algn="r"/>
                      <a:r>
                        <a:rPr lang="lv-LV" sz="1400" dirty="0" smtClean="0"/>
                        <a:t>3</a:t>
                      </a:r>
                      <a:endParaRPr lang="lv-LV" sz="1400" dirty="0"/>
                    </a:p>
                  </a:txBody>
                  <a:tcPr/>
                </a:tc>
              </a:tr>
              <a:tr h="327600">
                <a:tc>
                  <a:txBody>
                    <a:bodyPr/>
                    <a:lstStyle/>
                    <a:p>
                      <a:r>
                        <a:rPr lang="lv-LV" sz="1400" dirty="0" err="1" smtClean="0"/>
                        <a:t>Morocco</a:t>
                      </a:r>
                      <a:endParaRPr lang="lv-LV" sz="1400" dirty="0"/>
                    </a:p>
                  </a:txBody>
                  <a:tcPr/>
                </a:tc>
                <a:tc>
                  <a:txBody>
                    <a:bodyPr/>
                    <a:lstStyle/>
                    <a:p>
                      <a:pPr algn="r"/>
                      <a:r>
                        <a:rPr lang="lv-LV" sz="1400" dirty="0" smtClean="0"/>
                        <a:t>3</a:t>
                      </a:r>
                      <a:endParaRPr lang="lv-LV" sz="1400" dirty="0"/>
                    </a:p>
                  </a:txBody>
                  <a:tcPr/>
                </a:tc>
              </a:tr>
              <a:tr h="327600">
                <a:tc>
                  <a:txBody>
                    <a:bodyPr/>
                    <a:lstStyle/>
                    <a:p>
                      <a:r>
                        <a:rPr lang="lv-LV" sz="1400" i="1" dirty="0" err="1" smtClean="0"/>
                        <a:t>Stateless</a:t>
                      </a:r>
                      <a:endParaRPr lang="lv-LV" sz="1400" i="1" dirty="0"/>
                    </a:p>
                  </a:txBody>
                  <a:tcPr/>
                </a:tc>
                <a:tc>
                  <a:txBody>
                    <a:bodyPr/>
                    <a:lstStyle/>
                    <a:p>
                      <a:pPr algn="r"/>
                      <a:r>
                        <a:rPr lang="lv-LV" sz="1400" dirty="0" smtClean="0"/>
                        <a:t>2</a:t>
                      </a:r>
                      <a:endParaRPr lang="lv-LV" sz="1400" dirty="0"/>
                    </a:p>
                  </a:txBody>
                  <a:tcPr/>
                </a:tc>
              </a:tr>
              <a:tr h="327600">
                <a:tc>
                  <a:txBody>
                    <a:bodyPr/>
                    <a:lstStyle/>
                    <a:p>
                      <a:r>
                        <a:rPr lang="lv-LV" sz="1400" dirty="0" err="1" smtClean="0"/>
                        <a:t>Eritrea</a:t>
                      </a:r>
                      <a:endParaRPr lang="lv-LV" sz="1400" dirty="0"/>
                    </a:p>
                  </a:txBody>
                  <a:tcPr/>
                </a:tc>
                <a:tc>
                  <a:txBody>
                    <a:bodyPr/>
                    <a:lstStyle/>
                    <a:p>
                      <a:pPr marL="0" marR="0" indent="0" algn="r" defTabSz="939575" rtl="0" eaLnBrk="1" fontAlgn="auto" latinLnBrk="0" hangingPunct="1">
                        <a:lnSpc>
                          <a:spcPct val="100000"/>
                        </a:lnSpc>
                        <a:spcBef>
                          <a:spcPts val="0"/>
                        </a:spcBef>
                        <a:spcAft>
                          <a:spcPts val="0"/>
                        </a:spcAft>
                        <a:buClrTx/>
                        <a:buSzTx/>
                        <a:buFontTx/>
                        <a:buNone/>
                        <a:tabLst/>
                        <a:defRPr/>
                      </a:pPr>
                      <a:r>
                        <a:rPr lang="lv-LV" sz="1400" dirty="0" smtClean="0"/>
                        <a:t>2</a:t>
                      </a:r>
                    </a:p>
                  </a:txBody>
                  <a:tcPr/>
                </a:tc>
              </a:tr>
              <a:tr h="327600">
                <a:tc>
                  <a:txBody>
                    <a:bodyPr/>
                    <a:lstStyle/>
                    <a:p>
                      <a:r>
                        <a:rPr lang="lv-LV" sz="1400" dirty="0" err="1" smtClean="0"/>
                        <a:t>Guinea</a:t>
                      </a:r>
                      <a:endParaRPr lang="lv-LV" sz="1400" dirty="0"/>
                    </a:p>
                  </a:txBody>
                  <a:tcPr/>
                </a:tc>
                <a:tc>
                  <a:txBody>
                    <a:bodyPr/>
                    <a:lstStyle/>
                    <a:p>
                      <a:pPr marL="0" marR="0" indent="0" algn="r" defTabSz="939575" rtl="0" eaLnBrk="1" fontAlgn="auto" latinLnBrk="0" hangingPunct="1">
                        <a:lnSpc>
                          <a:spcPct val="100000"/>
                        </a:lnSpc>
                        <a:spcBef>
                          <a:spcPts val="0"/>
                        </a:spcBef>
                        <a:spcAft>
                          <a:spcPts val="0"/>
                        </a:spcAft>
                        <a:buClrTx/>
                        <a:buSzTx/>
                        <a:buFontTx/>
                        <a:buNone/>
                        <a:tabLst/>
                        <a:defRPr/>
                      </a:pPr>
                      <a:r>
                        <a:rPr lang="lv-LV" sz="1400" dirty="0" smtClean="0"/>
                        <a:t>2</a:t>
                      </a:r>
                    </a:p>
                  </a:txBody>
                  <a:tcPr/>
                </a:tc>
              </a:tr>
              <a:tr h="327600">
                <a:tc>
                  <a:txBody>
                    <a:bodyPr/>
                    <a:lstStyle/>
                    <a:p>
                      <a:r>
                        <a:rPr lang="lv-LV" sz="1400" dirty="0" err="1" smtClean="0"/>
                        <a:t>Kenya</a:t>
                      </a:r>
                      <a:endParaRPr lang="lv-LV" sz="1400" dirty="0"/>
                    </a:p>
                  </a:txBody>
                  <a:tcPr/>
                </a:tc>
                <a:tc>
                  <a:txBody>
                    <a:bodyPr/>
                    <a:lstStyle/>
                    <a:p>
                      <a:pPr marL="0" marR="0" indent="0" algn="r" defTabSz="939575" rtl="0" eaLnBrk="1" fontAlgn="auto" latinLnBrk="0" hangingPunct="1">
                        <a:lnSpc>
                          <a:spcPct val="100000"/>
                        </a:lnSpc>
                        <a:spcBef>
                          <a:spcPts val="0"/>
                        </a:spcBef>
                        <a:spcAft>
                          <a:spcPts val="0"/>
                        </a:spcAft>
                        <a:buClrTx/>
                        <a:buSzTx/>
                        <a:buFontTx/>
                        <a:buNone/>
                        <a:tabLst/>
                        <a:defRPr/>
                      </a:pPr>
                      <a:r>
                        <a:rPr lang="lv-LV" sz="1400" dirty="0" smtClean="0"/>
                        <a:t>2</a:t>
                      </a:r>
                    </a:p>
                  </a:txBody>
                  <a:tcPr/>
                </a:tc>
              </a:tr>
              <a:tr h="327600">
                <a:tc>
                  <a:txBody>
                    <a:bodyPr/>
                    <a:lstStyle/>
                    <a:p>
                      <a:r>
                        <a:rPr lang="lv-LV" sz="1400" dirty="0" err="1" smtClean="0"/>
                        <a:t>Congo</a:t>
                      </a:r>
                      <a:endParaRPr lang="lv-LV" sz="1400" dirty="0"/>
                    </a:p>
                  </a:txBody>
                  <a:tcPr/>
                </a:tc>
                <a:tc>
                  <a:txBody>
                    <a:bodyPr/>
                    <a:lstStyle/>
                    <a:p>
                      <a:pPr marL="0" marR="0" indent="0" algn="r" defTabSz="939575" rtl="0" eaLnBrk="1" fontAlgn="auto" latinLnBrk="0" hangingPunct="1">
                        <a:lnSpc>
                          <a:spcPct val="100000"/>
                        </a:lnSpc>
                        <a:spcBef>
                          <a:spcPts val="0"/>
                        </a:spcBef>
                        <a:spcAft>
                          <a:spcPts val="0"/>
                        </a:spcAft>
                        <a:buClrTx/>
                        <a:buSzTx/>
                        <a:buFontTx/>
                        <a:buNone/>
                        <a:tabLst/>
                        <a:defRPr/>
                      </a:pPr>
                      <a:r>
                        <a:rPr lang="lv-LV" sz="1400" dirty="0" smtClean="0"/>
                        <a:t>2</a:t>
                      </a:r>
                    </a:p>
                  </a:txBody>
                  <a:tcPr/>
                </a:tc>
              </a:tr>
              <a:tr h="327600">
                <a:tc>
                  <a:txBody>
                    <a:bodyPr/>
                    <a:lstStyle/>
                    <a:p>
                      <a:r>
                        <a:rPr lang="lv-LV" sz="1400" dirty="0" err="1" smtClean="0"/>
                        <a:t>Libya</a:t>
                      </a:r>
                      <a:endParaRPr lang="lv-LV" sz="1400" dirty="0"/>
                    </a:p>
                  </a:txBody>
                  <a:tcPr/>
                </a:tc>
                <a:tc>
                  <a:txBody>
                    <a:bodyPr/>
                    <a:lstStyle/>
                    <a:p>
                      <a:pPr marL="0" marR="0" indent="0" algn="r" defTabSz="939575" rtl="0" eaLnBrk="1" fontAlgn="auto" latinLnBrk="0" hangingPunct="1">
                        <a:lnSpc>
                          <a:spcPct val="100000"/>
                        </a:lnSpc>
                        <a:spcBef>
                          <a:spcPts val="0"/>
                        </a:spcBef>
                        <a:spcAft>
                          <a:spcPts val="0"/>
                        </a:spcAft>
                        <a:buClrTx/>
                        <a:buSzTx/>
                        <a:buFontTx/>
                        <a:buNone/>
                        <a:tabLst/>
                        <a:defRPr/>
                      </a:pPr>
                      <a:r>
                        <a:rPr lang="lv-LV" sz="1400" dirty="0" smtClean="0"/>
                        <a:t>2</a:t>
                      </a:r>
                    </a:p>
                  </a:txBody>
                  <a:tcPr/>
                </a:tc>
              </a:tr>
              <a:tr h="327600">
                <a:tc>
                  <a:txBody>
                    <a:bodyPr/>
                    <a:lstStyle/>
                    <a:p>
                      <a:r>
                        <a:rPr lang="lv-LV" sz="1400" dirty="0" err="1" smtClean="0"/>
                        <a:t>Mongolia</a:t>
                      </a:r>
                      <a:endParaRPr lang="lv-LV" sz="1400" dirty="0"/>
                    </a:p>
                  </a:txBody>
                  <a:tcPr/>
                </a:tc>
                <a:tc>
                  <a:txBody>
                    <a:bodyPr/>
                    <a:lstStyle/>
                    <a:p>
                      <a:pPr marL="0" marR="0" indent="0" algn="r" defTabSz="939575" rtl="0" eaLnBrk="1" fontAlgn="auto" latinLnBrk="0" hangingPunct="1">
                        <a:lnSpc>
                          <a:spcPct val="100000"/>
                        </a:lnSpc>
                        <a:spcBef>
                          <a:spcPts val="0"/>
                        </a:spcBef>
                        <a:spcAft>
                          <a:spcPts val="0"/>
                        </a:spcAft>
                        <a:buClrTx/>
                        <a:buSzTx/>
                        <a:buFontTx/>
                        <a:buNone/>
                        <a:tabLst/>
                        <a:defRPr/>
                      </a:pPr>
                      <a:r>
                        <a:rPr lang="lv-LV" sz="1400" dirty="0" smtClean="0"/>
                        <a:t>2</a:t>
                      </a:r>
                    </a:p>
                  </a:txBody>
                  <a:tcPr/>
                </a:tc>
              </a:tr>
              <a:tr h="327600">
                <a:tc>
                  <a:txBody>
                    <a:bodyPr/>
                    <a:lstStyle/>
                    <a:p>
                      <a:r>
                        <a:rPr lang="lv-LV" sz="1400" dirty="0" smtClean="0"/>
                        <a:t>Haiti</a:t>
                      </a:r>
                      <a:endParaRPr lang="lv-LV" sz="1400" dirty="0"/>
                    </a:p>
                  </a:txBody>
                  <a:tcPr/>
                </a:tc>
                <a:tc>
                  <a:txBody>
                    <a:bodyPr/>
                    <a:lstStyle/>
                    <a:p>
                      <a:pPr algn="r"/>
                      <a:r>
                        <a:rPr lang="lv-LV" sz="1400" dirty="0" smtClean="0"/>
                        <a:t>1</a:t>
                      </a:r>
                      <a:endParaRPr lang="lv-LV" sz="1400" dirty="0"/>
                    </a:p>
                  </a:txBody>
                  <a:tcPr/>
                </a:tc>
              </a:tr>
            </a:tbl>
          </a:graphicData>
        </a:graphic>
      </p:graphicFrame>
      <p:graphicFrame>
        <p:nvGraphicFramePr>
          <p:cNvPr id="19" name="Content Placeholder 9"/>
          <p:cNvGraphicFramePr>
            <a:graphicFrameLocks/>
          </p:cNvGraphicFramePr>
          <p:nvPr/>
        </p:nvGraphicFramePr>
        <p:xfrm>
          <a:off x="6858017" y="1689280"/>
          <a:ext cx="2114550" cy="4635320"/>
        </p:xfrm>
        <a:graphic>
          <a:graphicData uri="http://schemas.openxmlformats.org/drawingml/2006/table">
            <a:tbl>
              <a:tblPr lastRow="1" bandRow="1">
                <a:tableStyleId>{93296810-A885-4BE3-A3E7-6D5BEEA58F35}</a:tableStyleId>
              </a:tblPr>
              <a:tblGrid>
                <a:gridCol w="1492606"/>
                <a:gridCol w="621944"/>
              </a:tblGrid>
              <a:tr h="327600">
                <a:tc>
                  <a:txBody>
                    <a:bodyPr/>
                    <a:lstStyle/>
                    <a:p>
                      <a:r>
                        <a:rPr lang="lv-LV" sz="1400" dirty="0" smtClean="0"/>
                        <a:t>Benina</a:t>
                      </a:r>
                      <a:endParaRPr lang="lv-LV" sz="1400" dirty="0"/>
                    </a:p>
                  </a:txBody>
                  <a:tcPr/>
                </a:tc>
                <a:tc>
                  <a:txBody>
                    <a:bodyPr/>
                    <a:lstStyle/>
                    <a:p>
                      <a:pPr algn="r"/>
                      <a:r>
                        <a:rPr lang="lv-LV" sz="1400" dirty="0" smtClean="0"/>
                        <a:t>1</a:t>
                      </a:r>
                      <a:endParaRPr lang="lv-LV" sz="1400" dirty="0"/>
                    </a:p>
                  </a:txBody>
                  <a:tcPr/>
                </a:tc>
              </a:tr>
              <a:tr h="327600">
                <a:tc>
                  <a:txBody>
                    <a:bodyPr/>
                    <a:lstStyle/>
                    <a:p>
                      <a:r>
                        <a:rPr lang="lv-LV" sz="1400" dirty="0" err="1" smtClean="0"/>
                        <a:t>Zimbabwe</a:t>
                      </a:r>
                      <a:endParaRPr lang="lv-LV" sz="1400" dirty="0"/>
                    </a:p>
                  </a:txBody>
                  <a:tcPr/>
                </a:tc>
                <a:tc>
                  <a:txBody>
                    <a:bodyPr/>
                    <a:lstStyle/>
                    <a:p>
                      <a:pPr algn="r"/>
                      <a:r>
                        <a:rPr lang="lv-LV" sz="1400" dirty="0" smtClean="0"/>
                        <a:t>1</a:t>
                      </a:r>
                      <a:endParaRPr lang="lv-LV" sz="1400" dirty="0"/>
                    </a:p>
                  </a:txBody>
                  <a:tcPr/>
                </a:tc>
              </a:tr>
              <a:tr h="327600">
                <a:tc>
                  <a:txBody>
                    <a:bodyPr/>
                    <a:lstStyle/>
                    <a:p>
                      <a:r>
                        <a:rPr lang="lv-LV" sz="1400" dirty="0" err="1" smtClean="0"/>
                        <a:t>India</a:t>
                      </a:r>
                      <a:endParaRPr lang="lv-LV" sz="1400" dirty="0"/>
                    </a:p>
                  </a:txBody>
                  <a:tcPr/>
                </a:tc>
                <a:tc>
                  <a:txBody>
                    <a:bodyPr/>
                    <a:lstStyle/>
                    <a:p>
                      <a:pPr algn="r"/>
                      <a:r>
                        <a:rPr lang="lv-LV" sz="1400" dirty="0" smtClean="0"/>
                        <a:t>1</a:t>
                      </a:r>
                      <a:endParaRPr lang="lv-LV" sz="1400" dirty="0"/>
                    </a:p>
                  </a:txBody>
                  <a:tcPr/>
                </a:tc>
              </a:tr>
              <a:tr h="327600">
                <a:tc>
                  <a:txBody>
                    <a:bodyPr/>
                    <a:lstStyle/>
                    <a:p>
                      <a:r>
                        <a:rPr lang="lv-LV" sz="1400" dirty="0" err="1" smtClean="0"/>
                        <a:t>Japan</a:t>
                      </a:r>
                      <a:endParaRPr lang="lv-LV" sz="1400" dirty="0"/>
                    </a:p>
                  </a:txBody>
                  <a:tcPr/>
                </a:tc>
                <a:tc>
                  <a:txBody>
                    <a:bodyPr/>
                    <a:lstStyle/>
                    <a:p>
                      <a:pPr algn="r"/>
                      <a:r>
                        <a:rPr lang="lv-LV" sz="1400" dirty="0" smtClean="0"/>
                        <a:t>1</a:t>
                      </a:r>
                      <a:endParaRPr lang="lv-LV" sz="1400" dirty="0"/>
                    </a:p>
                  </a:txBody>
                  <a:tcPr/>
                </a:tc>
              </a:tr>
              <a:tr h="327600">
                <a:tc>
                  <a:txBody>
                    <a:bodyPr/>
                    <a:lstStyle/>
                    <a:p>
                      <a:r>
                        <a:rPr lang="lv-LV" sz="1400" dirty="0" err="1" smtClean="0"/>
                        <a:t>Colombia</a:t>
                      </a:r>
                      <a:endParaRPr lang="lv-LV" sz="1400" dirty="0"/>
                    </a:p>
                  </a:txBody>
                  <a:tcPr/>
                </a:tc>
                <a:tc>
                  <a:txBody>
                    <a:bodyPr/>
                    <a:lstStyle/>
                    <a:p>
                      <a:pPr algn="r"/>
                      <a:r>
                        <a:rPr lang="lv-LV" sz="1400" dirty="0" smtClean="0"/>
                        <a:t>1</a:t>
                      </a:r>
                      <a:endParaRPr lang="lv-LV" sz="1400" dirty="0"/>
                    </a:p>
                  </a:txBody>
                  <a:tcPr/>
                </a:tc>
              </a:tr>
              <a:tr h="327600">
                <a:tc>
                  <a:txBody>
                    <a:bodyPr/>
                    <a:lstStyle/>
                    <a:p>
                      <a:r>
                        <a:rPr lang="lv-LV" sz="1400" dirty="0" err="1" smtClean="0"/>
                        <a:t>Lithuania</a:t>
                      </a:r>
                      <a:endParaRPr lang="lv-LV" sz="1400" dirty="0"/>
                    </a:p>
                  </a:txBody>
                  <a:tcPr/>
                </a:tc>
                <a:tc>
                  <a:txBody>
                    <a:bodyPr/>
                    <a:lstStyle/>
                    <a:p>
                      <a:pPr algn="r"/>
                      <a:r>
                        <a:rPr lang="lv-LV" sz="1400" dirty="0" smtClean="0"/>
                        <a:t>1</a:t>
                      </a:r>
                      <a:endParaRPr lang="lv-LV" sz="1400" dirty="0"/>
                    </a:p>
                  </a:txBody>
                  <a:tcPr/>
                </a:tc>
              </a:tr>
              <a:tr h="327600">
                <a:tc>
                  <a:txBody>
                    <a:bodyPr/>
                    <a:lstStyle/>
                    <a:p>
                      <a:r>
                        <a:rPr lang="lv-LV" sz="1400" dirty="0" smtClean="0"/>
                        <a:t>Moldova</a:t>
                      </a:r>
                      <a:endParaRPr lang="lv-LV" sz="1400" dirty="0"/>
                    </a:p>
                  </a:txBody>
                  <a:tcPr/>
                </a:tc>
                <a:tc>
                  <a:txBody>
                    <a:bodyPr/>
                    <a:lstStyle/>
                    <a:p>
                      <a:pPr algn="r"/>
                      <a:r>
                        <a:rPr lang="lv-LV" sz="1400" dirty="0" smtClean="0"/>
                        <a:t>1</a:t>
                      </a:r>
                      <a:endParaRPr lang="lv-LV" sz="1400" dirty="0"/>
                    </a:p>
                  </a:txBody>
                  <a:tcPr/>
                </a:tc>
              </a:tr>
              <a:tr h="327600">
                <a:tc>
                  <a:txBody>
                    <a:bodyPr/>
                    <a:lstStyle/>
                    <a:p>
                      <a:r>
                        <a:rPr lang="lv-LV" sz="1400" dirty="0" err="1" smtClean="0"/>
                        <a:t>Nepal</a:t>
                      </a:r>
                      <a:endParaRPr lang="lv-LV" sz="1400" dirty="0"/>
                    </a:p>
                  </a:txBody>
                  <a:tcPr/>
                </a:tc>
                <a:tc>
                  <a:txBody>
                    <a:bodyPr/>
                    <a:lstStyle/>
                    <a:p>
                      <a:pPr algn="r"/>
                      <a:r>
                        <a:rPr lang="lv-LV" sz="1400" dirty="0" smtClean="0"/>
                        <a:t>1</a:t>
                      </a:r>
                      <a:endParaRPr lang="lv-LV" sz="1400" dirty="0"/>
                    </a:p>
                  </a:txBody>
                  <a:tcPr/>
                </a:tc>
              </a:tr>
              <a:tr h="327600">
                <a:tc>
                  <a:txBody>
                    <a:bodyPr/>
                    <a:lstStyle/>
                    <a:p>
                      <a:r>
                        <a:rPr lang="lv-LV" sz="1400" dirty="0" err="1" smtClean="0"/>
                        <a:t>Romania</a:t>
                      </a:r>
                      <a:endParaRPr lang="lv-LV" sz="1400" dirty="0"/>
                    </a:p>
                  </a:txBody>
                  <a:tcPr/>
                </a:tc>
                <a:tc>
                  <a:txBody>
                    <a:bodyPr/>
                    <a:lstStyle/>
                    <a:p>
                      <a:pPr algn="r"/>
                      <a:r>
                        <a:rPr lang="lv-LV" sz="1400" dirty="0" smtClean="0"/>
                        <a:t>1</a:t>
                      </a:r>
                      <a:endParaRPr lang="lv-LV" sz="1400" dirty="0"/>
                    </a:p>
                  </a:txBody>
                  <a:tcPr/>
                </a:tc>
              </a:tr>
              <a:tr h="327600">
                <a:tc>
                  <a:txBody>
                    <a:bodyPr/>
                    <a:lstStyle/>
                    <a:p>
                      <a:r>
                        <a:rPr lang="lv-LV" sz="1400" dirty="0" err="1" smtClean="0"/>
                        <a:t>Senegal</a:t>
                      </a:r>
                      <a:endParaRPr lang="lv-LV" sz="1400" dirty="0"/>
                    </a:p>
                  </a:txBody>
                  <a:tcPr/>
                </a:tc>
                <a:tc>
                  <a:txBody>
                    <a:bodyPr/>
                    <a:lstStyle/>
                    <a:p>
                      <a:pPr algn="r"/>
                      <a:r>
                        <a:rPr lang="lv-LV" sz="1400" dirty="0" smtClean="0"/>
                        <a:t>1</a:t>
                      </a:r>
                      <a:endParaRPr lang="lv-LV" sz="1400" dirty="0"/>
                    </a:p>
                  </a:txBody>
                  <a:tcPr/>
                </a:tc>
              </a:tr>
              <a:tr h="327600">
                <a:tc>
                  <a:txBody>
                    <a:bodyPr/>
                    <a:lstStyle/>
                    <a:p>
                      <a:r>
                        <a:rPr lang="lv-LV" sz="1400" dirty="0" err="1" smtClean="0"/>
                        <a:t>Serbia</a:t>
                      </a:r>
                      <a:endParaRPr lang="lv-LV" sz="1400" dirty="0"/>
                    </a:p>
                  </a:txBody>
                  <a:tcPr/>
                </a:tc>
                <a:tc>
                  <a:txBody>
                    <a:bodyPr/>
                    <a:lstStyle/>
                    <a:p>
                      <a:pPr algn="r"/>
                      <a:r>
                        <a:rPr lang="lv-LV" sz="1400" dirty="0" smtClean="0"/>
                        <a:t>1</a:t>
                      </a:r>
                      <a:endParaRPr lang="lv-LV" sz="1400" dirty="0"/>
                    </a:p>
                  </a:txBody>
                  <a:tcPr/>
                </a:tc>
              </a:tr>
              <a:tr h="327600">
                <a:tc>
                  <a:txBody>
                    <a:bodyPr/>
                    <a:lstStyle/>
                    <a:p>
                      <a:r>
                        <a:rPr lang="lv-LV" sz="1400" dirty="0" err="1" smtClean="0"/>
                        <a:t>Sierra</a:t>
                      </a:r>
                      <a:r>
                        <a:rPr lang="lv-LV" sz="1400" dirty="0" smtClean="0"/>
                        <a:t> </a:t>
                      </a:r>
                      <a:r>
                        <a:rPr lang="lv-LV" sz="1400" dirty="0" err="1" smtClean="0"/>
                        <a:t>Leone</a:t>
                      </a:r>
                      <a:endParaRPr lang="lv-LV" sz="1400" dirty="0"/>
                    </a:p>
                  </a:txBody>
                  <a:tcPr/>
                </a:tc>
                <a:tc>
                  <a:txBody>
                    <a:bodyPr/>
                    <a:lstStyle/>
                    <a:p>
                      <a:pPr algn="r"/>
                      <a:r>
                        <a:rPr lang="lv-LV" sz="1400" dirty="0" smtClean="0"/>
                        <a:t>1</a:t>
                      </a:r>
                      <a:endParaRPr lang="lv-LV" sz="1400" dirty="0"/>
                    </a:p>
                  </a:txBody>
                  <a:tcPr/>
                </a:tc>
              </a:tr>
              <a:tr h="327600">
                <a:tc>
                  <a:txBody>
                    <a:bodyPr/>
                    <a:lstStyle/>
                    <a:p>
                      <a:r>
                        <a:rPr lang="lv-LV" sz="1400" dirty="0" err="1" smtClean="0"/>
                        <a:t>Sudan</a:t>
                      </a:r>
                      <a:endParaRPr lang="lv-LV" sz="1400" dirty="0"/>
                    </a:p>
                  </a:txBody>
                  <a:tcPr/>
                </a:tc>
                <a:tc>
                  <a:txBody>
                    <a:bodyPr/>
                    <a:lstStyle/>
                    <a:p>
                      <a:pPr algn="r"/>
                      <a:r>
                        <a:rPr lang="lv-LV" sz="1400" dirty="0" smtClean="0"/>
                        <a:t>1</a:t>
                      </a:r>
                      <a:endParaRPr lang="lv-LV" sz="1400" dirty="0"/>
                    </a:p>
                  </a:txBody>
                  <a:tcPr/>
                </a:tc>
              </a:tr>
              <a:tr h="376520">
                <a:tc gridSpan="2">
                  <a:txBody>
                    <a:bodyPr/>
                    <a:lstStyle/>
                    <a:p>
                      <a:r>
                        <a:rPr lang="lv-LV" sz="1400" dirty="0" err="1" smtClean="0"/>
                        <a:t>Total</a:t>
                      </a:r>
                      <a:r>
                        <a:rPr lang="lv-LV" sz="1400" baseline="0" dirty="0" smtClean="0"/>
                        <a:t>       1 440</a:t>
                      </a:r>
                      <a:endParaRPr lang="lv-LV" sz="1400" dirty="0"/>
                    </a:p>
                  </a:txBody>
                  <a:tcPr/>
                </a:tc>
                <a:tc hMerge="1">
                  <a:txBody>
                    <a:bodyPr/>
                    <a:lstStyle/>
                    <a:p>
                      <a:endParaRPr lang="lv-LV" dirty="0"/>
                    </a:p>
                  </a:txBody>
                  <a:tcPr/>
                </a:tc>
              </a:tr>
            </a:tbl>
          </a:graphicData>
        </a:graphic>
      </p:graphicFrame>
      <p:sp>
        <p:nvSpPr>
          <p:cNvPr id="9" name="Action Button: Home 8">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1" name="Action Button: Back or Previous 10">
            <a:hlinkClick r:id="rId3" action="ppaction://hlinksldjump" highlightClick="1"/>
          </p:cNvPr>
          <p:cNvSpPr/>
          <p:nvPr/>
        </p:nvSpPr>
        <p:spPr>
          <a:xfrm>
            <a:off x="167369" y="6426460"/>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Asylum</a:t>
            </a:r>
            <a:endParaRPr lang="lv-LV" sz="1400" dirty="0"/>
          </a:p>
        </p:txBody>
      </p:sp>
      <p:sp>
        <p:nvSpPr>
          <p:cNvPr id="12" name="Action Button: Forward or Next 11">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b="1" dirty="0" err="1" smtClean="0"/>
              <a:t>Dublin</a:t>
            </a:r>
            <a:r>
              <a:rPr lang="lv-LV" b="1" dirty="0" smtClean="0"/>
              <a:t> </a:t>
            </a:r>
            <a:r>
              <a:rPr lang="lv-LV" b="1" dirty="0" err="1" smtClean="0"/>
              <a:t>Regulation</a:t>
            </a:r>
            <a:endParaRPr lang="lv-LV" b="1" dirty="0"/>
          </a:p>
        </p:txBody>
      </p:sp>
      <p:sp>
        <p:nvSpPr>
          <p:cNvPr id="3" name="Content Placeholder 2"/>
          <p:cNvSpPr>
            <a:spLocks noGrp="1"/>
          </p:cNvSpPr>
          <p:nvPr>
            <p:ph idx="1"/>
          </p:nvPr>
        </p:nvSpPr>
        <p:spPr>
          <a:xfrm>
            <a:off x="457200" y="2595551"/>
            <a:ext cx="8229600" cy="3557599"/>
          </a:xfrm>
        </p:spPr>
        <p:txBody>
          <a:bodyPr>
            <a:normAutofit/>
          </a:bodyPr>
          <a:lstStyle/>
          <a:p>
            <a:pPr algn="just">
              <a:buNone/>
            </a:pPr>
            <a:r>
              <a:rPr lang="en-GB" sz="1500" dirty="0" smtClean="0"/>
              <a:t>When Latvia accessed to the European Union on 1 May 2004, Council Regulation (EC) No 343/2003 of 18 February 2003 establishing the criteria and mechanisms for determining the Member State responsible for examining an asylum application lodged in one of the Member States by a third-country national became binding </a:t>
            </a:r>
            <a:r>
              <a:rPr lang="lv-LV" sz="1500" dirty="0" smtClean="0"/>
              <a:t>i</a:t>
            </a:r>
            <a:r>
              <a:rPr lang="en-GB" sz="1500" dirty="0" smtClean="0"/>
              <a:t>n Latvia (</a:t>
            </a:r>
            <a:r>
              <a:rPr lang="en-GB" sz="1500" i="1" dirty="0" smtClean="0"/>
              <a:t>Dublin Regulation</a:t>
            </a:r>
            <a:r>
              <a:rPr lang="en-GB" sz="1500" dirty="0" smtClean="0"/>
              <a:t>).</a:t>
            </a:r>
            <a:endParaRPr lang="lv-LV" sz="1500" dirty="0" smtClean="0"/>
          </a:p>
          <a:p>
            <a:pPr algn="just">
              <a:buFont typeface="Arial" pitchFamily="34" charset="0"/>
              <a:buNone/>
            </a:pPr>
            <a:endParaRPr lang="lv-LV" sz="1500" dirty="0" smtClean="0"/>
          </a:p>
          <a:p>
            <a:pPr algn="just">
              <a:buNone/>
            </a:pPr>
            <a:r>
              <a:rPr lang="en-GB" sz="1500" dirty="0" smtClean="0"/>
              <a:t>The main objective of the </a:t>
            </a:r>
            <a:r>
              <a:rPr lang="en-GB" sz="1500" i="1" dirty="0" smtClean="0"/>
              <a:t>Dublin Regulation </a:t>
            </a:r>
            <a:r>
              <a:rPr lang="en-GB" sz="1500" dirty="0" smtClean="0"/>
              <a:t>is to ensure that the application of an asylum seeker is only viewed in one EU Member State to prevent cases where </a:t>
            </a:r>
            <a:r>
              <a:rPr lang="lv-LV" sz="1500" dirty="0" err="1" smtClean="0"/>
              <a:t>the</a:t>
            </a:r>
            <a:r>
              <a:rPr lang="en-GB" sz="1500" dirty="0" smtClean="0"/>
              <a:t> asylum seekers and/or their family lodge asylum requests in several EU Member States simultaneously, in this way abusing the asylum procedure. The Dublin Regulation sets out the criteria which are used by the Member State to assess whether another EU Member State is responsible for viewing a particular asylum application.</a:t>
            </a:r>
            <a:endParaRPr lang="lv-LV" sz="1500" dirty="0" smtClean="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57</a:t>
            </a:fld>
            <a:endParaRPr lang="lv-LV"/>
          </a:p>
        </p:txBody>
      </p:sp>
      <p:sp>
        <p:nvSpPr>
          <p:cNvPr id="7" name="Action Button: Home 6">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3"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Asylum</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Dublin</a:t>
            </a:r>
            <a:r>
              <a:rPr lang="lv-LV" b="1" dirty="0" smtClean="0"/>
              <a:t> </a:t>
            </a:r>
            <a:r>
              <a:rPr lang="lv-LV" b="1" dirty="0" err="1" smtClean="0"/>
              <a:t>Regulation</a:t>
            </a:r>
            <a:endParaRPr lang="lv-LV"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58</a:t>
            </a:fld>
            <a:endParaRPr lang="lv-LV"/>
          </a:p>
        </p:txBody>
      </p:sp>
      <p:graphicFrame>
        <p:nvGraphicFramePr>
          <p:cNvPr id="5" name="Content Placeholder 8"/>
          <p:cNvGraphicFramePr>
            <a:graphicFrameLocks noGrp="1"/>
          </p:cNvGraphicFramePr>
          <p:nvPr>
            <p:ph idx="1"/>
          </p:nvPr>
        </p:nvGraphicFramePr>
        <p:xfrm>
          <a:off x="903642" y="2078038"/>
          <a:ext cx="7939143" cy="404812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381501" y="1635162"/>
            <a:ext cx="4543456" cy="4731702"/>
          </a:xfrm>
        </p:spPr>
        <p:txBody>
          <a:bodyPr>
            <a:noAutofit/>
          </a:bodyPr>
          <a:lstStyle/>
          <a:p>
            <a:pPr algn="just">
              <a:buNone/>
            </a:pPr>
            <a:r>
              <a:rPr lang="en-GB" sz="1500" dirty="0" smtClean="0"/>
              <a:t>In accordance with the international practice, in 1997 Latvia commenced the work on creating the Asylum Seekers</a:t>
            </a:r>
            <a:r>
              <a:rPr lang="lv-LV" sz="1500" dirty="0" smtClean="0"/>
              <a:t>’</a:t>
            </a:r>
            <a:r>
              <a:rPr lang="en-GB" sz="1500" dirty="0" smtClean="0"/>
              <a:t> </a:t>
            </a:r>
            <a:r>
              <a:rPr lang="lv-LV" sz="1500" dirty="0" err="1" smtClean="0"/>
              <a:t>Accommodation</a:t>
            </a:r>
            <a:r>
              <a:rPr lang="en-GB" sz="1500" dirty="0" smtClean="0"/>
              <a:t> Centre </a:t>
            </a:r>
            <a:r>
              <a:rPr lang="en-GB" sz="1500" i="1" dirty="0" err="1" smtClean="0"/>
              <a:t>Mucenieki</a:t>
            </a:r>
            <a:r>
              <a:rPr lang="en-GB" sz="1500" dirty="0" smtClean="0"/>
              <a:t>. The Centre is located in </a:t>
            </a:r>
            <a:r>
              <a:rPr lang="en-GB" sz="1500" dirty="0" err="1" smtClean="0"/>
              <a:t>Ropaži</a:t>
            </a:r>
            <a:r>
              <a:rPr lang="en-GB" sz="1500" dirty="0" smtClean="0"/>
              <a:t> Civil Parish in </a:t>
            </a:r>
            <a:r>
              <a:rPr lang="en-GB" sz="1500" i="1" dirty="0" err="1" smtClean="0"/>
              <a:t>Mucenieki</a:t>
            </a:r>
            <a:r>
              <a:rPr lang="en-GB" sz="1500" dirty="0" smtClean="0"/>
              <a:t>, 17 kilometres from </a:t>
            </a:r>
            <a:r>
              <a:rPr lang="en-GB" sz="1500" dirty="0" err="1" smtClean="0"/>
              <a:t>Rīga</a:t>
            </a:r>
            <a:r>
              <a:rPr lang="en-GB" sz="1500" dirty="0" smtClean="0"/>
              <a:t>, in a former Soviet Army military base. The Centre’s creation was supported by the US Government, the United Nations High Commissioner for Refugees (UNHCR) and the Swedish Government.</a:t>
            </a:r>
            <a:endParaRPr lang="lv-LV" sz="1500" dirty="0" smtClean="0"/>
          </a:p>
          <a:p>
            <a:pPr algn="just">
              <a:buFont typeface="Arial" pitchFamily="34" charset="0"/>
              <a:buNone/>
            </a:pPr>
            <a:endParaRPr lang="lv-LV" sz="1500" dirty="0" smtClean="0"/>
          </a:p>
          <a:p>
            <a:pPr algn="just">
              <a:buNone/>
            </a:pPr>
            <a:r>
              <a:rPr lang="en-GB" sz="1500" dirty="0" smtClean="0"/>
              <a:t>The Centre can accommodate 200 people; its main task is to provide accommodation to asylum seekers while their cases are being viewed and decided on and to facilitate their adaptation in the society of Latvia</a:t>
            </a:r>
            <a:r>
              <a:rPr lang="en-GB" sz="1500" dirty="0" smtClean="0"/>
              <a:t>.</a:t>
            </a:r>
            <a:endParaRPr lang="lv-LV" sz="1500" dirty="0" smtClean="0"/>
          </a:p>
          <a:p>
            <a:pPr algn="just">
              <a:buNone/>
            </a:pPr>
            <a:r>
              <a:rPr lang="en-GB" sz="1500" dirty="0" smtClean="0"/>
              <a:t>In </a:t>
            </a:r>
            <a:r>
              <a:rPr lang="en-GB" sz="1500" dirty="0" smtClean="0"/>
              <a:t>201</a:t>
            </a:r>
            <a:r>
              <a:rPr lang="lv-LV" sz="1500" dirty="0" smtClean="0"/>
              <a:t>4</a:t>
            </a:r>
            <a:r>
              <a:rPr lang="en-GB" sz="1500" dirty="0" smtClean="0"/>
              <a:t>, </a:t>
            </a:r>
            <a:r>
              <a:rPr lang="en-GB" sz="1500" dirty="0" smtClean="0"/>
              <a:t>in total </a:t>
            </a:r>
            <a:r>
              <a:rPr lang="lv-LV" sz="1500" dirty="0" smtClean="0"/>
              <a:t>261</a:t>
            </a:r>
            <a:r>
              <a:rPr lang="en-GB" sz="1500" dirty="0" smtClean="0"/>
              <a:t> persons </a:t>
            </a:r>
            <a:r>
              <a:rPr lang="lv-LV" sz="1500" dirty="0" err="1" smtClean="0"/>
              <a:t>have</a:t>
            </a:r>
            <a:r>
              <a:rPr lang="lv-LV" sz="1500" dirty="0" smtClean="0"/>
              <a:t> </a:t>
            </a:r>
            <a:r>
              <a:rPr lang="en-GB" sz="1500" dirty="0" smtClean="0"/>
              <a:t>lived in the Centre.</a:t>
            </a:r>
            <a:endParaRPr lang="lv-LV" sz="1500" dirty="0" smtClean="0"/>
          </a:p>
          <a:p>
            <a:pPr algn="just">
              <a:buNone/>
            </a:pPr>
            <a:endParaRPr lang="lv-LV" sz="1500" dirty="0" smtClean="0"/>
          </a:p>
        </p:txBody>
      </p:sp>
      <p:pic>
        <p:nvPicPr>
          <p:cNvPr id="9" name="Content Placeholder 8" descr="20140328_140659.jpg"/>
          <p:cNvPicPr>
            <a:picLocks noGrp="1" noChangeAspect="1"/>
          </p:cNvPicPr>
          <p:nvPr>
            <p:ph sz="half" idx="2"/>
          </p:nvPr>
        </p:nvPicPr>
        <p:blipFill>
          <a:blip r:embed="rId2" cstate="print"/>
          <a:srcRect b="20912"/>
          <a:stretch>
            <a:fillRect/>
          </a:stretch>
        </p:blipFill>
        <p:spPr>
          <a:xfrm rot="21045591">
            <a:off x="308972" y="1470736"/>
            <a:ext cx="4038600" cy="2395548"/>
          </a:xfrm>
          <a:prstGeom prst="roundRect">
            <a:avLst>
              <a:gd name="adj" fmla="val 16570"/>
            </a:avLst>
          </a:prstGeom>
          <a:solidFill>
            <a:srgbClr val="FFFFFF">
              <a:shade val="85000"/>
            </a:srgbClr>
          </a:solidFill>
          <a:ln>
            <a:noFill/>
          </a:ln>
          <a:effectLst>
            <a:reflection blurRad="12700" stA="38000" endPos="28000" dist="5000" dir="5400000" sy="-100000" algn="bl" rotWithShape="0"/>
          </a:effectLst>
        </p:spPr>
      </p:pic>
      <p:sp>
        <p:nvSpPr>
          <p:cNvPr id="6" name="Slide Number Placeholder 5"/>
          <p:cNvSpPr>
            <a:spLocks noGrp="1"/>
          </p:cNvSpPr>
          <p:nvPr>
            <p:ph type="sldNum" sz="quarter" idx="12"/>
          </p:nvPr>
        </p:nvSpPr>
        <p:spPr/>
        <p:txBody>
          <a:bodyPr/>
          <a:lstStyle/>
          <a:p>
            <a:pPr>
              <a:defRPr/>
            </a:pPr>
            <a:fld id="{D81579D9-452F-4C29-A011-B7AE3F8F110C}" type="slidenum">
              <a:rPr lang="lv-LV" smtClean="0"/>
              <a:pPr>
                <a:defRPr/>
              </a:pPr>
              <a:t>59</a:t>
            </a:fld>
            <a:endParaRPr lang="lv-LV"/>
          </a:p>
        </p:txBody>
      </p:sp>
      <p:sp>
        <p:nvSpPr>
          <p:cNvPr id="4" name="Title 3"/>
          <p:cNvSpPr>
            <a:spLocks noGrp="1"/>
          </p:cNvSpPr>
          <p:nvPr>
            <p:ph type="title"/>
          </p:nvPr>
        </p:nvSpPr>
        <p:spPr>
          <a:xfrm>
            <a:off x="2857500" y="0"/>
            <a:ext cx="5603268" cy="1143000"/>
          </a:xfrm>
        </p:spPr>
        <p:txBody>
          <a:bodyPr>
            <a:noAutofit/>
          </a:bodyPr>
          <a:lstStyle/>
          <a:p>
            <a:r>
              <a:rPr lang="lv-LV" b="1" dirty="0" err="1" smtClean="0"/>
              <a:t>Asylum</a:t>
            </a:r>
            <a:r>
              <a:rPr lang="lv-LV" b="1" dirty="0" smtClean="0"/>
              <a:t> </a:t>
            </a:r>
            <a:r>
              <a:rPr lang="lv-LV" b="1" dirty="0" err="1" smtClean="0"/>
              <a:t>Seekers</a:t>
            </a:r>
            <a:r>
              <a:rPr lang="lv-LV" b="1" dirty="0" smtClean="0"/>
              <a:t>’ </a:t>
            </a:r>
            <a:r>
              <a:rPr lang="lv-LV" b="1" dirty="0" err="1" smtClean="0"/>
              <a:t>Accommodation</a:t>
            </a:r>
            <a:r>
              <a:rPr lang="lv-LV" b="1" dirty="0" smtClean="0"/>
              <a:t> </a:t>
            </a:r>
            <a:r>
              <a:rPr lang="lv-LV" b="1" dirty="0" err="1" smtClean="0"/>
              <a:t>Centre</a:t>
            </a:r>
            <a:endParaRPr lang="lv-LV" b="1" dirty="0"/>
          </a:p>
        </p:txBody>
      </p:sp>
      <p:pic>
        <p:nvPicPr>
          <p:cNvPr id="10" name="Picture 9" descr="IMG157.jpg"/>
          <p:cNvPicPr>
            <a:picLocks noChangeAspect="1"/>
          </p:cNvPicPr>
          <p:nvPr/>
        </p:nvPicPr>
        <p:blipFill>
          <a:blip r:embed="rId3" cstate="print"/>
          <a:stretch>
            <a:fillRect/>
          </a:stretch>
        </p:blipFill>
        <p:spPr>
          <a:xfrm>
            <a:off x="2088000" y="3341622"/>
            <a:ext cx="1941427" cy="1456070"/>
          </a:xfrm>
          <a:prstGeom prst="rect">
            <a:avLst/>
          </a:prstGeom>
          <a:ln>
            <a:noFill/>
          </a:ln>
          <a:effectLst>
            <a:softEdge rad="112500"/>
          </a:effectLst>
        </p:spPr>
      </p:pic>
      <p:pic>
        <p:nvPicPr>
          <p:cNvPr id="11" name="Picture 10" descr="Mucen3.jpg"/>
          <p:cNvPicPr>
            <a:picLocks noChangeAspect="1"/>
          </p:cNvPicPr>
          <p:nvPr/>
        </p:nvPicPr>
        <p:blipFill>
          <a:blip r:embed="rId4" cstate="print"/>
          <a:stretch>
            <a:fillRect/>
          </a:stretch>
        </p:blipFill>
        <p:spPr>
          <a:xfrm>
            <a:off x="3214678" y="2285992"/>
            <a:ext cx="1619261" cy="1214446"/>
          </a:xfrm>
          <a:prstGeom prst="rect">
            <a:avLst/>
          </a:prstGeom>
          <a:ln>
            <a:noFill/>
          </a:ln>
          <a:effectLst>
            <a:softEdge rad="112500"/>
          </a:effectLst>
        </p:spPr>
      </p:pic>
      <p:pic>
        <p:nvPicPr>
          <p:cNvPr id="15" name="Picture 14" descr="Mucen4.jpg"/>
          <p:cNvPicPr>
            <a:picLocks noChangeAspect="1"/>
          </p:cNvPicPr>
          <p:nvPr/>
        </p:nvPicPr>
        <p:blipFill>
          <a:blip r:embed="rId5" cstate="print"/>
          <a:stretch>
            <a:fillRect/>
          </a:stretch>
        </p:blipFill>
        <p:spPr>
          <a:xfrm>
            <a:off x="2695041" y="5014922"/>
            <a:ext cx="1634072" cy="1225555"/>
          </a:xfrm>
          <a:prstGeom prst="rect">
            <a:avLst/>
          </a:prstGeom>
          <a:ln>
            <a:noFill/>
          </a:ln>
          <a:effectLst>
            <a:softEdge rad="112500"/>
          </a:effectLst>
        </p:spPr>
      </p:pic>
      <p:pic>
        <p:nvPicPr>
          <p:cNvPr id="16" name="Picture 15" descr="Mucen5.jpg"/>
          <p:cNvPicPr>
            <a:picLocks noChangeAspect="1"/>
          </p:cNvPicPr>
          <p:nvPr/>
        </p:nvPicPr>
        <p:blipFill>
          <a:blip r:embed="rId6" cstate="print"/>
          <a:stretch>
            <a:fillRect/>
          </a:stretch>
        </p:blipFill>
        <p:spPr>
          <a:xfrm>
            <a:off x="916157" y="4328461"/>
            <a:ext cx="1950957" cy="1173060"/>
          </a:xfrm>
          <a:prstGeom prst="rect">
            <a:avLst/>
          </a:prstGeom>
          <a:ln>
            <a:noFill/>
          </a:ln>
          <a:effectLst>
            <a:softEdge rad="112500"/>
          </a:effectLst>
        </p:spPr>
      </p:pic>
      <p:pic>
        <p:nvPicPr>
          <p:cNvPr id="17" name="Picture 16" descr="Mucen6.jpg"/>
          <p:cNvPicPr>
            <a:picLocks noChangeAspect="1"/>
          </p:cNvPicPr>
          <p:nvPr/>
        </p:nvPicPr>
        <p:blipFill>
          <a:blip r:embed="rId7" cstate="print"/>
          <a:stretch>
            <a:fillRect/>
          </a:stretch>
        </p:blipFill>
        <p:spPr>
          <a:xfrm>
            <a:off x="276782" y="5345482"/>
            <a:ext cx="2000264" cy="1122697"/>
          </a:xfrm>
          <a:prstGeom prst="rect">
            <a:avLst/>
          </a:prstGeom>
          <a:ln>
            <a:noFill/>
          </a:ln>
          <a:effectLst>
            <a:softEdge rad="112500"/>
          </a:effectLst>
        </p:spPr>
      </p:pic>
      <p:sp>
        <p:nvSpPr>
          <p:cNvPr id="12" name="Action Button: Home 11">
            <a:hlinkClick r:id="rId8"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3" name="Action Button: Back or Previous 12">
            <a:hlinkClick r:id="rId9"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Asylum</a:t>
            </a:r>
            <a:endParaRPr lang="lv-LV" sz="1400" dirty="0"/>
          </a:p>
        </p:txBody>
      </p:sp>
      <p:sp>
        <p:nvSpPr>
          <p:cNvPr id="14" name="Action Button: Forward or Next 13">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b="1" dirty="0" err="1" smtClean="0"/>
              <a:t>Personnel</a:t>
            </a:r>
            <a:endParaRPr lang="lv-LV" b="1" dirty="0"/>
          </a:p>
        </p:txBody>
      </p:sp>
      <p:sp>
        <p:nvSpPr>
          <p:cNvPr id="3" name="Content Placeholder 2"/>
          <p:cNvSpPr>
            <a:spLocks noGrp="1"/>
          </p:cNvSpPr>
          <p:nvPr>
            <p:ph idx="1"/>
          </p:nvPr>
        </p:nvSpPr>
        <p:spPr>
          <a:xfrm>
            <a:off x="457200" y="2162164"/>
            <a:ext cx="8229600" cy="4057664"/>
          </a:xfrm>
        </p:spPr>
        <p:txBody>
          <a:bodyPr>
            <a:normAutofit/>
          </a:bodyPr>
          <a:lstStyle/>
          <a:p>
            <a:pPr algn="just">
              <a:buNone/>
            </a:pPr>
            <a:r>
              <a:rPr lang="en-GB" sz="1800" dirty="0" smtClean="0"/>
              <a:t>With every year the requirements for the qualifications of the OCMA personnel are growing as the functions of the authorities under the Ministry of the Interior are expanding in the fields of migration and asylum as well as in the fields of IT and electronic services.</a:t>
            </a:r>
            <a:endParaRPr lang="lv-LV" sz="1800" dirty="0" smtClean="0"/>
          </a:p>
          <a:p>
            <a:pPr algn="just">
              <a:buFont typeface="Arial" pitchFamily="34" charset="0"/>
              <a:buNone/>
            </a:pPr>
            <a:endParaRPr lang="lv-LV" sz="1800" dirty="0" smtClean="0"/>
          </a:p>
          <a:p>
            <a:pPr algn="just">
              <a:buNone/>
            </a:pPr>
            <a:r>
              <a:rPr lang="en-GB" sz="1800" dirty="0" smtClean="0"/>
              <a:t>In </a:t>
            </a:r>
            <a:r>
              <a:rPr lang="lv-LV" sz="1800" dirty="0" smtClean="0"/>
              <a:t>2014</a:t>
            </a:r>
            <a:r>
              <a:rPr lang="en-GB" sz="1800" dirty="0" smtClean="0"/>
              <a:t>, the functions of the central structural units of the OCMA were </a:t>
            </a:r>
            <a:r>
              <a:rPr lang="en-GB" sz="1800" dirty="0" err="1" smtClean="0"/>
              <a:t>optimi</a:t>
            </a:r>
            <a:r>
              <a:rPr lang="lv-LV" sz="1800" dirty="0" smtClean="0"/>
              <a:t>s</a:t>
            </a:r>
            <a:r>
              <a:rPr lang="en-GB" sz="1800" dirty="0" err="1" smtClean="0"/>
              <a:t>ed</a:t>
            </a:r>
            <a:r>
              <a:rPr lang="en-GB" sz="1800" dirty="0" smtClean="0"/>
              <a:t> and reorganised.</a:t>
            </a:r>
            <a:endParaRPr lang="lv-LV" sz="1800" dirty="0" smtClean="0"/>
          </a:p>
          <a:p>
            <a:pPr algn="just">
              <a:buFont typeface="Arial" pitchFamily="34" charset="0"/>
              <a:buNone/>
            </a:pPr>
            <a:endParaRPr lang="lv-LV" sz="1800" dirty="0" smtClean="0"/>
          </a:p>
          <a:p>
            <a:pPr algn="just">
              <a:buNone/>
            </a:pPr>
            <a:r>
              <a:rPr lang="en-GB" sz="1800" dirty="0" smtClean="0"/>
              <a:t>As at December 31, 20</a:t>
            </a:r>
            <a:r>
              <a:rPr lang="lv-LV" sz="1800" dirty="0" smtClean="0"/>
              <a:t>14</a:t>
            </a:r>
            <a:r>
              <a:rPr lang="en-GB" sz="1800" dirty="0" smtClean="0"/>
              <a:t>, the OCMA employed </a:t>
            </a:r>
            <a:r>
              <a:rPr lang="lv-LV" sz="1800" dirty="0" smtClean="0"/>
              <a:t>676 </a:t>
            </a:r>
            <a:r>
              <a:rPr lang="en-GB" sz="1800" dirty="0" smtClean="0"/>
              <a:t>persons</a:t>
            </a:r>
            <a:r>
              <a:rPr lang="lv-LV" sz="1800" dirty="0" smtClean="0"/>
              <a:t>.</a:t>
            </a:r>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6</a:t>
            </a:fld>
            <a:endParaRPr lang="lv-LV"/>
          </a:p>
        </p:txBody>
      </p:sp>
      <p:sp>
        <p:nvSpPr>
          <p:cNvPr id="6" name="Action Button: Home 5">
            <a:hlinkClick r:id="rId2"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3"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Personnel</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2714612" y="242886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itle 11"/>
          <p:cNvSpPr>
            <a:spLocks noGrp="1"/>
          </p:cNvSpPr>
          <p:nvPr>
            <p:ph type="title"/>
          </p:nvPr>
        </p:nvSpPr>
        <p:spPr/>
        <p:txBody>
          <a:bodyPr>
            <a:normAutofit/>
          </a:bodyPr>
          <a:lstStyle/>
          <a:p>
            <a:r>
              <a:rPr lang="lv-LV" sz="3200" b="1" dirty="0" smtClean="0">
                <a:solidFill>
                  <a:schemeClr val="accent6"/>
                </a:solidFill>
                <a:effectLst>
                  <a:outerShdw blurRad="38100" dist="38100" dir="2700000" algn="tl">
                    <a:srgbClr val="000000">
                      <a:alpha val="43137"/>
                    </a:srgbClr>
                  </a:outerShdw>
                </a:effectLst>
              </a:rPr>
              <a:t>PERSONS’ LEGAL STATUS</a:t>
            </a:r>
            <a:endParaRPr lang="lv-LV" sz="3200" b="1" dirty="0">
              <a:solidFill>
                <a:schemeClr val="accent6"/>
              </a:solidFill>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2"/>
          </p:nvPr>
        </p:nvSpPr>
        <p:spPr/>
        <p:txBody>
          <a:bodyPr/>
          <a:lstStyle/>
          <a:p>
            <a:pPr>
              <a:defRPr/>
            </a:pPr>
            <a:fld id="{D81579D9-452F-4C29-A011-B7AE3F8F110C}" type="slidenum">
              <a:rPr lang="lv-LV" smtClean="0"/>
              <a:pPr>
                <a:defRPr/>
              </a:pPr>
              <a:t>60</a:t>
            </a:fld>
            <a:endParaRPr lang="lv-LV"/>
          </a:p>
        </p:txBody>
      </p:sp>
      <p:sp>
        <p:nvSpPr>
          <p:cNvPr id="10" name="Action Button: Home 9">
            <a:hlinkClick r:id="rId6"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eginning 7">
            <a:hlinkClick r:id="rId7" action="ppaction://hlinksldjump" highlightClick="1"/>
          </p:cNvPr>
          <p:cNvSpPr/>
          <p:nvPr/>
        </p:nvSpPr>
        <p:spPr>
          <a:xfrm>
            <a:off x="123826" y="6238876"/>
            <a:ext cx="1266825" cy="495300"/>
          </a:xfrm>
          <a:prstGeom prst="actionButtonBeginning">
            <a:avLst/>
          </a:prstGeom>
        </p:spPr>
        <p:style>
          <a:lnRef idx="1">
            <a:schemeClr val="accent6"/>
          </a:lnRef>
          <a:fillRef idx="3">
            <a:schemeClr val="accent6"/>
          </a:fillRef>
          <a:effectRef idx="2">
            <a:schemeClr val="accent6"/>
          </a:effectRef>
          <a:fontRef idx="minor">
            <a:schemeClr val="lt1"/>
          </a:fontRef>
        </p:style>
        <p:txBody>
          <a:bodyPr lIns="91428" tIns="45715" rIns="91428" bIns="45715" rtlCol="0" anchor="ctr"/>
          <a:lstStyle/>
          <a:p>
            <a:pPr algn="ctr"/>
            <a:r>
              <a:rPr lang="lv-LV" dirty="0" err="1" smtClean="0"/>
              <a:t>Policy</a:t>
            </a:r>
            <a:r>
              <a:rPr lang="lv-LV" dirty="0" smtClean="0"/>
              <a:t> </a:t>
            </a:r>
            <a:r>
              <a:rPr lang="lv-LV" dirty="0" err="1" smtClean="0"/>
              <a:t>Areas</a:t>
            </a:r>
            <a:endParaRPr lang="lv-LV" dirty="0"/>
          </a:p>
        </p:txBody>
      </p:sp>
      <p:sp>
        <p:nvSpPr>
          <p:cNvPr id="11" name="Action Button: Forward or Next 1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b="1" dirty="0" err="1" smtClean="0"/>
              <a:t>Persons</a:t>
            </a:r>
            <a:r>
              <a:rPr lang="lv-LV" b="1" dirty="0" smtClean="0"/>
              <a:t>’ </a:t>
            </a:r>
            <a:r>
              <a:rPr lang="lv-LV" b="1" dirty="0" err="1" smtClean="0"/>
              <a:t>Legal</a:t>
            </a:r>
            <a:r>
              <a:rPr lang="lv-LV" b="1" dirty="0" smtClean="0"/>
              <a:t> Status</a:t>
            </a:r>
            <a:endParaRPr lang="lv-LV" b="1" dirty="0"/>
          </a:p>
        </p:txBody>
      </p:sp>
      <p:sp>
        <p:nvSpPr>
          <p:cNvPr id="3" name="Content Placeholder 2"/>
          <p:cNvSpPr>
            <a:spLocks noGrp="1"/>
          </p:cNvSpPr>
          <p:nvPr>
            <p:ph idx="1"/>
          </p:nvPr>
        </p:nvSpPr>
        <p:spPr>
          <a:xfrm>
            <a:off x="457200" y="2381238"/>
            <a:ext cx="8229600" cy="3495687"/>
          </a:xfrm>
        </p:spPr>
        <p:txBody>
          <a:bodyPr>
            <a:normAutofit/>
          </a:bodyPr>
          <a:lstStyle/>
          <a:p>
            <a:pPr algn="just">
              <a:buNone/>
            </a:pPr>
            <a:r>
              <a:rPr lang="en-GB" sz="1500" dirty="0" smtClean="0"/>
              <a:t>If data of the person are not included in the Population Register and no identity number has been assigned to the person, the legal status of the person in the country has to be determined. Without the status and the identity number, persons cannot receive personal identification documents, work legally, receive allowances and other services.</a:t>
            </a:r>
            <a:endParaRPr lang="lv-LV" sz="1500" dirty="0" smtClean="0"/>
          </a:p>
          <a:p>
            <a:pPr algn="just">
              <a:buFont typeface="Arial" pitchFamily="34" charset="0"/>
              <a:buNone/>
            </a:pPr>
            <a:endParaRPr lang="lv-LV" sz="1500" dirty="0" smtClean="0"/>
          </a:p>
          <a:p>
            <a:pPr algn="just">
              <a:buNone/>
            </a:pPr>
            <a:r>
              <a:rPr lang="en-GB" sz="1500" dirty="0" smtClean="0"/>
              <a:t>The OCMA determines the belonging of persons to:</a:t>
            </a:r>
            <a:endParaRPr lang="lv-LV" sz="1500" dirty="0" smtClean="0"/>
          </a:p>
          <a:p>
            <a:pPr lvl="1" algn="just"/>
            <a:r>
              <a:rPr lang="en-GB" sz="1500" dirty="0" smtClean="0"/>
              <a:t>the </a:t>
            </a:r>
            <a:r>
              <a:rPr lang="lv-LV" sz="1500" dirty="0" err="1" smtClean="0"/>
              <a:t>aggregate</a:t>
            </a:r>
            <a:r>
              <a:rPr lang="en-GB" sz="1500" dirty="0" smtClean="0"/>
              <a:t> of Latvian citizens according to the </a:t>
            </a:r>
            <a:r>
              <a:rPr lang="en-GB" sz="1500" i="1" dirty="0" smtClean="0">
                <a:hlinkClick r:id="rId2"/>
              </a:rPr>
              <a:t>Citizenship</a:t>
            </a:r>
            <a:r>
              <a:rPr lang="lv-LV" sz="1500" i="1" dirty="0" smtClean="0">
                <a:hlinkClick r:id="rId2"/>
              </a:rPr>
              <a:t> </a:t>
            </a:r>
            <a:r>
              <a:rPr lang="lv-LV" sz="1500" i="1" dirty="0" err="1" smtClean="0">
                <a:hlinkClick r:id="rId2"/>
              </a:rPr>
              <a:t>Law</a:t>
            </a:r>
            <a:r>
              <a:rPr lang="en-GB" sz="1500" dirty="0" smtClean="0"/>
              <a:t>;</a:t>
            </a:r>
            <a:endParaRPr lang="lv-LV" sz="1500" dirty="0" smtClean="0"/>
          </a:p>
          <a:p>
            <a:pPr lvl="1" algn="just"/>
            <a:r>
              <a:rPr lang="en-GB" sz="1500" dirty="0" smtClean="0"/>
              <a:t>the </a:t>
            </a:r>
            <a:r>
              <a:rPr lang="lv-LV" sz="1500" dirty="0" err="1" smtClean="0"/>
              <a:t>aggregate</a:t>
            </a:r>
            <a:r>
              <a:rPr lang="en-GB" sz="1500" dirty="0" smtClean="0"/>
              <a:t> of Latvian non–citizens according to the conditions set out in the </a:t>
            </a:r>
            <a:r>
              <a:rPr lang="lv-LV" sz="1500" dirty="0" err="1" smtClean="0"/>
              <a:t>Law</a:t>
            </a:r>
            <a:r>
              <a:rPr lang="lv-LV" sz="1500" dirty="0" smtClean="0"/>
              <a:t> </a:t>
            </a:r>
            <a:r>
              <a:rPr lang="en-GB" sz="1500" i="1" dirty="0" smtClean="0">
                <a:hlinkClick r:id="rId3"/>
              </a:rPr>
              <a:t>On the Status of those Former U.S.S.R. Citizens who do not have the Citizenship of Latvia or that of any Other State</a:t>
            </a:r>
            <a:r>
              <a:rPr lang="en-GB" sz="1500" dirty="0" smtClean="0"/>
              <a:t>;</a:t>
            </a:r>
            <a:endParaRPr lang="lv-LV" sz="1500" dirty="0" smtClean="0"/>
          </a:p>
          <a:p>
            <a:pPr lvl="1" algn="just"/>
            <a:r>
              <a:rPr lang="en-GB" sz="1500" dirty="0" smtClean="0"/>
              <a:t>the </a:t>
            </a:r>
            <a:r>
              <a:rPr lang="lv-LV" sz="1500" dirty="0" err="1" smtClean="0"/>
              <a:t>aggregate</a:t>
            </a:r>
            <a:r>
              <a:rPr lang="en-GB" sz="1500" dirty="0" smtClean="0"/>
              <a:t> of stateless persons according to the conditions set out in the </a:t>
            </a:r>
            <a:r>
              <a:rPr lang="en-GB" sz="1500" i="1" dirty="0" smtClean="0">
                <a:hlinkClick r:id="rId4"/>
              </a:rPr>
              <a:t>Law</a:t>
            </a:r>
            <a:r>
              <a:rPr lang="lv-LV" sz="1500" i="1" dirty="0" smtClean="0">
                <a:hlinkClick r:id="rId4"/>
              </a:rPr>
              <a:t> </a:t>
            </a:r>
            <a:r>
              <a:rPr lang="lv-LV" sz="1500" i="1" dirty="0" err="1" smtClean="0">
                <a:hlinkClick r:id="rId4"/>
              </a:rPr>
              <a:t>On</a:t>
            </a:r>
            <a:r>
              <a:rPr lang="lv-LV" sz="1500" i="1" dirty="0" smtClean="0">
                <a:hlinkClick r:id="rId4"/>
              </a:rPr>
              <a:t> </a:t>
            </a:r>
            <a:r>
              <a:rPr lang="en-GB" sz="1500" i="1" dirty="0" smtClean="0">
                <a:hlinkClick r:id="rId4"/>
              </a:rPr>
              <a:t>Stateless Persons</a:t>
            </a:r>
            <a:r>
              <a:rPr lang="en-GB" sz="1500" dirty="0" smtClean="0"/>
              <a:t>.</a:t>
            </a:r>
            <a:endParaRPr lang="lv-LV" sz="1500" dirty="0" smtClean="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61</a:t>
            </a:fld>
            <a:endParaRPr lang="lv-LV"/>
          </a:p>
        </p:txBody>
      </p:sp>
      <p:sp>
        <p:nvSpPr>
          <p:cNvPr id="7" name="Action Button: Home 6">
            <a:hlinkClick r:id="rId5"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6"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b="1" dirty="0" err="1" smtClean="0"/>
              <a:t>Persons</a:t>
            </a:r>
            <a:r>
              <a:rPr lang="lv-LV" b="1" dirty="0" smtClean="0"/>
              <a:t>’ </a:t>
            </a:r>
            <a:r>
              <a:rPr lang="lv-LV" b="1" dirty="0" err="1" smtClean="0"/>
              <a:t>Legal</a:t>
            </a:r>
            <a:r>
              <a:rPr lang="lv-LV" b="1" dirty="0" smtClean="0"/>
              <a:t> Status</a:t>
            </a:r>
            <a:endParaRPr lang="lv-LV" b="1" dirty="0"/>
          </a:p>
        </p:txBody>
      </p:sp>
      <p:sp>
        <p:nvSpPr>
          <p:cNvPr id="3" name="Content Placeholder 2"/>
          <p:cNvSpPr>
            <a:spLocks noGrp="1"/>
          </p:cNvSpPr>
          <p:nvPr>
            <p:ph idx="1"/>
          </p:nvPr>
        </p:nvSpPr>
        <p:spPr>
          <a:xfrm>
            <a:off x="457200" y="2438388"/>
            <a:ext cx="8229600" cy="3552838"/>
          </a:xfrm>
        </p:spPr>
        <p:txBody>
          <a:bodyPr>
            <a:normAutofit/>
          </a:bodyPr>
          <a:lstStyle/>
          <a:p>
            <a:pPr algn="just">
              <a:buNone/>
            </a:pPr>
            <a:r>
              <a:rPr lang="lv-LV" sz="1500" b="1" dirty="0" smtClean="0"/>
              <a:t>N</a:t>
            </a:r>
            <a:r>
              <a:rPr lang="en-GB" sz="1500" b="1" dirty="0" smtClean="0"/>
              <a:t>on-citizens</a:t>
            </a:r>
            <a:r>
              <a:rPr lang="lv-LV" sz="1500" b="1" dirty="0" smtClean="0"/>
              <a:t> </a:t>
            </a:r>
            <a:r>
              <a:rPr lang="lv-LV" sz="1500" dirty="0" err="1" smtClean="0"/>
              <a:t>of</a:t>
            </a:r>
            <a:r>
              <a:rPr lang="lv-LV" sz="1500" dirty="0" smtClean="0"/>
              <a:t> </a:t>
            </a:r>
            <a:r>
              <a:rPr lang="lv-LV" sz="1500" dirty="0" err="1" smtClean="0"/>
              <a:t>Latvia</a:t>
            </a:r>
            <a:r>
              <a:rPr lang="en-GB" sz="1500" dirty="0" smtClean="0"/>
              <a:t> are such citizens of the former USSR who reside in the Republic of Latvia as well as who are in temporary absence and their children who simultaneously comply with the following conditions:</a:t>
            </a:r>
            <a:endParaRPr lang="lv-LV" sz="1500" dirty="0" smtClean="0"/>
          </a:p>
          <a:p>
            <a:pPr algn="just">
              <a:buNone/>
            </a:pPr>
            <a:r>
              <a:rPr lang="en-GB" sz="1500" dirty="0" smtClean="0"/>
              <a:t>1) on 1 July 1992 they were registered in the territory of Latvia regardless of the status of the living space indicated in the registration of residence, or up to 1 July 1992 their last registered place of residence was in the Republic of Latvia, or it has been determined by a court judgment that they have resided in the territory of Latvia for 10 consecutive years until the referred to date;</a:t>
            </a:r>
            <a:endParaRPr lang="lv-LV" sz="1500" dirty="0" smtClean="0"/>
          </a:p>
          <a:p>
            <a:pPr algn="just">
              <a:buNone/>
            </a:pPr>
            <a:r>
              <a:rPr lang="en-GB" sz="1500" dirty="0" smtClean="0"/>
              <a:t>2) they are not citizens of Latvia; and</a:t>
            </a:r>
            <a:endParaRPr lang="lv-LV" sz="1500" dirty="0" smtClean="0"/>
          </a:p>
          <a:p>
            <a:pPr algn="just">
              <a:buNone/>
            </a:pPr>
            <a:r>
              <a:rPr lang="en-GB" sz="1500" dirty="0" smtClean="0"/>
              <a:t>3) they are not and have not been citizens of another state.</a:t>
            </a:r>
            <a:endParaRPr lang="lv-LV" sz="1500" dirty="0" smtClean="0"/>
          </a:p>
          <a:p>
            <a:pPr algn="just">
              <a:buNone/>
            </a:pPr>
            <a:endParaRPr lang="lv-LV" sz="1500" dirty="0" smtClean="0"/>
          </a:p>
          <a:p>
            <a:pPr algn="just">
              <a:buNone/>
            </a:pPr>
            <a:r>
              <a:rPr lang="en-GB" sz="1500" dirty="0" smtClean="0"/>
              <a:t>The legal status of the persons who have immigrated into the Republic of Latvia after 1 July 1992 </a:t>
            </a:r>
            <a:r>
              <a:rPr lang="lv-LV" sz="1500" dirty="0" err="1" smtClean="0"/>
              <a:t>is</a:t>
            </a:r>
            <a:r>
              <a:rPr lang="lv-LV" sz="1500" dirty="0" smtClean="0"/>
              <a:t> </a:t>
            </a:r>
            <a:r>
              <a:rPr lang="en-GB" sz="1500" dirty="0" smtClean="0"/>
              <a:t>determined by the </a:t>
            </a:r>
            <a:r>
              <a:rPr lang="en-US" sz="1500" i="1" dirty="0" smtClean="0">
                <a:hlinkClick r:id="rId2"/>
              </a:rPr>
              <a:t>Immigration Law </a:t>
            </a:r>
            <a:r>
              <a:rPr lang="en-GB" sz="1500" dirty="0" smtClean="0"/>
              <a:t>.</a:t>
            </a:r>
            <a:endParaRPr lang="lv-LV" sz="1500"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62</a:t>
            </a:fld>
            <a:endParaRPr lang="lv-LV" dirty="0"/>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Persons</a:t>
            </a:r>
            <a:r>
              <a:rPr lang="lv-LV" b="1" dirty="0" smtClean="0"/>
              <a:t>’ </a:t>
            </a:r>
            <a:r>
              <a:rPr lang="lv-LV" b="1" dirty="0" err="1" smtClean="0"/>
              <a:t>Legal</a:t>
            </a:r>
            <a:r>
              <a:rPr lang="lv-LV" b="1" dirty="0" smtClean="0"/>
              <a:t> Status</a:t>
            </a:r>
            <a:endParaRPr lang="lv-LV" b="1" dirty="0"/>
          </a:p>
        </p:txBody>
      </p:sp>
      <p:graphicFrame>
        <p:nvGraphicFramePr>
          <p:cNvPr id="8" name="Content Placeholder 7"/>
          <p:cNvGraphicFramePr>
            <a:graphicFrameLocks noGrp="1"/>
          </p:cNvGraphicFramePr>
          <p:nvPr>
            <p:ph idx="1"/>
          </p:nvPr>
        </p:nvGraphicFramePr>
        <p:xfrm>
          <a:off x="1000125" y="2078038"/>
          <a:ext cx="7686675" cy="4048125"/>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63</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lv-LV" b="1" dirty="0" err="1" smtClean="0"/>
              <a:t>Acquisition</a:t>
            </a:r>
            <a:r>
              <a:rPr lang="lv-LV" b="1" dirty="0" smtClean="0"/>
              <a:t> </a:t>
            </a:r>
            <a:r>
              <a:rPr lang="lv-LV" b="1" dirty="0" err="1" smtClean="0"/>
              <a:t>of</a:t>
            </a:r>
            <a:r>
              <a:rPr lang="lv-LV" b="1" dirty="0" smtClean="0"/>
              <a:t> </a:t>
            </a:r>
            <a:r>
              <a:rPr lang="lv-LV" b="1" dirty="0" err="1" smtClean="0"/>
              <a:t>Citizenship</a:t>
            </a:r>
            <a:endParaRPr lang="lv-LV" b="1" dirty="0"/>
          </a:p>
        </p:txBody>
      </p:sp>
      <p:graphicFrame>
        <p:nvGraphicFramePr>
          <p:cNvPr id="9" name="Content Placeholder 8"/>
          <p:cNvGraphicFramePr>
            <a:graphicFrameLocks noGrp="1"/>
          </p:cNvGraphicFramePr>
          <p:nvPr>
            <p:ph idx="1"/>
          </p:nvPr>
        </p:nvGraphicFramePr>
        <p:xfrm>
          <a:off x="942975" y="2078038"/>
          <a:ext cx="7743825" cy="404812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64</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lv-LV" b="1" dirty="0" err="1" smtClean="0"/>
              <a:t>Acquisition</a:t>
            </a:r>
            <a:r>
              <a:rPr lang="lv-LV" b="1" dirty="0" smtClean="0"/>
              <a:t> </a:t>
            </a:r>
            <a:r>
              <a:rPr lang="lv-LV" b="1" dirty="0" err="1" smtClean="0"/>
              <a:t>of</a:t>
            </a:r>
            <a:r>
              <a:rPr lang="lv-LV" b="1" dirty="0" smtClean="0"/>
              <a:t> </a:t>
            </a:r>
            <a:r>
              <a:rPr lang="lv-LV" b="1" dirty="0" err="1" smtClean="0"/>
              <a:t>Citizenship</a:t>
            </a:r>
            <a:endParaRPr lang="lv-LV" b="1" dirty="0"/>
          </a:p>
        </p:txBody>
      </p:sp>
      <p:graphicFrame>
        <p:nvGraphicFramePr>
          <p:cNvPr id="9" name="Content Placeholder 8"/>
          <p:cNvGraphicFramePr>
            <a:graphicFrameLocks noGrp="1"/>
          </p:cNvGraphicFramePr>
          <p:nvPr>
            <p:ph idx="1"/>
          </p:nvPr>
        </p:nvGraphicFramePr>
        <p:xfrm>
          <a:off x="971551" y="2078038"/>
          <a:ext cx="7715250" cy="404812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65</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452" y="202213"/>
            <a:ext cx="6415119" cy="1022365"/>
          </a:xfrm>
        </p:spPr>
        <p:txBody>
          <a:bodyPr/>
          <a:lstStyle/>
          <a:p>
            <a:r>
              <a:rPr lang="lv-LV" b="1" dirty="0" err="1" smtClean="0"/>
              <a:t>Acquisition</a:t>
            </a:r>
            <a:r>
              <a:rPr lang="lv-LV" b="1" dirty="0" smtClean="0"/>
              <a:t> </a:t>
            </a:r>
            <a:r>
              <a:rPr lang="lv-LV" b="1" dirty="0" err="1" smtClean="0"/>
              <a:t>of</a:t>
            </a:r>
            <a:r>
              <a:rPr lang="lv-LV" b="1" dirty="0" smtClean="0"/>
              <a:t> </a:t>
            </a:r>
            <a:r>
              <a:rPr lang="lv-LV" b="1" dirty="0" err="1" smtClean="0"/>
              <a:t>Citizenship</a:t>
            </a:r>
            <a:endParaRPr lang="lv-LV" b="1" dirty="0"/>
          </a:p>
        </p:txBody>
      </p:sp>
      <p:graphicFrame>
        <p:nvGraphicFramePr>
          <p:cNvPr id="8" name="Content Placeholder 7"/>
          <p:cNvGraphicFramePr>
            <a:graphicFrameLocks noGrp="1"/>
          </p:cNvGraphicFramePr>
          <p:nvPr>
            <p:ph idx="1"/>
          </p:nvPr>
        </p:nvGraphicFramePr>
        <p:xfrm>
          <a:off x="914400" y="1546578"/>
          <a:ext cx="7996335" cy="5087801"/>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66</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Acquisition</a:t>
            </a:r>
            <a:r>
              <a:rPr lang="lv-LV" b="1" dirty="0" smtClean="0"/>
              <a:t> </a:t>
            </a:r>
            <a:r>
              <a:rPr lang="lv-LV" b="1" dirty="0" err="1" smtClean="0"/>
              <a:t>of</a:t>
            </a:r>
            <a:r>
              <a:rPr lang="lv-LV" b="1" dirty="0" smtClean="0"/>
              <a:t> </a:t>
            </a:r>
            <a:r>
              <a:rPr lang="lv-LV" b="1" dirty="0" err="1" smtClean="0"/>
              <a:t>Citizenship</a:t>
            </a:r>
            <a:endParaRPr lang="lv-LV" b="1" dirty="0"/>
          </a:p>
        </p:txBody>
      </p:sp>
      <p:graphicFrame>
        <p:nvGraphicFramePr>
          <p:cNvPr id="9" name="Content Placeholder 8"/>
          <p:cNvGraphicFramePr>
            <a:graphicFrameLocks noGrp="1"/>
          </p:cNvGraphicFramePr>
          <p:nvPr>
            <p:ph idx="1"/>
          </p:nvPr>
        </p:nvGraphicFramePr>
        <p:xfrm>
          <a:off x="2271713" y="1682044"/>
          <a:ext cx="6415087" cy="4682081"/>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67</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Acquisition</a:t>
            </a:r>
            <a:r>
              <a:rPr lang="lv-LV" b="1" dirty="0" smtClean="0"/>
              <a:t> </a:t>
            </a:r>
            <a:r>
              <a:rPr lang="lv-LV" b="1" dirty="0" err="1" smtClean="0"/>
              <a:t>of</a:t>
            </a:r>
            <a:r>
              <a:rPr lang="lv-LV" b="1" dirty="0" smtClean="0"/>
              <a:t> </a:t>
            </a:r>
            <a:r>
              <a:rPr lang="lv-LV" b="1" dirty="0" err="1" smtClean="0"/>
              <a:t>Citizenship</a:t>
            </a:r>
            <a:endParaRPr lang="lv-LV" b="1" dirty="0"/>
          </a:p>
        </p:txBody>
      </p:sp>
      <p:graphicFrame>
        <p:nvGraphicFramePr>
          <p:cNvPr id="11" name="Content Placeholder 10"/>
          <p:cNvGraphicFramePr>
            <a:graphicFrameLocks noGrp="1"/>
          </p:cNvGraphicFramePr>
          <p:nvPr>
            <p:ph idx="1"/>
          </p:nvPr>
        </p:nvGraphicFramePr>
        <p:xfrm>
          <a:off x="438150" y="1828799"/>
          <a:ext cx="8229600" cy="4705351"/>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68</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Acquisition</a:t>
            </a:r>
            <a:r>
              <a:rPr lang="lv-LV" b="1" dirty="0" smtClean="0"/>
              <a:t> </a:t>
            </a:r>
            <a:r>
              <a:rPr lang="lv-LV" b="1" dirty="0" err="1" smtClean="0"/>
              <a:t>of</a:t>
            </a:r>
            <a:r>
              <a:rPr lang="lv-LV" b="1" dirty="0" smtClean="0"/>
              <a:t> </a:t>
            </a:r>
            <a:r>
              <a:rPr lang="lv-LV" b="1" dirty="0" err="1" smtClean="0"/>
              <a:t>Citizenship</a:t>
            </a:r>
            <a:endParaRPr lang="lv-LV" b="1" dirty="0"/>
          </a:p>
        </p:txBody>
      </p:sp>
      <p:graphicFrame>
        <p:nvGraphicFramePr>
          <p:cNvPr id="13" name="Content Placeholder 12"/>
          <p:cNvGraphicFramePr>
            <a:graphicFrameLocks noGrp="1"/>
          </p:cNvGraphicFramePr>
          <p:nvPr>
            <p:ph idx="1"/>
          </p:nvPr>
        </p:nvGraphicFramePr>
        <p:xfrm>
          <a:off x="457201" y="1924050"/>
          <a:ext cx="8229600" cy="4648222"/>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69</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Personnel</a:t>
            </a:r>
            <a:endParaRPr lang="lv-LV" b="1" dirty="0"/>
          </a:p>
        </p:txBody>
      </p:sp>
      <p:graphicFrame>
        <p:nvGraphicFramePr>
          <p:cNvPr id="7" name="Content Placeholder 6"/>
          <p:cNvGraphicFramePr>
            <a:graphicFrameLocks noGrp="1"/>
          </p:cNvGraphicFramePr>
          <p:nvPr>
            <p:ph idx="1"/>
          </p:nvPr>
        </p:nvGraphicFramePr>
        <p:xfrm>
          <a:off x="247651" y="2078038"/>
          <a:ext cx="8439150" cy="404812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7</a:t>
            </a:fld>
            <a:endParaRPr lang="lv-LV"/>
          </a:p>
        </p:txBody>
      </p:sp>
      <p:sp>
        <p:nvSpPr>
          <p:cNvPr id="5" name="Action Button: Home 4">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Personnel</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
          </p:nvPr>
        </p:nvSpPr>
        <p:spPr>
          <a:xfrm>
            <a:off x="307975" y="1685926"/>
            <a:ext cx="8528049" cy="803275"/>
          </a:xfrm>
        </p:spPr>
        <p:txBody>
          <a:bodyPr>
            <a:noAutofit/>
          </a:bodyPr>
          <a:lstStyle/>
          <a:p>
            <a:r>
              <a:rPr lang="en-GB" sz="1600" dirty="0" smtClean="0"/>
              <a:t>Recognition as a Latvian Citizen of a Child of Stateless Person or Non-</a:t>
            </a:r>
            <a:r>
              <a:rPr lang="lv-LV" sz="1600" dirty="0" smtClean="0"/>
              <a:t>c</a:t>
            </a:r>
            <a:r>
              <a:rPr lang="en-GB" sz="1600" dirty="0" err="1" smtClean="0"/>
              <a:t>itizen</a:t>
            </a:r>
            <a:r>
              <a:rPr lang="en-GB" sz="1600" dirty="0" smtClean="0"/>
              <a:t> Born in Latvia after 21 August 1991</a:t>
            </a:r>
            <a:endParaRPr lang="lv-LV" sz="1600"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70</a:t>
            </a:fld>
            <a:endParaRPr lang="lv-LV"/>
          </a:p>
        </p:txBody>
      </p:sp>
      <p:sp>
        <p:nvSpPr>
          <p:cNvPr id="8" name="Content Placeholder 7"/>
          <p:cNvSpPr>
            <a:spLocks noGrp="1"/>
          </p:cNvSpPr>
          <p:nvPr>
            <p:ph sz="half" idx="2"/>
          </p:nvPr>
        </p:nvSpPr>
        <p:spPr>
          <a:xfrm>
            <a:off x="247881" y="2787841"/>
            <a:ext cx="3293706" cy="3514725"/>
          </a:xfrm>
        </p:spPr>
        <p:txBody>
          <a:bodyPr>
            <a:noAutofit/>
          </a:bodyPr>
          <a:lstStyle/>
          <a:p>
            <a:pPr>
              <a:buNone/>
            </a:pPr>
            <a:endParaRPr lang="lv-LV" sz="1500" dirty="0" smtClean="0"/>
          </a:p>
          <a:p>
            <a:pPr>
              <a:buNone/>
            </a:pPr>
            <a:r>
              <a:rPr lang="en-GB" sz="1500" dirty="0" smtClean="0"/>
              <a:t>A child who has not been recognised as a Latvian citizen concurrently with the registration of the child’s birth fact on the basis of the volition expressed by one of the parents</a:t>
            </a:r>
            <a:r>
              <a:rPr lang="lv-LV" sz="1500" dirty="0" smtClean="0"/>
              <a:t> </a:t>
            </a:r>
            <a:r>
              <a:rPr lang="en-GB" sz="1500" dirty="0" smtClean="0"/>
              <a:t>shall be recognised as a Latvian citizen until reaching 15 years of age on the basis of an application by one of the parents</a:t>
            </a:r>
            <a:r>
              <a:rPr lang="lv-LV" sz="1500" dirty="0" smtClean="0"/>
              <a:t>.</a:t>
            </a:r>
          </a:p>
        </p:txBody>
      </p:sp>
      <p:graphicFrame>
        <p:nvGraphicFramePr>
          <p:cNvPr id="15" name="Content Placeholder 14"/>
          <p:cNvGraphicFramePr>
            <a:graphicFrameLocks noGrp="1"/>
          </p:cNvGraphicFramePr>
          <p:nvPr>
            <p:ph sz="half" idx="13"/>
          </p:nvPr>
        </p:nvGraphicFramePr>
        <p:xfrm>
          <a:off x="3437264" y="2562578"/>
          <a:ext cx="5342844" cy="376202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lv-LV" b="1" dirty="0" err="1" smtClean="0"/>
              <a:t>Acquisition</a:t>
            </a:r>
            <a:r>
              <a:rPr lang="lv-LV" b="1" dirty="0" smtClean="0"/>
              <a:t> </a:t>
            </a:r>
            <a:r>
              <a:rPr lang="lv-LV" b="1" dirty="0" err="1" smtClean="0"/>
              <a:t>of</a:t>
            </a:r>
            <a:r>
              <a:rPr lang="lv-LV" b="1" dirty="0" smtClean="0"/>
              <a:t> </a:t>
            </a:r>
            <a:r>
              <a:rPr lang="lv-LV" b="1" dirty="0" err="1" smtClean="0"/>
              <a:t>Citizenship</a:t>
            </a:r>
            <a:endParaRPr lang="lv-LV" b="1" dirty="0"/>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ack or Previous 8">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11" name="Action Button: Forward or Next 1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0971" y="2471725"/>
            <a:ext cx="3588600" cy="3595700"/>
          </a:xfrm>
        </p:spPr>
        <p:txBody>
          <a:bodyPr>
            <a:normAutofit/>
          </a:bodyPr>
          <a:lstStyle/>
          <a:p>
            <a:pPr algn="just">
              <a:buNone/>
            </a:pPr>
            <a:r>
              <a:rPr lang="lv-LV" sz="1500" dirty="0" err="1" smtClean="0"/>
              <a:t>The</a:t>
            </a:r>
            <a:r>
              <a:rPr lang="lv-LV" sz="1500" dirty="0" smtClean="0"/>
              <a:t> OCMA views applications </a:t>
            </a:r>
            <a:r>
              <a:rPr lang="lv-LV" sz="1500" dirty="0" err="1" smtClean="0"/>
              <a:t>for</a:t>
            </a:r>
            <a:r>
              <a:rPr lang="lv-LV" sz="1500" dirty="0" smtClean="0"/>
              <a:t> </a:t>
            </a:r>
            <a:r>
              <a:rPr lang="lv-LV" sz="1500" dirty="0" err="1" smtClean="0"/>
              <a:t>renunciation</a:t>
            </a:r>
            <a:r>
              <a:rPr lang="lv-LV" sz="1500" dirty="0" smtClean="0"/>
              <a:t> </a:t>
            </a:r>
            <a:r>
              <a:rPr lang="lv-LV" sz="1500" dirty="0" err="1" smtClean="0"/>
              <a:t>of</a:t>
            </a:r>
            <a:r>
              <a:rPr lang="lv-LV" sz="1500" dirty="0" smtClean="0"/>
              <a:t> </a:t>
            </a:r>
            <a:r>
              <a:rPr lang="lv-LV" sz="1500" dirty="0" err="1" smtClean="0"/>
              <a:t>Latvian</a:t>
            </a:r>
            <a:r>
              <a:rPr lang="lv-LV" sz="1500" dirty="0" smtClean="0"/>
              <a:t> </a:t>
            </a:r>
            <a:r>
              <a:rPr lang="lv-LV" sz="1500" dirty="0" err="1" smtClean="0"/>
              <a:t>citizenship</a:t>
            </a:r>
            <a:r>
              <a:rPr lang="lv-LV" sz="1500" dirty="0" smtClean="0"/>
              <a:t>. In </a:t>
            </a:r>
            <a:r>
              <a:rPr lang="lv-LV" sz="1500" dirty="0" err="1" smtClean="0"/>
              <a:t>total</a:t>
            </a:r>
            <a:r>
              <a:rPr lang="lv-LV" sz="1500" dirty="0" smtClean="0"/>
              <a:t> 182 persons </a:t>
            </a:r>
            <a:r>
              <a:rPr lang="lv-LV" sz="1500" dirty="0" err="1" smtClean="0"/>
              <a:t>have</a:t>
            </a:r>
            <a:r>
              <a:rPr lang="lv-LV" sz="1500" dirty="0" smtClean="0"/>
              <a:t> </a:t>
            </a:r>
            <a:r>
              <a:rPr lang="lv-LV" sz="1500" dirty="0" err="1" smtClean="0"/>
              <a:t>renounced</a:t>
            </a:r>
            <a:r>
              <a:rPr lang="lv-LV" sz="1500" dirty="0" smtClean="0"/>
              <a:t> the citizenship of Latvia </a:t>
            </a:r>
            <a:r>
              <a:rPr lang="lv-LV" sz="1500" dirty="0" err="1" smtClean="0"/>
              <a:t>in</a:t>
            </a:r>
            <a:r>
              <a:rPr lang="lv-LV" sz="1500" dirty="0" smtClean="0"/>
              <a:t> 2014.</a:t>
            </a:r>
          </a:p>
          <a:p>
            <a:pPr algn="just">
              <a:buNone/>
            </a:pPr>
            <a:endParaRPr lang="lv-LV" sz="1500" dirty="0" smtClean="0"/>
          </a:p>
          <a:p>
            <a:pPr algn="just">
              <a:buNone/>
            </a:pPr>
            <a:r>
              <a:rPr lang="lv-LV" sz="1500" dirty="0" smtClean="0"/>
              <a:t>Similarly, the OCMA views the cases </a:t>
            </a:r>
            <a:r>
              <a:rPr lang="lv-LV" sz="1500" dirty="0" err="1" smtClean="0"/>
              <a:t>for</a:t>
            </a:r>
            <a:r>
              <a:rPr lang="lv-LV" sz="1500" dirty="0" smtClean="0"/>
              <a:t> </a:t>
            </a:r>
            <a:r>
              <a:rPr lang="lv-LV" sz="1500" dirty="0" err="1" smtClean="0"/>
              <a:t>revocation</a:t>
            </a:r>
            <a:r>
              <a:rPr lang="lv-LV" sz="1500" dirty="0" smtClean="0"/>
              <a:t> </a:t>
            </a:r>
            <a:r>
              <a:rPr lang="lv-LV" sz="1500" dirty="0" err="1" smtClean="0"/>
              <a:t>of</a:t>
            </a:r>
            <a:r>
              <a:rPr lang="lv-LV" sz="1500" dirty="0" smtClean="0"/>
              <a:t> </a:t>
            </a:r>
            <a:r>
              <a:rPr lang="lv-LV" sz="1500" dirty="0" err="1" smtClean="0"/>
              <a:t>Latvian</a:t>
            </a:r>
            <a:r>
              <a:rPr lang="lv-LV" sz="1500" dirty="0" smtClean="0"/>
              <a:t> </a:t>
            </a:r>
            <a:r>
              <a:rPr lang="lv-LV" sz="1500" dirty="0" err="1" smtClean="0"/>
              <a:t>citizenship</a:t>
            </a:r>
            <a:r>
              <a:rPr lang="lv-LV" sz="1500" dirty="0" smtClean="0"/>
              <a:t>. 106 claims for revoking of the citizenship of Latvia have been presented to court. 20 rulings on the revoking entered into force </a:t>
            </a:r>
            <a:r>
              <a:rPr lang="lv-LV" sz="1500" dirty="0" err="1" smtClean="0"/>
              <a:t>in</a:t>
            </a:r>
            <a:r>
              <a:rPr lang="lv-LV" sz="1500" dirty="0" smtClean="0"/>
              <a:t> 2014.</a:t>
            </a:r>
          </a:p>
        </p:txBody>
      </p:sp>
      <p:pic>
        <p:nvPicPr>
          <p:cNvPr id="12" name="Content Placeholder 11" descr="Liepaja100.jpg"/>
          <p:cNvPicPr>
            <a:picLocks noGrp="1" noChangeAspect="1"/>
          </p:cNvPicPr>
          <p:nvPr>
            <p:ph sz="half" idx="2"/>
          </p:nvPr>
        </p:nvPicPr>
        <p:blipFill>
          <a:blip r:embed="rId2" cstate="print"/>
          <a:stretch>
            <a:fillRect/>
          </a:stretch>
        </p:blipFill>
        <p:spPr>
          <a:xfrm>
            <a:off x="4610849" y="1549937"/>
            <a:ext cx="3918816" cy="2939113"/>
          </a:xfrm>
          <a:prstGeom prst="rect">
            <a:avLst/>
          </a:prstGeom>
          <a:ln>
            <a:noFill/>
          </a:ln>
          <a:effectLst>
            <a:softEdge rad="127000"/>
          </a:effectLst>
        </p:spPr>
      </p:pic>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71</a:t>
            </a:fld>
            <a:endParaRPr lang="lv-LV"/>
          </a:p>
        </p:txBody>
      </p:sp>
      <p:sp>
        <p:nvSpPr>
          <p:cNvPr id="4" name="Title 3"/>
          <p:cNvSpPr>
            <a:spLocks noGrp="1"/>
          </p:cNvSpPr>
          <p:nvPr>
            <p:ph type="title"/>
          </p:nvPr>
        </p:nvSpPr>
        <p:spPr/>
        <p:txBody>
          <a:bodyPr/>
          <a:lstStyle/>
          <a:p>
            <a:r>
              <a:rPr lang="lv-LV" b="1" dirty="0" err="1" smtClean="0"/>
              <a:t>Loss</a:t>
            </a:r>
            <a:r>
              <a:rPr lang="lv-LV" b="1" dirty="0" smtClean="0"/>
              <a:t> </a:t>
            </a:r>
            <a:r>
              <a:rPr lang="lv-LV" b="1" dirty="0" err="1" smtClean="0"/>
              <a:t>of</a:t>
            </a:r>
            <a:r>
              <a:rPr lang="lv-LV" b="1" dirty="0" smtClean="0"/>
              <a:t> </a:t>
            </a:r>
            <a:r>
              <a:rPr lang="lv-LV" b="1" dirty="0" err="1" smtClean="0"/>
              <a:t>Latvian</a:t>
            </a:r>
            <a:r>
              <a:rPr lang="lv-LV" b="1" dirty="0" smtClean="0"/>
              <a:t> </a:t>
            </a:r>
            <a:r>
              <a:rPr lang="lv-LV" b="1" dirty="0" err="1" smtClean="0"/>
              <a:t>Citizenship</a:t>
            </a:r>
            <a:endParaRPr lang="lv-LV" b="1" dirty="0"/>
          </a:p>
        </p:txBody>
      </p:sp>
      <p:pic>
        <p:nvPicPr>
          <p:cNvPr id="13" name="Picture 12" descr="Liepaja097.jpg"/>
          <p:cNvPicPr>
            <a:picLocks noChangeAspect="1"/>
          </p:cNvPicPr>
          <p:nvPr/>
        </p:nvPicPr>
        <p:blipFill>
          <a:blip r:embed="rId3" cstate="print"/>
          <a:srcRect l="9417" t="8371" b="7923"/>
          <a:stretch>
            <a:fillRect/>
          </a:stretch>
        </p:blipFill>
        <p:spPr>
          <a:xfrm rot="342015">
            <a:off x="4636586" y="4268867"/>
            <a:ext cx="2919420" cy="2023331"/>
          </a:xfrm>
          <a:prstGeom prst="roundRect">
            <a:avLst>
              <a:gd name="adj" fmla="val 8594"/>
            </a:avLst>
          </a:prstGeom>
          <a:solidFill>
            <a:srgbClr val="FFFFFF">
              <a:shade val="85000"/>
            </a:srgbClr>
          </a:solidFill>
          <a:ln>
            <a:noFill/>
          </a:ln>
          <a:effectLst>
            <a:outerShdw blurRad="50800" dist="38100" dir="10800000" algn="r" rotWithShape="0">
              <a:prstClr val="black">
                <a:alpha val="40000"/>
              </a:prstClr>
            </a:outerShdw>
            <a:reflection blurRad="12700" stA="38000" endPos="28000" dist="5000" dir="5400000" sy="-100000" algn="bl" rotWithShape="0"/>
            <a:softEdge rad="127000"/>
          </a:effectLst>
        </p:spPr>
      </p:pic>
      <p:sp>
        <p:nvSpPr>
          <p:cNvPr id="8" name="Action Button: Home 7">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ack or Previous 8">
            <a:hlinkClick r:id="rId5"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b="1" dirty="0" err="1" smtClean="0"/>
              <a:t>Loss</a:t>
            </a:r>
            <a:r>
              <a:rPr lang="lv-LV" b="1" dirty="0" smtClean="0"/>
              <a:t> </a:t>
            </a:r>
            <a:r>
              <a:rPr lang="lv-LV" b="1" dirty="0" err="1" smtClean="0"/>
              <a:t>of</a:t>
            </a:r>
            <a:r>
              <a:rPr lang="lv-LV" b="1" dirty="0" smtClean="0"/>
              <a:t> </a:t>
            </a:r>
            <a:r>
              <a:rPr lang="lv-LV" b="1" dirty="0" err="1" smtClean="0"/>
              <a:t>Latvian</a:t>
            </a:r>
            <a:r>
              <a:rPr lang="lv-LV" b="1" dirty="0" smtClean="0"/>
              <a:t> </a:t>
            </a:r>
            <a:r>
              <a:rPr lang="lv-LV" b="1" dirty="0" err="1" smtClean="0"/>
              <a:t>Citizenship</a:t>
            </a:r>
            <a:endParaRPr lang="lv-LV" b="1" dirty="0"/>
          </a:p>
        </p:txBody>
      </p:sp>
      <p:graphicFrame>
        <p:nvGraphicFramePr>
          <p:cNvPr id="12" name="Content Placeholder 11"/>
          <p:cNvGraphicFramePr>
            <a:graphicFrameLocks noGrp="1"/>
          </p:cNvGraphicFramePr>
          <p:nvPr>
            <p:ph idx="1"/>
          </p:nvPr>
        </p:nvGraphicFramePr>
        <p:xfrm>
          <a:off x="1152525" y="1819275"/>
          <a:ext cx="7534276" cy="44602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72</a:t>
            </a:fld>
            <a:endParaRPr lang="lv-LV"/>
          </a:p>
        </p:txBody>
      </p:sp>
      <p:sp>
        <p:nvSpPr>
          <p:cNvPr id="8" name="Action Button: Home 7">
            <a:hlinkClick r:id="rId6"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7"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7" name="Action Button: Forward or Next 6">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Loss</a:t>
            </a:r>
            <a:r>
              <a:rPr lang="lv-LV" b="1" dirty="0" smtClean="0"/>
              <a:t> </a:t>
            </a:r>
            <a:r>
              <a:rPr lang="lv-LV" b="1" dirty="0" err="1" smtClean="0"/>
              <a:t>of</a:t>
            </a:r>
            <a:r>
              <a:rPr lang="lv-LV" b="1" dirty="0" smtClean="0"/>
              <a:t> </a:t>
            </a:r>
            <a:r>
              <a:rPr lang="lv-LV" b="1" dirty="0" err="1" smtClean="0"/>
              <a:t>Latvian</a:t>
            </a:r>
            <a:r>
              <a:rPr lang="lv-LV" b="1" dirty="0" smtClean="0"/>
              <a:t> </a:t>
            </a:r>
            <a:r>
              <a:rPr lang="lv-LV" b="1" dirty="0" err="1" smtClean="0"/>
              <a:t>Citizenship</a:t>
            </a:r>
            <a:endParaRPr lang="lv-LV" b="1" dirty="0"/>
          </a:p>
        </p:txBody>
      </p:sp>
      <p:graphicFrame>
        <p:nvGraphicFramePr>
          <p:cNvPr id="8" name="Content Placeholder 7"/>
          <p:cNvGraphicFramePr>
            <a:graphicFrameLocks noGrp="1"/>
          </p:cNvGraphicFramePr>
          <p:nvPr>
            <p:ph idx="1"/>
          </p:nvPr>
        </p:nvGraphicFramePr>
        <p:xfrm>
          <a:off x="293512" y="1790699"/>
          <a:ext cx="8466666" cy="4796713"/>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73</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lv-LV" b="1" dirty="0" err="1" smtClean="0"/>
              <a:t>Loss</a:t>
            </a:r>
            <a:r>
              <a:rPr lang="lv-LV" b="1" dirty="0" smtClean="0"/>
              <a:t> </a:t>
            </a:r>
            <a:r>
              <a:rPr lang="lv-LV" b="1" dirty="0" err="1" smtClean="0"/>
              <a:t>of</a:t>
            </a:r>
            <a:r>
              <a:rPr lang="lv-LV" b="1" dirty="0" smtClean="0"/>
              <a:t> </a:t>
            </a:r>
            <a:r>
              <a:rPr lang="lv-LV" b="1" dirty="0" err="1" smtClean="0"/>
              <a:t>Non-citizen</a:t>
            </a:r>
            <a:r>
              <a:rPr lang="lv-LV" b="1" dirty="0" smtClean="0"/>
              <a:t> Status</a:t>
            </a:r>
            <a:endParaRPr lang="lv-LV" b="1" dirty="0"/>
          </a:p>
        </p:txBody>
      </p:sp>
      <p:graphicFrame>
        <p:nvGraphicFramePr>
          <p:cNvPr id="8" name="Content Placeholder 7"/>
          <p:cNvGraphicFramePr>
            <a:graphicFrameLocks noGrp="1"/>
          </p:cNvGraphicFramePr>
          <p:nvPr>
            <p:ph idx="1"/>
          </p:nvPr>
        </p:nvGraphicFramePr>
        <p:xfrm>
          <a:off x="1253067" y="2743200"/>
          <a:ext cx="7573691" cy="36016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74</a:t>
            </a:fld>
            <a:endParaRPr lang="lv-LV" dirty="0"/>
          </a:p>
        </p:txBody>
      </p:sp>
      <p:sp>
        <p:nvSpPr>
          <p:cNvPr id="7" name="Action Button: Home 6">
            <a:hlinkClick r:id="rId6"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graphicFrame>
        <p:nvGraphicFramePr>
          <p:cNvPr id="9" name="Diagram 8"/>
          <p:cNvGraphicFramePr/>
          <p:nvPr/>
        </p:nvGraphicFramePr>
        <p:xfrm>
          <a:off x="2335576" y="1601150"/>
          <a:ext cx="6481853" cy="10102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Action Button: Back or Previous 9">
            <a:hlinkClick r:id="rId11" action="ppaction://hlinksldjump" highlightClick="1"/>
          </p:cNvPr>
          <p:cNvSpPr/>
          <p:nvPr/>
        </p:nvSpPr>
        <p:spPr>
          <a:xfrm>
            <a:off x="195944" y="6400800"/>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11" name="Action Button: Forward or Next 1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6032" y="1289406"/>
            <a:ext cx="4777483" cy="5224409"/>
          </a:xfrm>
        </p:spPr>
        <p:txBody>
          <a:bodyPr>
            <a:noAutofit/>
          </a:bodyPr>
          <a:lstStyle/>
          <a:p>
            <a:pPr algn="just">
              <a:buNone/>
            </a:pPr>
            <a:endParaRPr lang="lv-LV" sz="1600" dirty="0" smtClean="0"/>
          </a:p>
          <a:p>
            <a:pPr algn="just">
              <a:buNone/>
            </a:pPr>
            <a:endParaRPr lang="lv-LV" sz="1600" dirty="0" smtClean="0"/>
          </a:p>
          <a:p>
            <a:pPr algn="just">
              <a:buNone/>
            </a:pPr>
            <a:r>
              <a:rPr lang="lv-LV" sz="1600" dirty="0" smtClean="0"/>
              <a:t>N</a:t>
            </a:r>
            <a:r>
              <a:rPr lang="en-GB" sz="1600" dirty="0" smtClean="0"/>
              <a:t>umber of residents</a:t>
            </a:r>
            <a:r>
              <a:rPr lang="lv-LV" sz="1600" dirty="0" smtClean="0"/>
              <a:t>,</a:t>
            </a:r>
            <a:r>
              <a:rPr lang="en-GB" sz="1600" dirty="0" smtClean="0"/>
              <a:t> who want to re</a:t>
            </a:r>
            <a:r>
              <a:rPr lang="lv-LV" sz="1600" dirty="0" err="1" smtClean="0"/>
              <a:t>nounce</a:t>
            </a:r>
            <a:r>
              <a:rPr lang="en-GB" sz="1600" dirty="0" smtClean="0"/>
              <a:t> the non-citizen</a:t>
            </a:r>
            <a:r>
              <a:rPr lang="lv-LV" sz="1600" dirty="0" smtClean="0"/>
              <a:t> </a:t>
            </a:r>
            <a:r>
              <a:rPr lang="en-GB" sz="1600" dirty="0" smtClean="0"/>
              <a:t>status and to acquire the citizenship of the Russian Federation and to still remain in Latvia</a:t>
            </a:r>
            <a:r>
              <a:rPr lang="lv-LV" sz="1600" dirty="0" smtClean="0"/>
              <a:t>,</a:t>
            </a:r>
            <a:r>
              <a:rPr lang="en-GB" sz="1600" dirty="0" smtClean="0"/>
              <a:t> </a:t>
            </a:r>
            <a:r>
              <a:rPr lang="lv-LV" sz="1600" dirty="0" err="1" smtClean="0"/>
              <a:t>tends</a:t>
            </a:r>
            <a:r>
              <a:rPr lang="lv-LV" sz="1600" dirty="0" smtClean="0"/>
              <a:t> to</a:t>
            </a:r>
            <a:r>
              <a:rPr lang="en-GB" sz="1600" dirty="0" smtClean="0"/>
              <a:t> increase.</a:t>
            </a:r>
            <a:endParaRPr lang="lv-LV" sz="1600" dirty="0" smtClean="0"/>
          </a:p>
          <a:p>
            <a:pPr algn="just">
              <a:buNone/>
            </a:pPr>
            <a:endParaRPr lang="lv-LV" sz="1600" dirty="0" smtClean="0"/>
          </a:p>
          <a:p>
            <a:pPr algn="just">
              <a:buNone/>
            </a:pPr>
            <a:r>
              <a:rPr lang="en-GB" sz="1600" dirty="0" smtClean="0"/>
              <a:t> Mostly the economic benefit (chance to retire </a:t>
            </a:r>
            <a:r>
              <a:rPr lang="lv-LV" sz="1600" dirty="0" err="1" smtClean="0"/>
              <a:t>earlier</a:t>
            </a:r>
            <a:r>
              <a:rPr lang="en-GB" sz="1600" dirty="0" smtClean="0"/>
              <a:t>, social guarantees), as well as the non-existence of obstacles to enter Russia (Latvian citizens need a visa) are mentioned as a reason for </a:t>
            </a:r>
            <a:r>
              <a:rPr lang="en-GB" sz="1600" dirty="0" err="1" smtClean="0"/>
              <a:t>th</a:t>
            </a:r>
            <a:r>
              <a:rPr lang="lv-LV" sz="1600" dirty="0" smtClean="0"/>
              <a:t>e</a:t>
            </a:r>
            <a:r>
              <a:rPr lang="en-GB" sz="1600" dirty="0" smtClean="0"/>
              <a:t> choice.</a:t>
            </a:r>
            <a:endParaRPr lang="lv-LV" sz="1600" dirty="0" smtClean="0"/>
          </a:p>
          <a:p>
            <a:pPr algn="just">
              <a:buNone/>
            </a:pPr>
            <a:r>
              <a:rPr lang="en-GB" sz="1600" dirty="0" smtClean="0"/>
              <a:t> </a:t>
            </a:r>
            <a:endParaRPr lang="lv-LV" sz="1600" dirty="0" smtClean="0"/>
          </a:p>
          <a:p>
            <a:pPr algn="just">
              <a:buNone/>
            </a:pPr>
            <a:r>
              <a:rPr lang="en-GB" sz="1600" dirty="0" smtClean="0"/>
              <a:t>In 201</a:t>
            </a:r>
            <a:r>
              <a:rPr lang="lv-LV" sz="1600" dirty="0" smtClean="0"/>
              <a:t>4</a:t>
            </a:r>
            <a:r>
              <a:rPr lang="en-GB" sz="1600" dirty="0" smtClean="0"/>
              <a:t>, </a:t>
            </a:r>
            <a:r>
              <a:rPr lang="lv-LV" sz="1600" dirty="0" smtClean="0"/>
              <a:t>2825</a:t>
            </a:r>
            <a:r>
              <a:rPr lang="en-GB" sz="1600" dirty="0" smtClean="0"/>
              <a:t> persons applied for re</a:t>
            </a:r>
            <a:r>
              <a:rPr lang="lv-LV" sz="1600" dirty="0" err="1" smtClean="0"/>
              <a:t>nunciation</a:t>
            </a:r>
            <a:r>
              <a:rPr lang="lv-LV" sz="1600" dirty="0" smtClean="0"/>
              <a:t> </a:t>
            </a:r>
            <a:r>
              <a:rPr lang="lv-LV" sz="1600" dirty="0" err="1" smtClean="0"/>
              <a:t>of</a:t>
            </a:r>
            <a:r>
              <a:rPr lang="en-GB" sz="1600" dirty="0" smtClean="0"/>
              <a:t> the non-citizen status, and the status was revoked for </a:t>
            </a:r>
            <a:r>
              <a:rPr lang="lv-LV" sz="1600" dirty="0" smtClean="0"/>
              <a:t>110</a:t>
            </a:r>
            <a:r>
              <a:rPr lang="en-GB" sz="1600" dirty="0" smtClean="0"/>
              <a:t> persons.</a:t>
            </a:r>
            <a:endParaRPr lang="lv-LV" sz="1600" dirty="0" smtClean="0"/>
          </a:p>
          <a:p>
            <a:pPr algn="just"/>
            <a:endParaRPr lang="lv-LV" sz="1600" dirty="0" smtClean="0"/>
          </a:p>
        </p:txBody>
      </p:sp>
      <p:pic>
        <p:nvPicPr>
          <p:cNvPr id="8" name="Content Placeholder 7" descr="DSC_0421.jpg"/>
          <p:cNvPicPr>
            <a:picLocks noGrp="1" noChangeAspect="1"/>
          </p:cNvPicPr>
          <p:nvPr>
            <p:ph sz="half" idx="2"/>
          </p:nvPr>
        </p:nvPicPr>
        <p:blipFill>
          <a:blip r:embed="rId2" cstate="print"/>
          <a:stretch>
            <a:fillRect/>
          </a:stretch>
        </p:blipFill>
        <p:spPr>
          <a:xfrm rot="456684">
            <a:off x="4972743" y="2084961"/>
            <a:ext cx="4038600" cy="2271713"/>
          </a:xfrm>
          <a:prstGeom prst="roundRect">
            <a:avLst>
              <a:gd name="adj" fmla="val 8594"/>
            </a:avLst>
          </a:prstGeom>
          <a:solidFill>
            <a:srgbClr val="FFFFFF">
              <a:shade val="85000"/>
            </a:srgbClr>
          </a:solidFill>
          <a:ln>
            <a:noFill/>
          </a:ln>
          <a:effectLst>
            <a:reflection blurRad="6350" stA="50000" endA="300" endPos="55000" dir="5400000" sy="-100000" algn="bl" rotWithShape="0"/>
            <a:softEdge rad="127000"/>
          </a:effectLst>
        </p:spPr>
      </p:pic>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75</a:t>
            </a:fld>
            <a:endParaRPr lang="lv-LV"/>
          </a:p>
        </p:txBody>
      </p:sp>
      <p:sp>
        <p:nvSpPr>
          <p:cNvPr id="4" name="Title 3"/>
          <p:cNvSpPr>
            <a:spLocks noGrp="1"/>
          </p:cNvSpPr>
          <p:nvPr>
            <p:ph type="title"/>
          </p:nvPr>
        </p:nvSpPr>
        <p:spPr/>
        <p:txBody>
          <a:bodyPr>
            <a:normAutofit/>
          </a:bodyPr>
          <a:lstStyle/>
          <a:p>
            <a:r>
              <a:rPr lang="lv-LV" b="1" dirty="0" err="1" smtClean="0"/>
              <a:t>Loss</a:t>
            </a:r>
            <a:r>
              <a:rPr lang="lv-LV" b="1" dirty="0" smtClean="0"/>
              <a:t> </a:t>
            </a:r>
            <a:r>
              <a:rPr lang="lv-LV" b="1" dirty="0" err="1" smtClean="0"/>
              <a:t>of</a:t>
            </a:r>
            <a:r>
              <a:rPr lang="lv-LV" b="1" dirty="0" smtClean="0"/>
              <a:t> </a:t>
            </a:r>
            <a:r>
              <a:rPr lang="lv-LV" b="1" dirty="0" err="1" smtClean="0"/>
              <a:t>Non-citizen</a:t>
            </a:r>
            <a:r>
              <a:rPr lang="lv-LV" b="1" dirty="0" smtClean="0"/>
              <a:t> Status</a:t>
            </a:r>
            <a:endParaRPr lang="lv-LV" b="1" dirty="0"/>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ack or Previous 8">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v-LV" b="1" dirty="0" err="1" smtClean="0"/>
              <a:t>Loss</a:t>
            </a:r>
            <a:r>
              <a:rPr lang="lv-LV" b="1" dirty="0" smtClean="0"/>
              <a:t> </a:t>
            </a:r>
            <a:r>
              <a:rPr lang="lv-LV" b="1" dirty="0" err="1" smtClean="0"/>
              <a:t>of</a:t>
            </a:r>
            <a:r>
              <a:rPr lang="lv-LV" b="1" dirty="0" smtClean="0"/>
              <a:t> </a:t>
            </a:r>
            <a:r>
              <a:rPr lang="lv-LV" b="1" dirty="0" err="1" smtClean="0"/>
              <a:t>Non-citizen</a:t>
            </a:r>
            <a:r>
              <a:rPr lang="lv-LV" b="1" dirty="0" smtClean="0"/>
              <a:t> Status</a:t>
            </a:r>
            <a:endParaRPr lang="lv-LV" b="1" dirty="0"/>
          </a:p>
        </p:txBody>
      </p:sp>
      <p:graphicFrame>
        <p:nvGraphicFramePr>
          <p:cNvPr id="8" name="Content Placeholder 7"/>
          <p:cNvGraphicFramePr>
            <a:graphicFrameLocks noGrp="1"/>
          </p:cNvGraphicFramePr>
          <p:nvPr>
            <p:ph idx="1"/>
          </p:nvPr>
        </p:nvGraphicFramePr>
        <p:xfrm>
          <a:off x="285720" y="1838324"/>
          <a:ext cx="8643998" cy="480538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76</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Legal</a:t>
            </a:r>
            <a:r>
              <a:rPr lang="lv-LV" sz="1400" dirty="0" smtClean="0"/>
              <a:t> Status</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2786050" y="210369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itle 12"/>
          <p:cNvSpPr>
            <a:spLocks noGrp="1"/>
          </p:cNvSpPr>
          <p:nvPr>
            <p:ph type="title"/>
          </p:nvPr>
        </p:nvSpPr>
        <p:spPr/>
        <p:txBody>
          <a:bodyPr>
            <a:normAutofit/>
          </a:bodyPr>
          <a:lstStyle/>
          <a:p>
            <a:r>
              <a:rPr lang="lv-LV" sz="3200" b="1" dirty="0" smtClean="0">
                <a:solidFill>
                  <a:schemeClr val="accent6">
                    <a:lumMod val="60000"/>
                    <a:lumOff val="40000"/>
                  </a:schemeClr>
                </a:solidFill>
                <a:effectLst>
                  <a:outerShdw blurRad="38100" dist="38100" dir="2700000" algn="tl">
                    <a:srgbClr val="000000">
                      <a:alpha val="43137"/>
                    </a:srgbClr>
                  </a:outerShdw>
                </a:effectLst>
              </a:rPr>
              <a:t>IDENTITY DOCUMENTS</a:t>
            </a:r>
            <a:endParaRPr lang="lv-LV" sz="3200" b="1" dirty="0">
              <a:solidFill>
                <a:schemeClr val="accent6">
                  <a:lumMod val="60000"/>
                  <a:lumOff val="40000"/>
                </a:schemeClr>
              </a:solidFill>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pPr>
              <a:defRPr/>
            </a:pPr>
            <a:fld id="{D81579D9-452F-4C29-A011-B7AE3F8F110C}" type="slidenum">
              <a:rPr lang="lv-LV" smtClean="0"/>
              <a:pPr>
                <a:defRPr/>
              </a:pPr>
              <a:t>77</a:t>
            </a:fld>
            <a:endParaRPr lang="lv-LV"/>
          </a:p>
        </p:txBody>
      </p:sp>
      <p:sp>
        <p:nvSpPr>
          <p:cNvPr id="11" name="Action Button: Home 10">
            <a:hlinkClick r:id="rId6"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0" name="Action Button: Beginning 9">
            <a:hlinkClick r:id="rId7" action="ppaction://hlinksldjump" highlightClick="1"/>
          </p:cNvPr>
          <p:cNvSpPr/>
          <p:nvPr/>
        </p:nvSpPr>
        <p:spPr>
          <a:xfrm>
            <a:off x="123826" y="6238876"/>
            <a:ext cx="1266825" cy="495300"/>
          </a:xfrm>
          <a:prstGeom prst="actionButtonBeginning">
            <a:avLst/>
          </a:prstGeom>
        </p:spPr>
        <p:style>
          <a:lnRef idx="1">
            <a:schemeClr val="accent6"/>
          </a:lnRef>
          <a:fillRef idx="3">
            <a:schemeClr val="accent6"/>
          </a:fillRef>
          <a:effectRef idx="2">
            <a:schemeClr val="accent6"/>
          </a:effectRef>
          <a:fontRef idx="minor">
            <a:schemeClr val="lt1"/>
          </a:fontRef>
        </p:style>
        <p:txBody>
          <a:bodyPr lIns="91428" tIns="45715" rIns="91428" bIns="45715" rtlCol="0" anchor="ctr"/>
          <a:lstStyle/>
          <a:p>
            <a:pPr algn="ctr"/>
            <a:r>
              <a:rPr lang="lv-LV" dirty="0" err="1" smtClean="0"/>
              <a:t>Policy</a:t>
            </a:r>
            <a:r>
              <a:rPr lang="lv-LV" dirty="0" smtClean="0"/>
              <a:t> </a:t>
            </a:r>
            <a:r>
              <a:rPr lang="lv-LV" dirty="0" err="1" smtClean="0"/>
              <a:t>Areas</a:t>
            </a:r>
            <a:endParaRPr lang="lv-LV" dirty="0"/>
          </a:p>
        </p:txBody>
      </p:sp>
      <p:sp>
        <p:nvSpPr>
          <p:cNvPr id="12" name="Action Button: Forward or Next 11">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Identity</a:t>
            </a:r>
            <a:r>
              <a:rPr lang="lv-LV" b="1" dirty="0" smtClean="0"/>
              <a:t> </a:t>
            </a:r>
            <a:r>
              <a:rPr lang="lv-LV" b="1" dirty="0" err="1" smtClean="0"/>
              <a:t>Documents</a:t>
            </a:r>
            <a:endParaRPr lang="lv-LV" b="1" dirty="0"/>
          </a:p>
        </p:txBody>
      </p:sp>
      <p:sp>
        <p:nvSpPr>
          <p:cNvPr id="3" name="Content Placeholder 2"/>
          <p:cNvSpPr>
            <a:spLocks noGrp="1"/>
          </p:cNvSpPr>
          <p:nvPr>
            <p:ph idx="1"/>
          </p:nvPr>
        </p:nvSpPr>
        <p:spPr>
          <a:xfrm>
            <a:off x="428625" y="2066924"/>
            <a:ext cx="8229600" cy="4057651"/>
          </a:xfrm>
        </p:spPr>
        <p:txBody>
          <a:bodyPr>
            <a:normAutofit/>
          </a:bodyPr>
          <a:lstStyle/>
          <a:p>
            <a:pPr algn="just">
              <a:buNone/>
            </a:pPr>
            <a:r>
              <a:rPr lang="en-GB" sz="1800" dirty="0" smtClean="0"/>
              <a:t>To ensure the issuing of identification</a:t>
            </a:r>
            <a:r>
              <a:rPr lang="lv-LV" sz="1800" dirty="0" smtClean="0"/>
              <a:t> (ID)</a:t>
            </a:r>
            <a:r>
              <a:rPr lang="en-GB" sz="1800" dirty="0" smtClean="0"/>
              <a:t> and travel documents, the OCMA performs the following tasks:</a:t>
            </a:r>
            <a:endParaRPr lang="lv-LV" sz="1800" dirty="0" smtClean="0"/>
          </a:p>
          <a:p>
            <a:pPr algn="just">
              <a:buNone/>
            </a:pPr>
            <a:endParaRPr lang="lv-LV" sz="1800" dirty="0" smtClean="0"/>
          </a:p>
          <a:p>
            <a:pPr lvl="0" algn="just">
              <a:buNone/>
            </a:pPr>
            <a:r>
              <a:rPr lang="lv-LV" sz="1800" dirty="0" smtClean="0"/>
              <a:t>-i</a:t>
            </a:r>
            <a:r>
              <a:rPr lang="en-GB" sz="1800" dirty="0" err="1" smtClean="0"/>
              <a:t>ssues</a:t>
            </a:r>
            <a:r>
              <a:rPr lang="lv-LV" sz="1800" dirty="0" smtClean="0"/>
              <a:t> </a:t>
            </a:r>
            <a:r>
              <a:rPr lang="en-GB" sz="1800" dirty="0" smtClean="0"/>
              <a:t>identification</a:t>
            </a:r>
            <a:r>
              <a:rPr lang="lv-LV" sz="1800" dirty="0" smtClean="0"/>
              <a:t> documents</a:t>
            </a:r>
            <a:r>
              <a:rPr lang="en-GB" sz="1800" dirty="0" smtClean="0"/>
              <a:t> to Latvian citizens</a:t>
            </a:r>
            <a:r>
              <a:rPr lang="lv-LV" sz="1800" dirty="0" smtClean="0"/>
              <a:t> </a:t>
            </a:r>
            <a:r>
              <a:rPr lang="lv-LV" sz="1800" dirty="0" err="1" smtClean="0"/>
              <a:t>and</a:t>
            </a:r>
            <a:r>
              <a:rPr lang="en-GB" sz="1800" dirty="0" smtClean="0"/>
              <a:t> Latvian non-citizens,</a:t>
            </a:r>
            <a:r>
              <a:rPr lang="lv-LV" sz="1800" dirty="0" smtClean="0"/>
              <a:t> </a:t>
            </a:r>
            <a:r>
              <a:rPr lang="en-GB" sz="1800" dirty="0" smtClean="0"/>
              <a:t>travel documents</a:t>
            </a:r>
            <a:r>
              <a:rPr lang="lv-LV" sz="1800" dirty="0" smtClean="0"/>
              <a:t> to</a:t>
            </a:r>
            <a:r>
              <a:rPr lang="en-GB" sz="1800" dirty="0" smtClean="0"/>
              <a:t> refugees, persons whom the </a:t>
            </a:r>
            <a:r>
              <a:rPr lang="lv-LV" sz="1800" dirty="0" err="1" smtClean="0"/>
              <a:t>alternative</a:t>
            </a:r>
            <a:r>
              <a:rPr lang="lv-LV" sz="1800" dirty="0" smtClean="0"/>
              <a:t> status </a:t>
            </a:r>
            <a:r>
              <a:rPr lang="en-GB" sz="1800" dirty="0" smtClean="0"/>
              <a:t>is granted and stateless persons who have received the permit to reside Latvia</a:t>
            </a:r>
            <a:r>
              <a:rPr lang="lv-LV" sz="1800" dirty="0" smtClean="0"/>
              <a:t>.</a:t>
            </a:r>
          </a:p>
          <a:p>
            <a:pPr lvl="0" algn="just">
              <a:buNone/>
            </a:pPr>
            <a:endParaRPr lang="lv-LV" sz="1800" dirty="0" smtClean="0"/>
          </a:p>
          <a:p>
            <a:pPr lvl="0" algn="just">
              <a:buNone/>
            </a:pPr>
            <a:r>
              <a:rPr lang="lv-LV" sz="1800" dirty="0" smtClean="0"/>
              <a:t>-a</a:t>
            </a:r>
            <a:r>
              <a:rPr lang="en-GB" sz="1800" dirty="0" err="1" smtClean="0"/>
              <a:t>ccepts</a:t>
            </a:r>
            <a:r>
              <a:rPr lang="en-GB" sz="1800" dirty="0" smtClean="0"/>
              <a:t> applications by the participants of national resistance movements and the politically repressed persons and issues identity cards for the participants of national resistance movements and the politically repressed persons</a:t>
            </a:r>
            <a:r>
              <a:rPr lang="lv-LV" sz="1800" dirty="0" smtClean="0"/>
              <a:t>.</a:t>
            </a:r>
            <a:endParaRPr lang="lv-LV" sz="1800"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78</a:t>
            </a:fld>
            <a:endParaRPr lang="lv-LV"/>
          </a:p>
        </p:txBody>
      </p:sp>
      <p:sp>
        <p:nvSpPr>
          <p:cNvPr id="5" name="Action Button: Back or Previous 4">
            <a:hlinkClick r:id="rId2"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sp>
        <p:nvSpPr>
          <p:cNvPr id="6" name="Action Button: Forward or Next 5">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Lr pase.jpg"/>
          <p:cNvPicPr>
            <a:picLocks noChangeAspect="1"/>
          </p:cNvPicPr>
          <p:nvPr/>
        </p:nvPicPr>
        <p:blipFill>
          <a:blip r:embed="rId3" cstate="print"/>
          <a:srcRect l="14500" t="2400" r="3330" b="5820"/>
          <a:stretch>
            <a:fillRect/>
          </a:stretch>
        </p:blipFill>
        <p:spPr>
          <a:xfrm rot="21368493">
            <a:off x="89266" y="1662237"/>
            <a:ext cx="1717502" cy="2710959"/>
          </a:xfrm>
          <a:prstGeom prst="rect">
            <a:avLst/>
          </a:prstGeom>
        </p:spPr>
      </p:pic>
      <p:pic>
        <p:nvPicPr>
          <p:cNvPr id="26" name="Picture 25" descr="18 un 19.tif"/>
          <p:cNvPicPr>
            <a:picLocks noChangeAspect="1"/>
          </p:cNvPicPr>
          <p:nvPr/>
        </p:nvPicPr>
        <p:blipFill>
          <a:blip r:embed="rId4" cstate="print">
            <a:lum bright="10000"/>
          </a:blip>
          <a:srcRect t="3499" b="8637"/>
          <a:stretch>
            <a:fillRect/>
          </a:stretch>
        </p:blipFill>
        <p:spPr>
          <a:xfrm>
            <a:off x="1799243" y="2259106"/>
            <a:ext cx="7344757" cy="4598893"/>
          </a:xfrm>
          <a:prstGeom prst="rect">
            <a:avLst/>
          </a:prstGeom>
        </p:spPr>
      </p:pic>
      <p:pic>
        <p:nvPicPr>
          <p:cNvPr id="20" name="Picture 19" descr="pase003.tif"/>
          <p:cNvPicPr>
            <a:picLocks noChangeAspect="1"/>
          </p:cNvPicPr>
          <p:nvPr/>
        </p:nvPicPr>
        <p:blipFill>
          <a:blip r:embed="rId5" cstate="print"/>
          <a:srcRect l="1383" b="1164"/>
          <a:stretch>
            <a:fillRect/>
          </a:stretch>
        </p:blipFill>
        <p:spPr>
          <a:xfrm rot="5400000">
            <a:off x="4514549" y="2253293"/>
            <a:ext cx="5029680" cy="3614790"/>
          </a:xfrm>
          <a:prstGeom prst="rect">
            <a:avLst/>
          </a:prstGeom>
          <a:effectLst>
            <a:softEdge rad="31750"/>
          </a:effectLst>
        </p:spPr>
      </p:pic>
      <p:sp>
        <p:nvSpPr>
          <p:cNvPr id="5" name="Title 4"/>
          <p:cNvSpPr>
            <a:spLocks noGrp="1"/>
          </p:cNvSpPr>
          <p:nvPr>
            <p:ph type="title"/>
          </p:nvPr>
        </p:nvSpPr>
        <p:spPr/>
        <p:txBody>
          <a:bodyPr/>
          <a:lstStyle/>
          <a:p>
            <a:r>
              <a:rPr lang="lv-LV" b="1" dirty="0" err="1" smtClean="0"/>
              <a:t>Identity</a:t>
            </a:r>
            <a:r>
              <a:rPr lang="lv-LV" b="1" dirty="0" smtClean="0"/>
              <a:t> </a:t>
            </a:r>
            <a:r>
              <a:rPr lang="lv-LV" b="1" dirty="0" err="1" smtClean="0"/>
              <a:t>Documents</a:t>
            </a:r>
            <a:endParaRPr lang="lv-LV" b="1"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79</a:t>
            </a:fld>
            <a:endParaRPr lang="lv-LV"/>
          </a:p>
        </p:txBody>
      </p:sp>
      <p:sp>
        <p:nvSpPr>
          <p:cNvPr id="13" name="Action Button: Home 12">
            <a:hlinkClick r:id="rId6"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2" name="Action Button: Back or Previous 11">
            <a:hlinkClick r:id="rId7"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sp>
        <p:nvSpPr>
          <p:cNvPr id="21" name="Action Button: Forward or Next 2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pic>
        <p:nvPicPr>
          <p:cNvPr id="22" name="Picture 21" descr="2ieksvaki.tif"/>
          <p:cNvPicPr>
            <a:picLocks noChangeAspect="1"/>
          </p:cNvPicPr>
          <p:nvPr/>
        </p:nvPicPr>
        <p:blipFill>
          <a:blip r:embed="rId8" cstate="print"/>
          <a:stretch>
            <a:fillRect/>
          </a:stretch>
        </p:blipFill>
        <p:spPr>
          <a:xfrm rot="644940">
            <a:off x="583236" y="3501510"/>
            <a:ext cx="1923087" cy="2674356"/>
          </a:xfrm>
          <a:prstGeom prst="rect">
            <a:avLst/>
          </a:prstGeom>
        </p:spPr>
      </p:pic>
      <p:pic>
        <p:nvPicPr>
          <p:cNvPr id="23" name="Picture 22" descr="pase004.tif"/>
          <p:cNvPicPr>
            <a:picLocks noChangeAspect="1"/>
          </p:cNvPicPr>
          <p:nvPr/>
        </p:nvPicPr>
        <p:blipFill>
          <a:blip r:embed="rId9" cstate="print"/>
          <a:srcRect l="29679" t="5944" r="7468" b="3936"/>
          <a:stretch>
            <a:fillRect/>
          </a:stretch>
        </p:blipFill>
        <p:spPr>
          <a:xfrm rot="17514130">
            <a:off x="2608529" y="3595199"/>
            <a:ext cx="2283025" cy="3209968"/>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2878694" y="2065038"/>
            <a:ext cx="5204741" cy="1477328"/>
          </a:xfrm>
          <a:prstGeom prst="rect">
            <a:avLst/>
          </a:prstGeom>
          <a:solidFill>
            <a:schemeClr val="accent6">
              <a:lumMod val="20000"/>
              <a:lumOff val="80000"/>
            </a:schemeClr>
          </a:solidFill>
        </p:spPr>
        <p:txBody>
          <a:bodyPr wrap="square" rtlCol="0">
            <a:spAutoFit/>
          </a:bodyPr>
          <a:lstStyle/>
          <a:p>
            <a:r>
              <a:rPr lang="en-US" b="1" dirty="0" smtClean="0">
                <a:solidFill>
                  <a:schemeClr val="accent6">
                    <a:lumMod val="75000"/>
                  </a:schemeClr>
                </a:solidFill>
              </a:rPr>
              <a:t>Citizen’s passport</a:t>
            </a:r>
            <a:r>
              <a:rPr lang="lv-LV" b="1" dirty="0" smtClean="0">
                <a:solidFill>
                  <a:schemeClr val="accent6">
                    <a:lumMod val="75000"/>
                  </a:schemeClr>
                </a:solidFill>
              </a:rPr>
              <a:t> </a:t>
            </a:r>
            <a:r>
              <a:rPr lang="en-US" dirty="0" smtClean="0"/>
              <a:t>is a person’s identity document issued to the citizens of the Republic of Latvia according to the data provided by the Population Register.</a:t>
            </a:r>
            <a:endParaRPr lang="lv-LV" dirty="0" smtClean="0"/>
          </a:p>
          <a:p>
            <a:endParaRPr lang="lv-LV"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half" idx="1"/>
          </p:nvPr>
        </p:nvGraphicFramePr>
        <p:xfrm>
          <a:off x="1861851" y="1904104"/>
          <a:ext cx="7082125" cy="442049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8</a:t>
            </a:fld>
            <a:endParaRPr lang="lv-LV"/>
          </a:p>
        </p:txBody>
      </p:sp>
      <p:sp>
        <p:nvSpPr>
          <p:cNvPr id="2" name="Title 1"/>
          <p:cNvSpPr>
            <a:spLocks noGrp="1"/>
          </p:cNvSpPr>
          <p:nvPr>
            <p:ph type="title"/>
          </p:nvPr>
        </p:nvSpPr>
        <p:spPr/>
        <p:txBody>
          <a:bodyPr/>
          <a:lstStyle/>
          <a:p>
            <a:r>
              <a:rPr lang="lv-LV" b="1" dirty="0" err="1" smtClean="0"/>
              <a:t>Personnel</a:t>
            </a:r>
            <a:endParaRPr lang="lv-LV" b="1" dirty="0"/>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Personnel</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pases iekspuse.jpg"/>
          <p:cNvPicPr>
            <a:picLocks noChangeAspect="1"/>
          </p:cNvPicPr>
          <p:nvPr/>
        </p:nvPicPr>
        <p:blipFill>
          <a:blip r:embed="rId3">
            <a:lum bright="10000"/>
          </a:blip>
          <a:srcRect b="54031"/>
          <a:stretch>
            <a:fillRect/>
          </a:stretch>
        </p:blipFill>
        <p:spPr>
          <a:xfrm rot="16200000">
            <a:off x="-868308" y="2685819"/>
            <a:ext cx="4931372" cy="3194756"/>
          </a:xfrm>
          <a:prstGeom prst="rect">
            <a:avLst/>
          </a:prstGeom>
        </p:spPr>
      </p:pic>
      <p:sp>
        <p:nvSpPr>
          <p:cNvPr id="5" name="Title 4"/>
          <p:cNvSpPr>
            <a:spLocks noGrp="1"/>
          </p:cNvSpPr>
          <p:nvPr>
            <p:ph type="title"/>
          </p:nvPr>
        </p:nvSpPr>
        <p:spPr/>
        <p:txBody>
          <a:bodyPr/>
          <a:lstStyle/>
          <a:p>
            <a:r>
              <a:rPr lang="lv-LV" b="1" dirty="0" err="1" smtClean="0"/>
              <a:t>Identity</a:t>
            </a:r>
            <a:r>
              <a:rPr lang="lv-LV" b="1" dirty="0" smtClean="0"/>
              <a:t> </a:t>
            </a:r>
            <a:r>
              <a:rPr lang="lv-LV" b="1" dirty="0" err="1" smtClean="0"/>
              <a:t>Documents</a:t>
            </a:r>
            <a:endParaRPr lang="lv-LV" b="1" dirty="0"/>
          </a:p>
        </p:txBody>
      </p:sp>
      <p:sp>
        <p:nvSpPr>
          <p:cNvPr id="6" name="Content Placeholder 5"/>
          <p:cNvSpPr>
            <a:spLocks noGrp="1"/>
          </p:cNvSpPr>
          <p:nvPr>
            <p:ph idx="1"/>
          </p:nvPr>
        </p:nvSpPr>
        <p:spPr>
          <a:xfrm>
            <a:off x="2698044" y="1817511"/>
            <a:ext cx="6167751" cy="4553366"/>
          </a:xfrm>
        </p:spPr>
        <p:txBody>
          <a:bodyPr>
            <a:noAutofit/>
          </a:bodyPr>
          <a:lstStyle/>
          <a:p>
            <a:pPr algn="just">
              <a:buNone/>
            </a:pPr>
            <a:r>
              <a:rPr lang="lv-LV" sz="1400" b="1" dirty="0" smtClean="0">
                <a:solidFill>
                  <a:schemeClr val="accent6">
                    <a:lumMod val="75000"/>
                  </a:schemeClr>
                </a:solidFill>
              </a:rPr>
              <a:t>N</a:t>
            </a:r>
            <a:r>
              <a:rPr lang="en-US" sz="1400" b="1" dirty="0" smtClean="0">
                <a:solidFill>
                  <a:schemeClr val="accent6">
                    <a:lumMod val="75000"/>
                  </a:schemeClr>
                </a:solidFill>
              </a:rPr>
              <a:t>on-citizen's </a:t>
            </a:r>
            <a:r>
              <a:rPr lang="lv-LV" sz="1400" b="1" dirty="0" smtClean="0">
                <a:solidFill>
                  <a:schemeClr val="accent6">
                    <a:lumMod val="75000"/>
                  </a:schemeClr>
                </a:solidFill>
              </a:rPr>
              <a:t>(</a:t>
            </a:r>
            <a:r>
              <a:rPr lang="lv-LV" sz="1400" b="1" dirty="0" err="1" smtClean="0">
                <a:solidFill>
                  <a:schemeClr val="accent6">
                    <a:lumMod val="75000"/>
                  </a:schemeClr>
                </a:solidFill>
              </a:rPr>
              <a:t>alien’s</a:t>
            </a:r>
            <a:r>
              <a:rPr lang="lv-LV" sz="1400" b="1" dirty="0" smtClean="0">
                <a:solidFill>
                  <a:schemeClr val="accent6">
                    <a:lumMod val="75000"/>
                  </a:schemeClr>
                </a:solidFill>
              </a:rPr>
              <a:t>) </a:t>
            </a:r>
            <a:r>
              <a:rPr lang="en-US" sz="1400" b="1" dirty="0" smtClean="0">
                <a:solidFill>
                  <a:schemeClr val="accent6">
                    <a:lumMod val="75000"/>
                  </a:schemeClr>
                </a:solidFill>
              </a:rPr>
              <a:t>passport</a:t>
            </a:r>
            <a:r>
              <a:rPr lang="lv-LV" sz="1400" b="1" dirty="0" smtClean="0">
                <a:solidFill>
                  <a:schemeClr val="accent6">
                    <a:lumMod val="75000"/>
                  </a:schemeClr>
                </a:solidFill>
              </a:rPr>
              <a:t> </a:t>
            </a:r>
            <a:r>
              <a:rPr lang="en-US" sz="1400" dirty="0" smtClean="0"/>
              <a:t>is a person’s identity document, ensuring its holder the rights to reside in the territory of Latvia, travel abroad, as well as other rights.</a:t>
            </a:r>
            <a:endParaRPr lang="lv-LV" sz="1400" dirty="0" smtClean="0"/>
          </a:p>
          <a:p>
            <a:pPr algn="just">
              <a:buNone/>
            </a:pPr>
            <a:endParaRPr lang="en-US" sz="1000" dirty="0" smtClean="0"/>
          </a:p>
          <a:p>
            <a:pPr algn="just">
              <a:buNone/>
            </a:pPr>
            <a:r>
              <a:rPr lang="en-US" sz="1400" b="1" dirty="0" smtClean="0">
                <a:solidFill>
                  <a:schemeClr val="accent6">
                    <a:lumMod val="75000"/>
                  </a:schemeClr>
                </a:solidFill>
              </a:rPr>
              <a:t>Stateless person’s travel document</a:t>
            </a:r>
            <a:r>
              <a:rPr lang="lv-LV" sz="1400" b="1" dirty="0" smtClean="0">
                <a:solidFill>
                  <a:schemeClr val="accent6">
                    <a:lumMod val="75000"/>
                  </a:schemeClr>
                </a:solidFill>
              </a:rPr>
              <a:t> </a:t>
            </a:r>
            <a:r>
              <a:rPr lang="en-US" sz="1400" dirty="0" smtClean="0"/>
              <a:t>is a person’s identification document, issued by authorized state institutions, which according to the international agreements binding to Latvia, existing laws an other normative acts entitles the document’s holder to reside in the Republic of Latvia and travel abroad.</a:t>
            </a:r>
            <a:endParaRPr lang="lv-LV" sz="1400" dirty="0" smtClean="0"/>
          </a:p>
          <a:p>
            <a:pPr algn="just">
              <a:buNone/>
            </a:pPr>
            <a:endParaRPr lang="en-US" sz="1000" dirty="0" smtClean="0"/>
          </a:p>
          <a:p>
            <a:pPr algn="just">
              <a:buNone/>
            </a:pPr>
            <a:r>
              <a:rPr lang="en-US" sz="1400" b="1" dirty="0" smtClean="0">
                <a:solidFill>
                  <a:schemeClr val="accent6">
                    <a:lumMod val="75000"/>
                  </a:schemeClr>
                </a:solidFill>
              </a:rPr>
              <a:t>Refugee’s travel document</a:t>
            </a:r>
            <a:r>
              <a:rPr lang="lv-LV" sz="1400" b="1" dirty="0" smtClean="0">
                <a:solidFill>
                  <a:schemeClr val="accent6">
                    <a:lumMod val="75000"/>
                  </a:schemeClr>
                </a:solidFill>
              </a:rPr>
              <a:t> </a:t>
            </a:r>
            <a:r>
              <a:rPr lang="en-US" sz="1400" dirty="0" smtClean="0"/>
              <a:t>confirms the identity of its holder and is envisaged for travelling abroad. It is issued to persons who have been granted the refugee status according to </a:t>
            </a:r>
            <a:r>
              <a:rPr lang="en-US" sz="1400" i="1" dirty="0" smtClean="0"/>
              <a:t>Asylum Law</a:t>
            </a:r>
            <a:r>
              <a:rPr lang="en-US" sz="1400" dirty="0" smtClean="0"/>
              <a:t>.</a:t>
            </a:r>
            <a:endParaRPr lang="lv-LV" sz="1400" dirty="0" smtClean="0"/>
          </a:p>
          <a:p>
            <a:pPr algn="just">
              <a:buNone/>
            </a:pPr>
            <a:endParaRPr lang="en-US" sz="1000" dirty="0" smtClean="0"/>
          </a:p>
          <a:p>
            <a:pPr algn="just">
              <a:buNone/>
            </a:pPr>
            <a:r>
              <a:rPr lang="en-US" sz="1400" b="1" dirty="0" smtClean="0">
                <a:solidFill>
                  <a:schemeClr val="accent6">
                    <a:lumMod val="75000"/>
                  </a:schemeClr>
                </a:solidFill>
              </a:rPr>
              <a:t>Travel document (</a:t>
            </a:r>
            <a:r>
              <a:rPr lang="lv-LV" sz="1400" b="1" dirty="0" err="1" smtClean="0">
                <a:solidFill>
                  <a:schemeClr val="accent6">
                    <a:lumMod val="75000"/>
                  </a:schemeClr>
                </a:solidFill>
              </a:rPr>
              <a:t>for</a:t>
            </a:r>
            <a:r>
              <a:rPr lang="lv-LV" sz="1400" b="1" dirty="0" smtClean="0">
                <a:solidFill>
                  <a:schemeClr val="accent6">
                    <a:lumMod val="75000"/>
                  </a:schemeClr>
                </a:solidFill>
              </a:rPr>
              <a:t> </a:t>
            </a:r>
            <a:r>
              <a:rPr lang="lv-LV" sz="1400" b="1" dirty="0" err="1" smtClean="0">
                <a:solidFill>
                  <a:schemeClr val="accent6">
                    <a:lumMod val="75000"/>
                  </a:schemeClr>
                </a:solidFill>
              </a:rPr>
              <a:t>person</a:t>
            </a:r>
            <a:r>
              <a:rPr lang="lv-LV" sz="1400" b="1" dirty="0" smtClean="0">
                <a:solidFill>
                  <a:schemeClr val="accent6">
                    <a:lumMod val="75000"/>
                  </a:schemeClr>
                </a:solidFill>
              </a:rPr>
              <a:t> </a:t>
            </a:r>
            <a:r>
              <a:rPr lang="lv-LV" sz="1400" b="1" dirty="0" err="1" smtClean="0">
                <a:solidFill>
                  <a:schemeClr val="accent6">
                    <a:lumMod val="75000"/>
                  </a:schemeClr>
                </a:solidFill>
              </a:rPr>
              <a:t>with</a:t>
            </a:r>
            <a:r>
              <a:rPr lang="lv-LV" sz="1400" b="1" dirty="0" smtClean="0">
                <a:solidFill>
                  <a:schemeClr val="accent6">
                    <a:lumMod val="75000"/>
                  </a:schemeClr>
                </a:solidFill>
              </a:rPr>
              <a:t> </a:t>
            </a:r>
            <a:r>
              <a:rPr lang="lv-LV" sz="1400" b="1" dirty="0" err="1" smtClean="0">
                <a:solidFill>
                  <a:schemeClr val="accent6">
                    <a:lumMod val="75000"/>
                  </a:schemeClr>
                </a:solidFill>
              </a:rPr>
              <a:t>alternative</a:t>
            </a:r>
            <a:r>
              <a:rPr lang="lv-LV" sz="1400" b="1" dirty="0" smtClean="0">
                <a:solidFill>
                  <a:schemeClr val="accent6">
                    <a:lumMod val="75000"/>
                  </a:schemeClr>
                </a:solidFill>
              </a:rPr>
              <a:t> </a:t>
            </a:r>
            <a:r>
              <a:rPr lang="en-US" sz="1400" b="1" dirty="0" smtClean="0">
                <a:solidFill>
                  <a:schemeClr val="accent6">
                    <a:lumMod val="75000"/>
                  </a:schemeClr>
                </a:solidFill>
              </a:rPr>
              <a:t>status)</a:t>
            </a:r>
            <a:r>
              <a:rPr lang="lv-LV" sz="1400" b="1" dirty="0" smtClean="0">
                <a:solidFill>
                  <a:schemeClr val="accent6">
                    <a:lumMod val="75000"/>
                  </a:schemeClr>
                </a:solidFill>
              </a:rPr>
              <a:t> </a:t>
            </a:r>
            <a:r>
              <a:rPr lang="en-US" sz="1400" dirty="0" smtClean="0"/>
              <a:t>confirms the identity of its holder and is envisaged for travelling abroad. It is issued to a person who has been granted the </a:t>
            </a:r>
            <a:r>
              <a:rPr lang="lv-LV" sz="1400" dirty="0" err="1" smtClean="0"/>
              <a:t>alternative</a:t>
            </a:r>
            <a:r>
              <a:rPr lang="lv-LV" sz="1400" dirty="0" smtClean="0"/>
              <a:t> </a:t>
            </a:r>
            <a:r>
              <a:rPr lang="en-US" sz="1400" dirty="0" smtClean="0"/>
              <a:t>status according to </a:t>
            </a:r>
            <a:r>
              <a:rPr lang="en-US" sz="1400" i="1" dirty="0" smtClean="0"/>
              <a:t>Asylum Law </a:t>
            </a:r>
            <a:r>
              <a:rPr lang="en-US" sz="1400" dirty="0" smtClean="0"/>
              <a:t>and who has no valid travel document issued by his/her country of citizenship and it is impossible to receive it.</a:t>
            </a:r>
            <a:endParaRPr lang="lv-LV" sz="1400"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80</a:t>
            </a:fld>
            <a:endParaRPr lang="lv-LV"/>
          </a:p>
        </p:txBody>
      </p:sp>
      <p:sp>
        <p:nvSpPr>
          <p:cNvPr id="13" name="Action Button: Home 12">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2" name="Action Button: Back or Previous 11">
            <a:hlinkClick r:id="rId5"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pic>
        <p:nvPicPr>
          <p:cNvPr id="15" name="Picture 14" descr="Nepils pase.jpg"/>
          <p:cNvPicPr>
            <a:picLocks noChangeAspect="1"/>
          </p:cNvPicPr>
          <p:nvPr/>
        </p:nvPicPr>
        <p:blipFill>
          <a:blip r:embed="rId6" cstate="print"/>
          <a:srcRect l="4071" t="732" r="4082" b="9492"/>
          <a:stretch>
            <a:fillRect/>
          </a:stretch>
        </p:blipFill>
        <p:spPr>
          <a:xfrm rot="220529">
            <a:off x="291015" y="2598388"/>
            <a:ext cx="1063804" cy="1540573"/>
          </a:xfrm>
          <a:prstGeom prst="rect">
            <a:avLst/>
          </a:prstGeom>
        </p:spPr>
      </p:pic>
      <p:pic>
        <p:nvPicPr>
          <p:cNvPr id="16" name="Picture 15" descr="Bezvalstn pase.jpg"/>
          <p:cNvPicPr>
            <a:picLocks noChangeAspect="1"/>
          </p:cNvPicPr>
          <p:nvPr/>
        </p:nvPicPr>
        <p:blipFill>
          <a:blip r:embed="rId7" cstate="print"/>
          <a:srcRect l="4887" t="1095" r="3547" b="9617"/>
          <a:stretch>
            <a:fillRect/>
          </a:stretch>
        </p:blipFill>
        <p:spPr>
          <a:xfrm rot="293082">
            <a:off x="1234918" y="3198991"/>
            <a:ext cx="1060539" cy="1475047"/>
          </a:xfrm>
          <a:prstGeom prst="rect">
            <a:avLst/>
          </a:prstGeom>
        </p:spPr>
      </p:pic>
      <p:pic>
        <p:nvPicPr>
          <p:cNvPr id="17" name="Picture 16" descr="altern cel dok.jpg"/>
          <p:cNvPicPr>
            <a:picLocks noChangeAspect="1"/>
          </p:cNvPicPr>
          <p:nvPr/>
        </p:nvPicPr>
        <p:blipFill>
          <a:blip r:embed="rId8" cstate="print"/>
          <a:srcRect l="5693" t="2802" r="8915" b="13468"/>
          <a:stretch>
            <a:fillRect/>
          </a:stretch>
        </p:blipFill>
        <p:spPr>
          <a:xfrm rot="333984">
            <a:off x="215471" y="4297610"/>
            <a:ext cx="989045" cy="1464906"/>
          </a:xfrm>
          <a:prstGeom prst="rect">
            <a:avLst/>
          </a:prstGeom>
        </p:spPr>
      </p:pic>
      <p:pic>
        <p:nvPicPr>
          <p:cNvPr id="18" name="Picture 17" descr="begla pase.jpg"/>
          <p:cNvPicPr>
            <a:picLocks noChangeAspect="1"/>
          </p:cNvPicPr>
          <p:nvPr/>
        </p:nvPicPr>
        <p:blipFill>
          <a:blip r:embed="rId9" cstate="print"/>
          <a:srcRect l="5632" t="2143" r="3337" b="9533"/>
          <a:stretch>
            <a:fillRect/>
          </a:stretch>
        </p:blipFill>
        <p:spPr>
          <a:xfrm rot="21353179">
            <a:off x="1206509" y="4652235"/>
            <a:ext cx="1054359" cy="1515663"/>
          </a:xfrm>
          <a:prstGeom prst="rect">
            <a:avLst/>
          </a:prstGeom>
        </p:spPr>
      </p:pic>
      <p:sp>
        <p:nvSpPr>
          <p:cNvPr id="21" name="Action Button: Forward or Next 2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b="1" dirty="0" err="1" smtClean="0"/>
              <a:t>Identity</a:t>
            </a:r>
            <a:r>
              <a:rPr lang="lv-LV" b="1" dirty="0" smtClean="0"/>
              <a:t> </a:t>
            </a:r>
            <a:r>
              <a:rPr lang="lv-LV" b="1" dirty="0" err="1" smtClean="0"/>
              <a:t>Documents</a:t>
            </a:r>
            <a:endParaRPr lang="lv-LV" b="1" dirty="0"/>
          </a:p>
        </p:txBody>
      </p:sp>
      <p:graphicFrame>
        <p:nvGraphicFramePr>
          <p:cNvPr id="8" name="Content Placeholder 7"/>
          <p:cNvGraphicFramePr>
            <a:graphicFrameLocks noGrp="1"/>
          </p:cNvGraphicFramePr>
          <p:nvPr>
            <p:ph idx="1"/>
          </p:nvPr>
        </p:nvGraphicFramePr>
        <p:xfrm>
          <a:off x="494853" y="2078038"/>
          <a:ext cx="8191948" cy="4048125"/>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81</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1"/>
          </p:nvPr>
        </p:nvGraphicFramePr>
        <p:xfrm>
          <a:off x="219076" y="2093204"/>
          <a:ext cx="5029200" cy="4326257"/>
        </p:xfrm>
        <a:graphic>
          <a:graphicData uri="http://schemas.openxmlformats.org/drawingml/2006/chart">
            <c:chart xmlns:c="http://schemas.openxmlformats.org/drawingml/2006/chart" xmlns:r="http://schemas.openxmlformats.org/officeDocument/2006/relationships" r:id="rId2"/>
          </a:graphicData>
        </a:graphic>
      </p:graphicFrame>
      <p:pic>
        <p:nvPicPr>
          <p:cNvPr id="11" name="Content Placeholder 10" descr="Austrs Pases.jpg"/>
          <p:cNvPicPr>
            <a:picLocks noGrp="1" noChangeAspect="1"/>
          </p:cNvPicPr>
          <p:nvPr>
            <p:ph sz="half" idx="2"/>
          </p:nvPr>
        </p:nvPicPr>
        <p:blipFill>
          <a:blip r:embed="rId3" cstate="print"/>
          <a:stretch>
            <a:fillRect/>
          </a:stretch>
        </p:blipFill>
        <p:spPr>
          <a:xfrm>
            <a:off x="5486400" y="2924584"/>
            <a:ext cx="3209925" cy="1821632"/>
          </a:xfrm>
          <a:prstGeom prst="roundRect">
            <a:avLst>
              <a:gd name="adj" fmla="val 8594"/>
            </a:avLst>
          </a:prstGeom>
          <a:solidFill>
            <a:srgbClr val="FFFFFF">
              <a:shade val="85000"/>
            </a:srgbClr>
          </a:solidFill>
          <a:ln>
            <a:noFill/>
          </a:ln>
          <a:effectLst>
            <a:outerShdw blurRad="50800" dist="50800" dir="5400000" algn="ctr" rotWithShape="0">
              <a:srgbClr val="000000">
                <a:alpha val="41000"/>
              </a:srgbClr>
            </a:outerShdw>
            <a:reflection blurRad="12700" stA="38000" endPos="28000" dist="5000" dir="5400000" sy="-100000" algn="bl" rotWithShape="0"/>
          </a:effectLst>
          <a:scene3d>
            <a:camera prst="orthographicFront">
              <a:rot lat="0" lon="0" rev="300000"/>
            </a:camera>
            <a:lightRig rig="threePt" dir="t"/>
          </a:scene3d>
          <a:sp3d/>
        </p:spPr>
      </p:pic>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82</a:t>
            </a:fld>
            <a:endParaRPr lang="lv-LV"/>
          </a:p>
        </p:txBody>
      </p:sp>
      <p:sp>
        <p:nvSpPr>
          <p:cNvPr id="4" name="Title 3"/>
          <p:cNvSpPr>
            <a:spLocks noGrp="1"/>
          </p:cNvSpPr>
          <p:nvPr>
            <p:ph type="title"/>
          </p:nvPr>
        </p:nvSpPr>
        <p:spPr/>
        <p:txBody>
          <a:bodyPr/>
          <a:lstStyle/>
          <a:p>
            <a:r>
              <a:rPr lang="lv-LV" b="1" dirty="0" err="1" smtClean="0"/>
              <a:t>Identity</a:t>
            </a:r>
            <a:r>
              <a:rPr lang="lv-LV" b="1" dirty="0" smtClean="0"/>
              <a:t> </a:t>
            </a:r>
            <a:r>
              <a:rPr lang="lv-LV" b="1" dirty="0" err="1" smtClean="0"/>
              <a:t>Documents</a:t>
            </a:r>
            <a:endParaRPr lang="lv-LV" b="1" dirty="0"/>
          </a:p>
        </p:txBody>
      </p:sp>
      <p:sp>
        <p:nvSpPr>
          <p:cNvPr id="6" name="Action Button: Home 5">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pic>
        <p:nvPicPr>
          <p:cNvPr id="12" name="Picture 11" descr="Austr Pases.jpg"/>
          <p:cNvPicPr>
            <a:picLocks noChangeAspect="1"/>
          </p:cNvPicPr>
          <p:nvPr/>
        </p:nvPicPr>
        <p:blipFill>
          <a:blip r:embed="rId5" cstate="print"/>
          <a:srcRect r="29187"/>
          <a:stretch>
            <a:fillRect/>
          </a:stretch>
        </p:blipFill>
        <p:spPr>
          <a:xfrm rot="1372848">
            <a:off x="5982390" y="1689043"/>
            <a:ext cx="2940276" cy="1733531"/>
          </a:xfrm>
          <a:prstGeom prst="rect">
            <a:avLst/>
          </a:prstGeom>
          <a:ln>
            <a:noFill/>
          </a:ln>
          <a:effectLst>
            <a:softEdge rad="112500"/>
          </a:effectLst>
        </p:spPr>
      </p:pic>
      <p:sp>
        <p:nvSpPr>
          <p:cNvPr id="8" name="Action Button: Back or Previous 7">
            <a:hlinkClick r:id="rId6"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b="1" dirty="0" err="1" smtClean="0"/>
              <a:t>Identity</a:t>
            </a:r>
            <a:r>
              <a:rPr lang="lv-LV" b="1" dirty="0" smtClean="0"/>
              <a:t> </a:t>
            </a:r>
            <a:r>
              <a:rPr lang="lv-LV" b="1" dirty="0" err="1" smtClean="0"/>
              <a:t>Documents</a:t>
            </a:r>
            <a:endParaRPr lang="lv-LV" b="1" dirty="0"/>
          </a:p>
        </p:txBody>
      </p:sp>
      <p:graphicFrame>
        <p:nvGraphicFramePr>
          <p:cNvPr id="11" name="Content Placeholder 10"/>
          <p:cNvGraphicFramePr>
            <a:graphicFrameLocks noGrp="1"/>
          </p:cNvGraphicFramePr>
          <p:nvPr>
            <p:ph idx="1"/>
          </p:nvPr>
        </p:nvGraphicFramePr>
        <p:xfrm>
          <a:off x="285720" y="1773715"/>
          <a:ext cx="8543956" cy="4655681"/>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83</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1"/>
          </p:nvPr>
        </p:nvGraphicFramePr>
        <p:xfrm>
          <a:off x="228599" y="1905918"/>
          <a:ext cx="6855247" cy="4540174"/>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p:cNvSpPr>
            <a:spLocks noGrp="1"/>
          </p:cNvSpPr>
          <p:nvPr>
            <p:ph type="sldNum" sz="quarter" idx="12"/>
          </p:nvPr>
        </p:nvSpPr>
        <p:spPr>
          <a:xfrm>
            <a:off x="6553201" y="6356351"/>
            <a:ext cx="2133600" cy="359244"/>
          </a:xfrm>
        </p:spPr>
        <p:txBody>
          <a:bodyPr/>
          <a:lstStyle/>
          <a:p>
            <a:pPr>
              <a:defRPr/>
            </a:pPr>
            <a:fld id="{D81579D9-452F-4C29-A011-B7AE3F8F110C}" type="slidenum">
              <a:rPr lang="lv-LV" smtClean="0"/>
              <a:pPr>
                <a:defRPr/>
              </a:pPr>
              <a:t>84</a:t>
            </a:fld>
            <a:endParaRPr lang="lv-LV"/>
          </a:p>
        </p:txBody>
      </p:sp>
      <p:sp>
        <p:nvSpPr>
          <p:cNvPr id="5" name="Title 4"/>
          <p:cNvSpPr>
            <a:spLocks noGrp="1"/>
          </p:cNvSpPr>
          <p:nvPr>
            <p:ph type="title"/>
          </p:nvPr>
        </p:nvSpPr>
        <p:spPr/>
        <p:txBody>
          <a:bodyPr/>
          <a:lstStyle/>
          <a:p>
            <a:r>
              <a:rPr lang="lv-LV" b="1" dirty="0" err="1" smtClean="0"/>
              <a:t>Identity</a:t>
            </a:r>
            <a:r>
              <a:rPr lang="lv-LV" b="1" dirty="0" smtClean="0"/>
              <a:t> </a:t>
            </a:r>
            <a:r>
              <a:rPr lang="lv-LV" b="1" dirty="0" err="1" smtClean="0"/>
              <a:t>Documents</a:t>
            </a:r>
            <a:endParaRPr lang="lv-LV" b="1" dirty="0"/>
          </a:p>
        </p:txBody>
      </p:sp>
      <p:sp>
        <p:nvSpPr>
          <p:cNvPr id="8" name="Action Button: Home 7">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pic>
        <p:nvPicPr>
          <p:cNvPr id="13" name="Picture 12" descr="LR nepils apliec A.jpg"/>
          <p:cNvPicPr>
            <a:picLocks noChangeAspect="1"/>
          </p:cNvPicPr>
          <p:nvPr/>
        </p:nvPicPr>
        <p:blipFill>
          <a:blip r:embed="rId5"/>
          <a:srcRect l="5050" t="2501" r="3451" b="54161"/>
          <a:stretch>
            <a:fillRect/>
          </a:stretch>
        </p:blipFill>
        <p:spPr>
          <a:xfrm rot="225604">
            <a:off x="6763686" y="1960862"/>
            <a:ext cx="1710607" cy="1065016"/>
          </a:xfrm>
          <a:prstGeom prst="roundRect">
            <a:avLst>
              <a:gd name="adj" fmla="val 8594"/>
            </a:avLst>
          </a:prstGeom>
          <a:solidFill>
            <a:srgbClr val="FFFFFF">
              <a:shade val="85000"/>
            </a:srgbClr>
          </a:solidFill>
          <a:ln>
            <a:solidFill>
              <a:schemeClr val="accent1">
                <a:lumMod val="60000"/>
                <a:lumOff val="40000"/>
              </a:schemeClr>
            </a:solidFill>
          </a:ln>
          <a:effectLst>
            <a:reflection blurRad="12700" stA="38000" endPos="28000" dist="5000" dir="5400000" sy="-100000" algn="bl" rotWithShape="0"/>
          </a:effectLst>
        </p:spPr>
      </p:pic>
      <p:pic>
        <p:nvPicPr>
          <p:cNvPr id="15" name="Picture 14" descr="ES pers apl A.jpg"/>
          <p:cNvPicPr>
            <a:picLocks noChangeAspect="1"/>
          </p:cNvPicPr>
          <p:nvPr/>
        </p:nvPicPr>
        <p:blipFill>
          <a:blip r:embed="rId6"/>
          <a:srcRect l="5123" t="50126" r="4577" b="7115"/>
          <a:stretch>
            <a:fillRect/>
          </a:stretch>
        </p:blipFill>
        <p:spPr>
          <a:xfrm rot="510056">
            <a:off x="6868338" y="3204226"/>
            <a:ext cx="1749050" cy="1069117"/>
          </a:xfrm>
          <a:prstGeom prst="roundRect">
            <a:avLst>
              <a:gd name="adj" fmla="val 8594"/>
            </a:avLst>
          </a:prstGeom>
          <a:solidFill>
            <a:srgbClr val="FFFFFF">
              <a:shade val="85000"/>
            </a:srgbClr>
          </a:solidFill>
          <a:ln>
            <a:solidFill>
              <a:schemeClr val="accent6">
                <a:lumMod val="60000"/>
                <a:lumOff val="40000"/>
              </a:schemeClr>
            </a:solidFill>
          </a:ln>
          <a:effectLst>
            <a:reflection blurRad="12700" stA="38000" endPos="28000" dist="5000" dir="5400000" sy="-100000" algn="bl" rotWithShape="0"/>
          </a:effectLst>
        </p:spPr>
      </p:pic>
      <p:pic>
        <p:nvPicPr>
          <p:cNvPr id="17" name="Picture 16" descr="UA A.jpg"/>
          <p:cNvPicPr>
            <a:picLocks noChangeAspect="1"/>
          </p:cNvPicPr>
          <p:nvPr/>
        </p:nvPicPr>
        <p:blipFill>
          <a:blip r:embed="rId7"/>
          <a:srcRect l="3598" t="1626" r="4602" b="56770"/>
          <a:stretch>
            <a:fillRect/>
          </a:stretch>
        </p:blipFill>
        <p:spPr>
          <a:xfrm rot="656157">
            <a:off x="6995991" y="4377233"/>
            <a:ext cx="1778105" cy="1057684"/>
          </a:xfrm>
          <a:prstGeom prst="roundRect">
            <a:avLst>
              <a:gd name="adj" fmla="val 8594"/>
            </a:avLst>
          </a:prstGeom>
          <a:solidFill>
            <a:srgbClr val="FFFFFF">
              <a:shade val="85000"/>
            </a:srgbClr>
          </a:solidFill>
          <a:ln>
            <a:solidFill>
              <a:srgbClr val="00B0F0"/>
            </a:solidFill>
          </a:ln>
          <a:effectLst>
            <a:reflection blurRad="12700" stA="38000" endPos="28000" dist="5000" dir="5400000" sy="-100000" algn="bl" rotWithShape="0"/>
          </a:effectLst>
        </p:spPr>
      </p:pic>
      <p:sp>
        <p:nvSpPr>
          <p:cNvPr id="19" name="Action Button: Forward or Next 1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b="1" dirty="0" err="1" smtClean="0"/>
              <a:t>Identity</a:t>
            </a:r>
            <a:r>
              <a:rPr lang="lv-LV" b="1" dirty="0" smtClean="0"/>
              <a:t> </a:t>
            </a:r>
            <a:r>
              <a:rPr lang="lv-LV" b="1" dirty="0" err="1" smtClean="0"/>
              <a:t>Documents</a:t>
            </a:r>
            <a:endParaRPr lang="lv-LV" b="1" dirty="0"/>
          </a:p>
        </p:txBody>
      </p:sp>
      <p:graphicFrame>
        <p:nvGraphicFramePr>
          <p:cNvPr id="8" name="Content Placeholder 7"/>
          <p:cNvGraphicFramePr>
            <a:graphicFrameLocks noGrp="1"/>
          </p:cNvGraphicFramePr>
          <p:nvPr>
            <p:ph idx="1"/>
          </p:nvPr>
        </p:nvGraphicFramePr>
        <p:xfrm>
          <a:off x="297455" y="2078038"/>
          <a:ext cx="8389345" cy="404812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85</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Identity</a:t>
            </a:r>
            <a:r>
              <a:rPr lang="lv-LV" b="1" dirty="0" smtClean="0"/>
              <a:t> </a:t>
            </a:r>
            <a:r>
              <a:rPr lang="lv-LV" b="1" dirty="0" err="1" smtClean="0"/>
              <a:t>Documents</a:t>
            </a:r>
            <a:endParaRPr lang="lv-LV" b="1" dirty="0"/>
          </a:p>
        </p:txBody>
      </p:sp>
      <p:graphicFrame>
        <p:nvGraphicFramePr>
          <p:cNvPr id="8" name="Content Placeholder 7"/>
          <p:cNvGraphicFramePr>
            <a:graphicFrameLocks noGrp="1"/>
          </p:cNvGraphicFramePr>
          <p:nvPr>
            <p:ph idx="1"/>
          </p:nvPr>
        </p:nvGraphicFramePr>
        <p:xfrm>
          <a:off x="231355" y="2078038"/>
          <a:ext cx="8455446" cy="404812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86</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Identity</a:t>
            </a:r>
            <a:r>
              <a:rPr lang="lv-LV" b="1" dirty="0" smtClean="0"/>
              <a:t> </a:t>
            </a:r>
            <a:r>
              <a:rPr lang="lv-LV" b="1" dirty="0" err="1" smtClean="0"/>
              <a:t>Documents</a:t>
            </a:r>
            <a:endParaRPr lang="lv-LV" b="1" dirty="0"/>
          </a:p>
        </p:txBody>
      </p:sp>
      <p:graphicFrame>
        <p:nvGraphicFramePr>
          <p:cNvPr id="5" name="Content Placeholder 4"/>
          <p:cNvGraphicFramePr>
            <a:graphicFrameLocks noGrp="1"/>
          </p:cNvGraphicFramePr>
          <p:nvPr>
            <p:ph idx="1"/>
          </p:nvPr>
        </p:nvGraphicFramePr>
        <p:xfrm>
          <a:off x="2836507" y="1674564"/>
          <a:ext cx="6018245" cy="4650036"/>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87</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pic>
        <p:nvPicPr>
          <p:cNvPr id="8" name="Picture 7" descr="apliec nac pret un repres.jpg"/>
          <p:cNvPicPr>
            <a:picLocks noChangeAspect="1"/>
          </p:cNvPicPr>
          <p:nvPr/>
        </p:nvPicPr>
        <p:blipFill>
          <a:blip r:embed="rId5"/>
          <a:stretch>
            <a:fillRect/>
          </a:stretch>
        </p:blipFill>
        <p:spPr>
          <a:xfrm rot="926175">
            <a:off x="1085199" y="2279124"/>
            <a:ext cx="2018523" cy="1291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repres apliec.jpg"/>
          <p:cNvPicPr>
            <a:picLocks noChangeAspect="1"/>
          </p:cNvPicPr>
          <p:nvPr/>
        </p:nvPicPr>
        <p:blipFill>
          <a:blip r:embed="rId6"/>
          <a:stretch>
            <a:fillRect/>
          </a:stretch>
        </p:blipFill>
        <p:spPr>
          <a:xfrm rot="21297941">
            <a:off x="658275" y="3807343"/>
            <a:ext cx="2058066" cy="1377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b="1" dirty="0" err="1" smtClean="0"/>
              <a:t>Identity</a:t>
            </a:r>
            <a:r>
              <a:rPr lang="lv-LV" b="1" dirty="0" smtClean="0"/>
              <a:t> </a:t>
            </a:r>
            <a:r>
              <a:rPr lang="lv-LV" b="1" dirty="0" err="1" smtClean="0"/>
              <a:t>Documents</a:t>
            </a:r>
            <a:endParaRPr lang="lv-LV" b="1" dirty="0"/>
          </a:p>
        </p:txBody>
      </p:sp>
      <p:graphicFrame>
        <p:nvGraphicFramePr>
          <p:cNvPr id="9" name="Content Placeholder 8"/>
          <p:cNvGraphicFramePr>
            <a:graphicFrameLocks noGrp="1"/>
          </p:cNvGraphicFramePr>
          <p:nvPr>
            <p:ph idx="1"/>
          </p:nvPr>
        </p:nvGraphicFramePr>
        <p:xfrm>
          <a:off x="473725" y="2078038"/>
          <a:ext cx="8213075" cy="4048125"/>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88</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lv-LV" b="1" dirty="0" err="1" smtClean="0"/>
              <a:t>Identity</a:t>
            </a:r>
            <a:r>
              <a:rPr lang="lv-LV" b="1" dirty="0" smtClean="0"/>
              <a:t> </a:t>
            </a:r>
            <a:r>
              <a:rPr lang="lv-LV" b="1" dirty="0" err="1" smtClean="0"/>
              <a:t>Documents</a:t>
            </a:r>
            <a:endParaRPr lang="lv-LV" b="1" dirty="0"/>
          </a:p>
        </p:txBody>
      </p:sp>
      <p:graphicFrame>
        <p:nvGraphicFramePr>
          <p:cNvPr id="8" name="Content Placeholder 7"/>
          <p:cNvGraphicFramePr>
            <a:graphicFrameLocks noGrp="1"/>
          </p:cNvGraphicFramePr>
          <p:nvPr>
            <p:ph idx="1"/>
          </p:nvPr>
        </p:nvGraphicFramePr>
        <p:xfrm>
          <a:off x="2271713" y="2078038"/>
          <a:ext cx="6415087" cy="404812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89</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nvPr>
        </p:nvGraphicFramePr>
        <p:xfrm>
          <a:off x="2305050" y="1695449"/>
          <a:ext cx="6486526" cy="450532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9</a:t>
            </a:fld>
            <a:endParaRPr lang="lv-LV"/>
          </a:p>
        </p:txBody>
      </p:sp>
      <p:sp>
        <p:nvSpPr>
          <p:cNvPr id="2" name="Title 1"/>
          <p:cNvSpPr>
            <a:spLocks noGrp="1"/>
          </p:cNvSpPr>
          <p:nvPr>
            <p:ph type="title"/>
          </p:nvPr>
        </p:nvSpPr>
        <p:spPr/>
        <p:txBody>
          <a:bodyPr/>
          <a:lstStyle/>
          <a:p>
            <a:r>
              <a:rPr lang="lv-LV" b="1" dirty="0" err="1" smtClean="0"/>
              <a:t>Personnel</a:t>
            </a:r>
            <a:endParaRPr lang="lv-LV" b="1" dirty="0"/>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err="1" smtClean="0"/>
              <a:t>Personnel</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1"/>
          </p:nvPr>
        </p:nvGraphicFramePr>
        <p:xfrm>
          <a:off x="1919110" y="1828800"/>
          <a:ext cx="6762045" cy="44958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90</a:t>
            </a:fld>
            <a:endParaRPr lang="lv-LV"/>
          </a:p>
        </p:txBody>
      </p:sp>
      <p:sp>
        <p:nvSpPr>
          <p:cNvPr id="5" name="Title 4"/>
          <p:cNvSpPr>
            <a:spLocks noGrp="1"/>
          </p:cNvSpPr>
          <p:nvPr>
            <p:ph type="title"/>
          </p:nvPr>
        </p:nvSpPr>
        <p:spPr/>
        <p:txBody>
          <a:bodyPr/>
          <a:lstStyle/>
          <a:p>
            <a:r>
              <a:rPr lang="lv-LV" b="1" dirty="0" err="1" smtClean="0"/>
              <a:t>Identity</a:t>
            </a:r>
            <a:r>
              <a:rPr lang="lv-LV" b="1" dirty="0" smtClean="0"/>
              <a:t> </a:t>
            </a:r>
            <a:r>
              <a:rPr lang="lv-LV" b="1" dirty="0" err="1" smtClean="0"/>
              <a:t>Documents</a:t>
            </a:r>
            <a:endParaRPr lang="lv-LV" b="1" dirty="0"/>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sz="half" idx="2"/>
          </p:nvPr>
        </p:nvGraphicFramePr>
        <p:xfrm>
          <a:off x="2122311" y="1907822"/>
          <a:ext cx="6735969" cy="4416777"/>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91</a:t>
            </a:fld>
            <a:endParaRPr lang="lv-LV"/>
          </a:p>
        </p:txBody>
      </p:sp>
      <p:sp>
        <p:nvSpPr>
          <p:cNvPr id="5" name="Title 4"/>
          <p:cNvSpPr>
            <a:spLocks noGrp="1"/>
          </p:cNvSpPr>
          <p:nvPr>
            <p:ph type="title"/>
          </p:nvPr>
        </p:nvSpPr>
        <p:spPr/>
        <p:txBody>
          <a:bodyPr/>
          <a:lstStyle/>
          <a:p>
            <a:r>
              <a:rPr lang="lv-LV" b="1" dirty="0" err="1" smtClean="0"/>
              <a:t>Identity</a:t>
            </a:r>
            <a:r>
              <a:rPr lang="lv-LV" b="1" dirty="0" smtClean="0"/>
              <a:t> </a:t>
            </a:r>
            <a:r>
              <a:rPr lang="lv-LV" b="1" dirty="0" err="1" smtClean="0"/>
              <a:t>Documents</a:t>
            </a:r>
            <a:endParaRPr lang="lv-LV" b="1" dirty="0"/>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4" action="ppaction://hlinksldjump" highlightClick="1"/>
          </p:cNvPr>
          <p:cNvSpPr/>
          <p:nvPr/>
        </p:nvSpPr>
        <p:spPr>
          <a:xfrm>
            <a:off x="195944" y="6316824"/>
            <a:ext cx="132494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400" dirty="0" smtClean="0"/>
              <a:t>ID </a:t>
            </a:r>
            <a:r>
              <a:rPr lang="lv-LV" sz="1400" dirty="0" err="1" smtClean="0"/>
              <a:t>documents</a:t>
            </a:r>
            <a:endParaRPr lang="lv-LV" sz="1400" dirty="0"/>
          </a:p>
        </p:txBody>
      </p:sp>
      <p:sp>
        <p:nvSpPr>
          <p:cNvPr id="9" name="Action Button: Forward or Next 8">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2571737" y="228599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p:cNvSpPr>
            <a:spLocks noGrp="1"/>
          </p:cNvSpPr>
          <p:nvPr>
            <p:ph type="sldNum" sz="quarter" idx="12"/>
          </p:nvPr>
        </p:nvSpPr>
        <p:spPr/>
        <p:txBody>
          <a:bodyPr/>
          <a:lstStyle/>
          <a:p>
            <a:pPr>
              <a:defRPr/>
            </a:pPr>
            <a:fld id="{D81579D9-452F-4C29-A011-B7AE3F8F110C}" type="slidenum">
              <a:rPr lang="lv-LV" smtClean="0"/>
              <a:pPr>
                <a:defRPr/>
              </a:pPr>
              <a:t>92</a:t>
            </a:fld>
            <a:endParaRPr lang="lv-LV"/>
          </a:p>
        </p:txBody>
      </p:sp>
      <p:sp>
        <p:nvSpPr>
          <p:cNvPr id="10" name="Action Button: Home 9">
            <a:hlinkClick r:id="rId6"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9" name="Action Button: Beginning 8">
            <a:hlinkClick r:id="rId7" action="ppaction://hlinksldjump" highlightClick="1"/>
          </p:cNvPr>
          <p:cNvSpPr/>
          <p:nvPr/>
        </p:nvSpPr>
        <p:spPr>
          <a:xfrm>
            <a:off x="123826" y="6238876"/>
            <a:ext cx="1266825" cy="495300"/>
          </a:xfrm>
          <a:prstGeom prst="actionButtonBeginning">
            <a:avLst/>
          </a:prstGeom>
        </p:spPr>
        <p:style>
          <a:lnRef idx="1">
            <a:schemeClr val="accent6"/>
          </a:lnRef>
          <a:fillRef idx="3">
            <a:schemeClr val="accent6"/>
          </a:fillRef>
          <a:effectRef idx="2">
            <a:schemeClr val="accent6"/>
          </a:effectRef>
          <a:fontRef idx="minor">
            <a:schemeClr val="lt1"/>
          </a:fontRef>
        </p:style>
        <p:txBody>
          <a:bodyPr lIns="91428" tIns="45715" rIns="91428" bIns="45715" rtlCol="0" anchor="ctr"/>
          <a:lstStyle/>
          <a:p>
            <a:pPr algn="ctr"/>
            <a:r>
              <a:rPr lang="lv-LV" dirty="0" err="1" smtClean="0"/>
              <a:t>Policy</a:t>
            </a:r>
            <a:r>
              <a:rPr lang="lv-LV" dirty="0" smtClean="0"/>
              <a:t> </a:t>
            </a:r>
            <a:r>
              <a:rPr lang="lv-LV" dirty="0" err="1" smtClean="0"/>
              <a:t>Areas</a:t>
            </a:r>
            <a:endParaRPr lang="lv-LV" dirty="0"/>
          </a:p>
        </p:txBody>
      </p:sp>
      <p:sp>
        <p:nvSpPr>
          <p:cNvPr id="11" name="Action Button: Forward or Next 1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2" name="Title 10"/>
          <p:cNvSpPr>
            <a:spLocks noGrp="1"/>
          </p:cNvSpPr>
          <p:nvPr>
            <p:ph type="title"/>
          </p:nvPr>
        </p:nvSpPr>
        <p:spPr>
          <a:xfrm>
            <a:off x="2209536" y="334415"/>
            <a:ext cx="6415119" cy="1022365"/>
          </a:xfrm>
        </p:spPr>
        <p:txBody>
          <a:bodyPr>
            <a:normAutofit/>
          </a:bodyPr>
          <a:lstStyle/>
          <a:p>
            <a:r>
              <a:rPr lang="lv-LV" sz="3200" b="1" dirty="0" err="1" smtClean="0">
                <a:solidFill>
                  <a:schemeClr val="accent6">
                    <a:lumMod val="20000"/>
                    <a:lumOff val="80000"/>
                  </a:schemeClr>
                </a:solidFill>
                <a:effectLst>
                  <a:outerShdw blurRad="38100" dist="38100" dir="2700000" algn="tl">
                    <a:srgbClr val="000000">
                      <a:alpha val="43137"/>
                    </a:srgbClr>
                  </a:outerShdw>
                </a:effectLst>
              </a:rPr>
              <a:t>Population</a:t>
            </a:r>
            <a:r>
              <a:rPr lang="lv-LV" sz="3200" b="1" dirty="0" smtClean="0">
                <a:solidFill>
                  <a:schemeClr val="accent6">
                    <a:lumMod val="20000"/>
                    <a:lumOff val="80000"/>
                  </a:schemeClr>
                </a:solidFill>
                <a:effectLst>
                  <a:outerShdw blurRad="38100" dist="38100" dir="2700000" algn="tl">
                    <a:srgbClr val="000000">
                      <a:alpha val="43137"/>
                    </a:srgbClr>
                  </a:outerShdw>
                </a:effectLst>
              </a:rPr>
              <a:t> </a:t>
            </a:r>
            <a:r>
              <a:rPr lang="lv-LV" sz="3200" b="1" dirty="0" err="1" smtClean="0">
                <a:solidFill>
                  <a:schemeClr val="accent6">
                    <a:lumMod val="20000"/>
                    <a:lumOff val="80000"/>
                  </a:schemeClr>
                </a:solidFill>
                <a:effectLst>
                  <a:outerShdw blurRad="38100" dist="38100" dir="2700000" algn="tl">
                    <a:srgbClr val="000000">
                      <a:alpha val="43137"/>
                    </a:srgbClr>
                  </a:outerShdw>
                </a:effectLst>
              </a:rPr>
              <a:t>register</a:t>
            </a:r>
            <a:endParaRPr lang="lv-LV" sz="3200" b="1" dirty="0">
              <a:solidFill>
                <a:schemeClr val="accent6">
                  <a:lumMod val="20000"/>
                  <a:lumOff val="80000"/>
                </a:schemeClr>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b="1" dirty="0" err="1" smtClean="0"/>
              <a:t>Population</a:t>
            </a:r>
            <a:r>
              <a:rPr lang="lv-LV" b="1" dirty="0" smtClean="0"/>
              <a:t> </a:t>
            </a:r>
            <a:r>
              <a:rPr lang="lv-LV" b="1" dirty="0" err="1" smtClean="0"/>
              <a:t>Register</a:t>
            </a:r>
            <a:endParaRPr lang="lv-LV" b="1" dirty="0"/>
          </a:p>
        </p:txBody>
      </p:sp>
      <p:sp>
        <p:nvSpPr>
          <p:cNvPr id="3" name="Content Placeholder 2"/>
          <p:cNvSpPr>
            <a:spLocks noGrp="1"/>
          </p:cNvSpPr>
          <p:nvPr>
            <p:ph idx="1"/>
          </p:nvPr>
        </p:nvSpPr>
        <p:spPr>
          <a:xfrm>
            <a:off x="277403" y="1861851"/>
            <a:ext cx="8609744" cy="4335749"/>
          </a:xfrm>
        </p:spPr>
        <p:txBody>
          <a:bodyPr>
            <a:noAutofit/>
          </a:bodyPr>
          <a:lstStyle/>
          <a:p>
            <a:pPr algn="just">
              <a:buNone/>
            </a:pPr>
            <a:r>
              <a:rPr lang="en-GB" sz="1500" dirty="0" smtClean="0"/>
              <a:t>The main task of the </a:t>
            </a:r>
            <a:r>
              <a:rPr lang="lv-LV" sz="1500" dirty="0" err="1" smtClean="0"/>
              <a:t>Population</a:t>
            </a:r>
            <a:r>
              <a:rPr lang="lv-LV" sz="1500" dirty="0" smtClean="0"/>
              <a:t> </a:t>
            </a:r>
            <a:r>
              <a:rPr lang="en-GB" sz="1500" dirty="0" smtClean="0"/>
              <a:t>Register </a:t>
            </a:r>
            <a:r>
              <a:rPr lang="lv-LV" sz="1500" dirty="0" err="1" smtClean="0"/>
              <a:t>is</a:t>
            </a:r>
            <a:r>
              <a:rPr lang="lv-LV" sz="1500" dirty="0" smtClean="0"/>
              <a:t> to </a:t>
            </a:r>
            <a:r>
              <a:rPr lang="en-GB" sz="1500" dirty="0" smtClean="0"/>
              <a:t>ensure the records of Latvian citizens, Latvian non-citizens, as well as of </a:t>
            </a:r>
            <a:r>
              <a:rPr lang="lv-LV" sz="1500" dirty="0" err="1" smtClean="0"/>
              <a:t>foreigners</a:t>
            </a:r>
            <a:r>
              <a:rPr lang="en-GB" sz="1500" dirty="0" smtClean="0"/>
              <a:t>, stateless persons and refugees who have received residence permits in Latvia</a:t>
            </a:r>
            <a:r>
              <a:rPr lang="lv-LV" sz="1500" dirty="0" smtClean="0"/>
              <a:t>,</a:t>
            </a:r>
            <a:r>
              <a:rPr lang="en-GB" sz="1500" dirty="0" smtClean="0"/>
              <a:t> in accordance with the procedures specified in the </a:t>
            </a:r>
            <a:r>
              <a:rPr lang="en-GB" sz="1500" i="1" dirty="0" smtClean="0">
                <a:hlinkClick r:id="rId2"/>
              </a:rPr>
              <a:t>Population Register Law</a:t>
            </a:r>
            <a:r>
              <a:rPr lang="lv-LV" sz="1500" i="1" dirty="0" smtClean="0"/>
              <a:t> </a:t>
            </a:r>
            <a:r>
              <a:rPr lang="en-GB" sz="1500" dirty="0" smtClean="0"/>
              <a:t> by including and updating information in the Register regarding such persons.</a:t>
            </a:r>
            <a:endParaRPr lang="lv-LV" sz="1500" dirty="0" smtClean="0"/>
          </a:p>
          <a:p>
            <a:pPr algn="just">
              <a:buNone/>
            </a:pPr>
            <a:r>
              <a:rPr lang="en-GB" sz="1500" dirty="0" smtClean="0"/>
              <a:t>Within the scope of their competence, the O</a:t>
            </a:r>
            <a:r>
              <a:rPr lang="lv-LV" sz="1500" dirty="0" smtClean="0"/>
              <a:t>CMA</a:t>
            </a:r>
            <a:r>
              <a:rPr lang="en-GB" sz="1500" dirty="0" smtClean="0"/>
              <a:t> and foreign diplomatic and consular representations of Latvia</a:t>
            </a:r>
            <a:r>
              <a:rPr lang="lv-LV" sz="1500" dirty="0" smtClean="0"/>
              <a:t> </a:t>
            </a:r>
            <a:r>
              <a:rPr lang="lv-LV" sz="1500" dirty="0" err="1" smtClean="0"/>
              <a:t>abroad</a:t>
            </a:r>
            <a:r>
              <a:rPr lang="en-GB" sz="1500" dirty="0" smtClean="0"/>
              <a:t> </a:t>
            </a:r>
            <a:r>
              <a:rPr lang="lv-LV" sz="1500" dirty="0" err="1" smtClean="0"/>
              <a:t>are</a:t>
            </a:r>
            <a:r>
              <a:rPr lang="lv-LV" sz="1500" dirty="0" smtClean="0"/>
              <a:t> </a:t>
            </a:r>
            <a:r>
              <a:rPr lang="en-GB" sz="1500" dirty="0" smtClean="0"/>
              <a:t>responsible for the inclusion of information in the </a:t>
            </a:r>
            <a:r>
              <a:rPr lang="lv-LV" sz="1500" dirty="0" err="1" smtClean="0"/>
              <a:t>Population</a:t>
            </a:r>
            <a:r>
              <a:rPr lang="lv-LV" sz="1500" dirty="0" smtClean="0"/>
              <a:t> </a:t>
            </a:r>
            <a:r>
              <a:rPr lang="en-GB" sz="1500" dirty="0" smtClean="0"/>
              <a:t>Register.</a:t>
            </a:r>
            <a:endParaRPr lang="lv-LV" sz="1500" dirty="0" smtClean="0"/>
          </a:p>
          <a:p>
            <a:pPr algn="just">
              <a:buNone/>
            </a:pPr>
            <a:r>
              <a:rPr lang="en-GB" sz="1500" dirty="0" smtClean="0"/>
              <a:t>The Population Register is one of the most significant databases of national level; it contains information on more than three million persons. The Population Register is a single country’s population registration system where information is gathered on names, </a:t>
            </a:r>
            <a:r>
              <a:rPr lang="lv-LV" sz="1500" dirty="0" err="1" smtClean="0"/>
              <a:t>marittal</a:t>
            </a:r>
            <a:r>
              <a:rPr lang="lv-LV" sz="1500" dirty="0" smtClean="0"/>
              <a:t> status, </a:t>
            </a:r>
            <a:r>
              <a:rPr lang="en-GB" sz="1500" dirty="0" smtClean="0"/>
              <a:t>residence, personal identification documents etc.</a:t>
            </a:r>
            <a:endParaRPr lang="lv-LV" sz="1500" dirty="0" smtClean="0"/>
          </a:p>
          <a:p>
            <a:pPr algn="just">
              <a:buNone/>
            </a:pPr>
            <a:r>
              <a:rPr lang="en-GB" sz="1500" dirty="0" smtClean="0"/>
              <a:t>The Population Register is the only national-level register where information online is used by all other national registers. The Population Register is also used to ensure the operation of e-administration and e-services too.</a:t>
            </a:r>
            <a:endParaRPr lang="lv-LV" sz="1500" dirty="0" smtClean="0"/>
          </a:p>
          <a:p>
            <a:pPr algn="just">
              <a:buNone/>
            </a:pPr>
            <a:r>
              <a:rPr lang="en-GB" sz="1500" dirty="0" smtClean="0"/>
              <a:t>The information is used for statistical surveys, tax estimates and calculations, </a:t>
            </a:r>
            <a:r>
              <a:rPr lang="en-GB" sz="1500" dirty="0" err="1" smtClean="0"/>
              <a:t>organi</a:t>
            </a:r>
            <a:r>
              <a:rPr lang="lv-LV" sz="1500" dirty="0" err="1" smtClean="0"/>
              <a:t>zing</a:t>
            </a:r>
            <a:r>
              <a:rPr lang="lv-LV" sz="1500" dirty="0" smtClean="0"/>
              <a:t> </a:t>
            </a:r>
            <a:r>
              <a:rPr lang="en-GB" sz="1500" dirty="0" smtClean="0"/>
              <a:t>of elections and other processes of national scale.</a:t>
            </a:r>
            <a:endParaRPr lang="lv-LV" sz="1500" dirty="0" smtClean="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93</a:t>
            </a:fld>
            <a:endParaRPr lang="lv-LV"/>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6" name="Action Button: Back or Previous 5">
            <a:hlinkClick r:id="rId4" action="ppaction://hlinksldjump" highlightClick="1"/>
          </p:cNvPr>
          <p:cNvSpPr/>
          <p:nvPr/>
        </p:nvSpPr>
        <p:spPr>
          <a:xfrm>
            <a:off x="195943" y="6316824"/>
            <a:ext cx="1547132"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Population</a:t>
            </a:r>
            <a:r>
              <a:rPr lang="lv-LV" b="1" dirty="0" smtClean="0"/>
              <a:t> </a:t>
            </a:r>
            <a:r>
              <a:rPr lang="lv-LV" b="1" dirty="0" err="1" smtClean="0"/>
              <a:t>Register</a:t>
            </a:r>
            <a:endParaRPr lang="lv-LV" b="1" dirty="0"/>
          </a:p>
        </p:txBody>
      </p:sp>
      <p:graphicFrame>
        <p:nvGraphicFramePr>
          <p:cNvPr id="5" name="Content Placeholder 4"/>
          <p:cNvGraphicFramePr>
            <a:graphicFrameLocks noGrp="1"/>
          </p:cNvGraphicFramePr>
          <p:nvPr>
            <p:ph idx="1"/>
          </p:nvPr>
        </p:nvGraphicFramePr>
        <p:xfrm>
          <a:off x="2271713" y="2078038"/>
          <a:ext cx="6415087" cy="404812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94</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3" y="6316824"/>
            <a:ext cx="151855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564797" y="1921300"/>
            <a:ext cx="6579203" cy="4276300"/>
          </a:xfrm>
        </p:spPr>
        <p:txBody>
          <a:bodyPr>
            <a:noAutofit/>
          </a:bodyPr>
          <a:lstStyle/>
          <a:p>
            <a:pPr>
              <a:buNone/>
            </a:pPr>
            <a:r>
              <a:rPr lang="en-GB" sz="1600" dirty="0" smtClean="0"/>
              <a:t>The place of residence can be declared in the relevant authority of the local government where the new place of residence of the person is located</a:t>
            </a:r>
            <a:r>
              <a:rPr lang="lv-LV" sz="1600" dirty="0" smtClean="0"/>
              <a:t> </a:t>
            </a:r>
            <a:r>
              <a:rPr lang="lv-LV" sz="1600" dirty="0" err="1" smtClean="0"/>
              <a:t>or</a:t>
            </a:r>
            <a:r>
              <a:rPr lang="en-GB" sz="1600" dirty="0" smtClean="0"/>
              <a:t> electronically</a:t>
            </a:r>
            <a:r>
              <a:rPr lang="lv-LV" sz="1600" dirty="0" smtClean="0"/>
              <a:t>- </a:t>
            </a:r>
            <a:r>
              <a:rPr lang="en-GB" sz="1600" dirty="0" smtClean="0"/>
              <a:t>by using the electronic residence declaration service at </a:t>
            </a:r>
            <a:r>
              <a:rPr lang="en-GB" sz="1600" dirty="0" smtClean="0">
                <a:hlinkClick r:id="rId2"/>
              </a:rPr>
              <a:t>www.latvija.lv</a:t>
            </a:r>
            <a:endParaRPr lang="lv-LV" sz="1600" dirty="0" smtClean="0"/>
          </a:p>
          <a:p>
            <a:pPr>
              <a:buNone/>
            </a:pPr>
            <a:endParaRPr lang="lv-LV" sz="1600" dirty="0" smtClean="0"/>
          </a:p>
          <a:p>
            <a:pPr>
              <a:buNone/>
            </a:pPr>
            <a:r>
              <a:rPr lang="en-GB" sz="1600" dirty="0" smtClean="0"/>
              <a:t>Since January 1, 2010, the OCMA does not declare the person’s place of residence by post.</a:t>
            </a:r>
            <a:endParaRPr lang="lv-LV" sz="1600" dirty="0" smtClean="0"/>
          </a:p>
          <a:p>
            <a:pPr>
              <a:buNone/>
            </a:pPr>
            <a:endParaRPr lang="lv-LV" sz="1600" dirty="0" smtClean="0"/>
          </a:p>
          <a:p>
            <a:pPr>
              <a:buNone/>
            </a:pPr>
            <a:r>
              <a:rPr lang="en-GB" sz="1600" dirty="0" smtClean="0"/>
              <a:t>The reason why the number of declarations submitted electronically increase</a:t>
            </a:r>
            <a:r>
              <a:rPr lang="lv-LV" sz="1600" dirty="0" smtClean="0"/>
              <a:t>s</a:t>
            </a:r>
            <a:r>
              <a:rPr lang="en-GB" sz="1600" dirty="0" smtClean="0"/>
              <a:t> is explained by the perfection and improvement of the service availability. It is possible to receive the electronic service also by using </a:t>
            </a:r>
            <a:r>
              <a:rPr lang="en-US" sz="1600" dirty="0" smtClean="0"/>
              <a:t>internet banking facility</a:t>
            </a:r>
            <a:r>
              <a:rPr lang="en-GB" sz="1600" dirty="0" smtClean="0"/>
              <a:t>.</a:t>
            </a:r>
            <a:endParaRPr lang="lv-LV" sz="1600" dirty="0" smtClean="0"/>
          </a:p>
          <a:p>
            <a:pPr>
              <a:buNone/>
            </a:pPr>
            <a:endParaRPr lang="lv-LV" sz="1600" dirty="0"/>
          </a:p>
        </p:txBody>
      </p:sp>
      <p:sp>
        <p:nvSpPr>
          <p:cNvPr id="5" name="Slide Number Placeholder 4"/>
          <p:cNvSpPr>
            <a:spLocks noGrp="1"/>
          </p:cNvSpPr>
          <p:nvPr>
            <p:ph type="sldNum" sz="quarter" idx="12"/>
          </p:nvPr>
        </p:nvSpPr>
        <p:spPr/>
        <p:txBody>
          <a:bodyPr/>
          <a:lstStyle/>
          <a:p>
            <a:pPr>
              <a:defRPr/>
            </a:pPr>
            <a:fld id="{D81579D9-452F-4C29-A011-B7AE3F8F110C}" type="slidenum">
              <a:rPr lang="lv-LV" smtClean="0"/>
              <a:pPr>
                <a:defRPr/>
              </a:pPr>
              <a:t>95</a:t>
            </a:fld>
            <a:endParaRPr lang="lv-LV"/>
          </a:p>
        </p:txBody>
      </p:sp>
      <p:sp>
        <p:nvSpPr>
          <p:cNvPr id="4" name="Title 3"/>
          <p:cNvSpPr>
            <a:spLocks noGrp="1"/>
          </p:cNvSpPr>
          <p:nvPr>
            <p:ph type="title"/>
          </p:nvPr>
        </p:nvSpPr>
        <p:spPr>
          <a:xfrm>
            <a:off x="3124200" y="0"/>
            <a:ext cx="5552326" cy="1143000"/>
          </a:xfrm>
        </p:spPr>
        <p:txBody>
          <a:bodyPr/>
          <a:lstStyle/>
          <a:p>
            <a:r>
              <a:rPr lang="lv-LV" b="1" dirty="0" err="1" smtClean="0"/>
              <a:t>Declaration</a:t>
            </a:r>
            <a:r>
              <a:rPr lang="lv-LV" b="1" dirty="0" smtClean="0"/>
              <a:t> </a:t>
            </a:r>
            <a:r>
              <a:rPr lang="lv-LV" b="1" dirty="0" err="1" smtClean="0"/>
              <a:t>of</a:t>
            </a:r>
            <a:r>
              <a:rPr lang="lv-LV" b="1" dirty="0" smtClean="0"/>
              <a:t> </a:t>
            </a:r>
            <a:r>
              <a:rPr lang="lv-LV" b="1" dirty="0" err="1" smtClean="0"/>
              <a:t>Residence</a:t>
            </a:r>
            <a:endParaRPr lang="lv-LV" b="1" dirty="0"/>
          </a:p>
        </p:txBody>
      </p:sp>
      <p:sp>
        <p:nvSpPr>
          <p:cNvPr id="7" name="Action Button: Home 6">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8" name="Action Button: Back or Previous 7">
            <a:hlinkClick r:id="rId4" action="ppaction://hlinksldjump" highlightClick="1"/>
          </p:cNvPr>
          <p:cNvSpPr/>
          <p:nvPr/>
        </p:nvSpPr>
        <p:spPr>
          <a:xfrm>
            <a:off x="195943" y="6316824"/>
            <a:ext cx="153760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lv-LV" b="1" dirty="0" err="1" smtClean="0"/>
              <a:t>Declaration</a:t>
            </a:r>
            <a:r>
              <a:rPr lang="lv-LV" b="1" dirty="0" smtClean="0"/>
              <a:t> </a:t>
            </a:r>
            <a:r>
              <a:rPr lang="lv-LV" b="1" dirty="0" err="1" smtClean="0"/>
              <a:t>of</a:t>
            </a:r>
            <a:r>
              <a:rPr lang="lv-LV" b="1" dirty="0" smtClean="0"/>
              <a:t> </a:t>
            </a:r>
            <a:r>
              <a:rPr lang="lv-LV" b="1" dirty="0" err="1" smtClean="0"/>
              <a:t>Residence</a:t>
            </a:r>
            <a:endParaRPr lang="lv-LV" b="1" dirty="0"/>
          </a:p>
        </p:txBody>
      </p:sp>
      <p:graphicFrame>
        <p:nvGraphicFramePr>
          <p:cNvPr id="8" name="Content Placeholder 7"/>
          <p:cNvGraphicFramePr>
            <a:graphicFrameLocks noGrp="1"/>
          </p:cNvGraphicFramePr>
          <p:nvPr>
            <p:ph idx="1"/>
          </p:nvPr>
        </p:nvGraphicFramePr>
        <p:xfrm>
          <a:off x="2020711" y="2078038"/>
          <a:ext cx="6666089" cy="420987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96</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3" y="6316824"/>
            <a:ext cx="153760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10" name="Action Button: Forward or Next 9">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half" idx="1"/>
          </p:nvPr>
        </p:nvGraphicFramePr>
        <p:xfrm>
          <a:off x="111967" y="1883884"/>
          <a:ext cx="5603033" cy="4440716"/>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6"/>
          <p:cNvSpPr>
            <a:spLocks noGrp="1"/>
          </p:cNvSpPr>
          <p:nvPr>
            <p:ph sz="half" idx="2"/>
          </p:nvPr>
        </p:nvSpPr>
        <p:spPr>
          <a:xfrm>
            <a:off x="5700889" y="1429334"/>
            <a:ext cx="3242790" cy="5281125"/>
          </a:xfrm>
        </p:spPr>
        <p:txBody>
          <a:bodyPr>
            <a:noAutofit/>
          </a:bodyPr>
          <a:lstStyle/>
          <a:p>
            <a:pPr>
              <a:lnSpc>
                <a:spcPct val="120000"/>
              </a:lnSpc>
              <a:buNone/>
            </a:pPr>
            <a:r>
              <a:rPr lang="en-US" sz="1500" dirty="0" smtClean="0"/>
              <a:t>The OCMA is issuing statements from the Population Register (about the place of residence of a person, his/her marital status, passport details and other </a:t>
            </a:r>
            <a:r>
              <a:rPr lang="lv-LV" sz="1500" dirty="0" err="1" smtClean="0"/>
              <a:t>information</a:t>
            </a:r>
            <a:r>
              <a:rPr lang="en-US" sz="1500" dirty="0" smtClean="0"/>
              <a:t> included in the Population Register).</a:t>
            </a:r>
          </a:p>
          <a:p>
            <a:pPr>
              <a:lnSpc>
                <a:spcPct val="120000"/>
              </a:lnSpc>
              <a:buNone/>
            </a:pPr>
            <a:r>
              <a:rPr lang="en-US" sz="1500" dirty="0" smtClean="0"/>
              <a:t>A person may receive information about himself/herself or a person the legal or </a:t>
            </a:r>
            <a:r>
              <a:rPr lang="en-US" sz="1500" dirty="0" err="1" smtClean="0"/>
              <a:t>authori</a:t>
            </a:r>
            <a:r>
              <a:rPr lang="lv-LV" sz="1500" dirty="0" smtClean="0"/>
              <a:t>s</a:t>
            </a:r>
            <a:r>
              <a:rPr lang="en-US" sz="1500" dirty="0" err="1" smtClean="0"/>
              <a:t>ed</a:t>
            </a:r>
            <a:r>
              <a:rPr lang="en-US" sz="1500" dirty="0" smtClean="0"/>
              <a:t> representative of whom he</a:t>
            </a:r>
            <a:r>
              <a:rPr lang="lv-LV" sz="1500" dirty="0" smtClean="0"/>
              <a:t>/</a:t>
            </a:r>
            <a:r>
              <a:rPr lang="lv-LV" sz="1500" dirty="0" err="1" smtClean="0"/>
              <a:t>she</a:t>
            </a:r>
            <a:r>
              <a:rPr lang="en-US" sz="1500" dirty="0" smtClean="0"/>
              <a:t> is.</a:t>
            </a:r>
          </a:p>
          <a:p>
            <a:pPr>
              <a:lnSpc>
                <a:spcPct val="120000"/>
              </a:lnSpc>
              <a:buNone/>
            </a:pPr>
            <a:r>
              <a:rPr lang="en-US" sz="1500" dirty="0" smtClean="0"/>
              <a:t>Individuals and legal entities may receive information about another person based on a </a:t>
            </a:r>
            <a:r>
              <a:rPr lang="lv-LV" sz="1500" dirty="0" err="1" smtClean="0"/>
              <a:t>motivated</a:t>
            </a:r>
            <a:r>
              <a:rPr lang="en-US" sz="1500" dirty="0" smtClean="0"/>
              <a:t> application.</a:t>
            </a:r>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97</a:t>
            </a:fld>
            <a:endParaRPr lang="lv-LV"/>
          </a:p>
        </p:txBody>
      </p:sp>
      <p:sp>
        <p:nvSpPr>
          <p:cNvPr id="9" name="Title 8"/>
          <p:cNvSpPr>
            <a:spLocks noGrp="1"/>
          </p:cNvSpPr>
          <p:nvPr>
            <p:ph type="title"/>
          </p:nvPr>
        </p:nvSpPr>
        <p:spPr/>
        <p:txBody>
          <a:bodyPr/>
          <a:lstStyle/>
          <a:p>
            <a:r>
              <a:rPr lang="lv-LV" b="1" dirty="0" err="1" smtClean="0"/>
              <a:t>Information</a:t>
            </a:r>
            <a:r>
              <a:rPr lang="lv-LV" b="1" dirty="0" smtClean="0"/>
              <a:t> </a:t>
            </a:r>
            <a:r>
              <a:rPr lang="lv-LV" b="1" dirty="0" err="1" smtClean="0"/>
              <a:t>from</a:t>
            </a:r>
            <a:r>
              <a:rPr lang="lv-LV" b="1" dirty="0" smtClean="0"/>
              <a:t> </a:t>
            </a:r>
            <a:r>
              <a:rPr lang="lv-LV" b="1" dirty="0" err="1" smtClean="0"/>
              <a:t>the</a:t>
            </a:r>
            <a:r>
              <a:rPr lang="lv-LV" b="1" dirty="0" smtClean="0"/>
              <a:t> </a:t>
            </a:r>
            <a:r>
              <a:rPr lang="lv-LV" b="1" dirty="0" err="1" smtClean="0"/>
              <a:t>Register</a:t>
            </a:r>
            <a:endParaRPr lang="lv-LV" b="1" dirty="0"/>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10" name="Action Button: Back or Previous 9">
            <a:hlinkClick r:id="rId4" action="ppaction://hlinksldjump" highlightClick="1"/>
          </p:cNvPr>
          <p:cNvSpPr/>
          <p:nvPr/>
        </p:nvSpPr>
        <p:spPr>
          <a:xfrm>
            <a:off x="195943" y="6316824"/>
            <a:ext cx="147423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11" name="Action Button: Forward or Next 10">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b="1" dirty="0" err="1" smtClean="0"/>
              <a:t>Information</a:t>
            </a:r>
            <a:r>
              <a:rPr lang="lv-LV" b="1" dirty="0" smtClean="0"/>
              <a:t> </a:t>
            </a:r>
            <a:r>
              <a:rPr lang="lv-LV" b="1" dirty="0" err="1" smtClean="0"/>
              <a:t>from</a:t>
            </a:r>
            <a:r>
              <a:rPr lang="lv-LV" b="1" dirty="0" smtClean="0"/>
              <a:t> </a:t>
            </a:r>
            <a:r>
              <a:rPr lang="lv-LV" b="1" dirty="0" err="1" smtClean="0"/>
              <a:t>the</a:t>
            </a:r>
            <a:r>
              <a:rPr lang="lv-LV" b="1" dirty="0" smtClean="0"/>
              <a:t> </a:t>
            </a:r>
            <a:r>
              <a:rPr lang="lv-LV" b="1" dirty="0" err="1" smtClean="0"/>
              <a:t>Register</a:t>
            </a:r>
            <a:endParaRPr lang="lv-LV" b="1" dirty="0"/>
          </a:p>
        </p:txBody>
      </p:sp>
      <p:graphicFrame>
        <p:nvGraphicFramePr>
          <p:cNvPr id="5" name="Content Placeholder 4"/>
          <p:cNvGraphicFramePr>
            <a:graphicFrameLocks noGrp="1"/>
          </p:cNvGraphicFramePr>
          <p:nvPr>
            <p:ph idx="1"/>
          </p:nvPr>
        </p:nvGraphicFramePr>
        <p:xfrm>
          <a:off x="2271713" y="2078038"/>
          <a:ext cx="6415087" cy="404812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98</a:t>
            </a:fld>
            <a:endParaRPr lang="lv-LV"/>
          </a:p>
        </p:txBody>
      </p:sp>
      <p:sp>
        <p:nvSpPr>
          <p:cNvPr id="6" name="Action Button: Home 5">
            <a:hlinkClick r:id="rId3"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4" action="ppaction://hlinksldjump" highlightClick="1"/>
          </p:cNvPr>
          <p:cNvSpPr/>
          <p:nvPr/>
        </p:nvSpPr>
        <p:spPr>
          <a:xfrm>
            <a:off x="195943" y="6316824"/>
            <a:ext cx="1537607"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nvPr>
        </p:nvGraphicFramePr>
        <p:xfrm>
          <a:off x="177282" y="2122311"/>
          <a:ext cx="4441371" cy="4220950"/>
        </p:xfrm>
        <a:graphic>
          <a:graphicData uri="http://schemas.openxmlformats.org/drawingml/2006/chart">
            <c:chart xmlns:c="http://schemas.openxmlformats.org/drawingml/2006/chart" xmlns:r="http://schemas.openxmlformats.org/officeDocument/2006/relationships" r:id="rId2"/>
          </a:graphicData>
        </a:graphic>
      </p:graphicFrame>
      <p:sp>
        <p:nvSpPr>
          <p:cNvPr id="12" name="Content Placeholder 11"/>
          <p:cNvSpPr>
            <a:spLocks noGrp="1"/>
          </p:cNvSpPr>
          <p:nvPr>
            <p:ph sz="half" idx="2"/>
          </p:nvPr>
        </p:nvSpPr>
        <p:spPr>
          <a:xfrm>
            <a:off x="4413380" y="1828223"/>
            <a:ext cx="4460031" cy="4346799"/>
          </a:xfrm>
        </p:spPr>
        <p:txBody>
          <a:bodyPr>
            <a:noAutofit/>
          </a:bodyPr>
          <a:lstStyle/>
          <a:p>
            <a:pPr algn="just">
              <a:lnSpc>
                <a:spcPct val="120000"/>
              </a:lnSpc>
              <a:buNone/>
            </a:pPr>
            <a:r>
              <a:rPr lang="en-US" sz="1400" i="1" dirty="0" smtClean="0">
                <a:hlinkClick r:id="rId3"/>
              </a:rPr>
              <a:t>Personal Data Protection Law </a:t>
            </a:r>
            <a:r>
              <a:rPr lang="en-US" sz="1400" dirty="0" smtClean="0"/>
              <a:t>prohibits the </a:t>
            </a:r>
            <a:r>
              <a:rPr lang="lv-LV" sz="1400" dirty="0" smtClean="0"/>
              <a:t>OCMA </a:t>
            </a:r>
            <a:r>
              <a:rPr lang="en-US" sz="1400" dirty="0" smtClean="0"/>
              <a:t>to disclose any details from the Population Register about another </a:t>
            </a:r>
            <a:r>
              <a:rPr lang="lv-LV" sz="1400" dirty="0" err="1" smtClean="0"/>
              <a:t>person</a:t>
            </a:r>
            <a:r>
              <a:rPr lang="en-US" sz="1400" dirty="0" smtClean="0"/>
              <a:t>, with the exception of cases when the wanted person has given his or her consent to the same.</a:t>
            </a:r>
            <a:endParaRPr lang="lv-LV" sz="1400" dirty="0" smtClean="0"/>
          </a:p>
          <a:p>
            <a:pPr algn="just">
              <a:lnSpc>
                <a:spcPct val="120000"/>
              </a:lnSpc>
              <a:buNone/>
            </a:pPr>
            <a:r>
              <a:rPr lang="en-US" sz="1400" dirty="0" smtClean="0"/>
              <a:t>The person who is searching for a wanted person shall submit </a:t>
            </a:r>
            <a:r>
              <a:rPr lang="lv-LV" sz="1400" dirty="0" smtClean="0"/>
              <a:t>a </a:t>
            </a:r>
            <a:r>
              <a:rPr lang="en-US" sz="1400" dirty="0" smtClean="0"/>
              <a:t>beforehand prepared written message</a:t>
            </a:r>
            <a:r>
              <a:rPr lang="lv-LV" sz="1400" dirty="0" smtClean="0"/>
              <a:t>.</a:t>
            </a:r>
            <a:r>
              <a:rPr lang="en-US" sz="1400" dirty="0" smtClean="0"/>
              <a:t> </a:t>
            </a:r>
            <a:r>
              <a:rPr lang="lv-LV" sz="1400" dirty="0" err="1" smtClean="0"/>
              <a:t>The</a:t>
            </a:r>
            <a:r>
              <a:rPr lang="lv-LV" sz="1400" dirty="0" smtClean="0"/>
              <a:t> OCMA </a:t>
            </a:r>
            <a:r>
              <a:rPr lang="en-US" sz="1400" dirty="0" smtClean="0"/>
              <a:t>transfer</a:t>
            </a:r>
            <a:r>
              <a:rPr lang="lv-LV" sz="1400" dirty="0" smtClean="0"/>
              <a:t>s</a:t>
            </a:r>
            <a:r>
              <a:rPr lang="en-US" sz="1400" dirty="0" smtClean="0"/>
              <a:t> the written message to the address of the wanted person’s declared place of residence, on which the data are entered in the Population Register. Upon receipt of the information from the </a:t>
            </a:r>
            <a:r>
              <a:rPr lang="lv-LV" sz="1400" dirty="0" smtClean="0"/>
              <a:t>OCMA</a:t>
            </a:r>
            <a:r>
              <a:rPr lang="en-US" sz="1400" dirty="0" smtClean="0"/>
              <a:t>, the wanted person will by him</a:t>
            </a:r>
            <a:r>
              <a:rPr lang="lv-LV" sz="1400" dirty="0" smtClean="0"/>
              <a:t>/</a:t>
            </a:r>
            <a:r>
              <a:rPr lang="en-US" sz="1400" dirty="0" smtClean="0"/>
              <a:t> herself decide whether to response to the calling of the demander.</a:t>
            </a:r>
          </a:p>
          <a:p>
            <a:pPr algn="just">
              <a:lnSpc>
                <a:spcPct val="120000"/>
              </a:lnSpc>
              <a:buNone/>
            </a:pPr>
            <a:endParaRPr lang="lv-LV" sz="1400" dirty="0"/>
          </a:p>
        </p:txBody>
      </p:sp>
      <p:sp>
        <p:nvSpPr>
          <p:cNvPr id="4" name="Slide Number Placeholder 3"/>
          <p:cNvSpPr>
            <a:spLocks noGrp="1"/>
          </p:cNvSpPr>
          <p:nvPr>
            <p:ph type="sldNum" sz="quarter" idx="12"/>
          </p:nvPr>
        </p:nvSpPr>
        <p:spPr/>
        <p:txBody>
          <a:bodyPr/>
          <a:lstStyle/>
          <a:p>
            <a:pPr>
              <a:defRPr/>
            </a:pPr>
            <a:fld id="{D81579D9-452F-4C29-A011-B7AE3F8F110C}" type="slidenum">
              <a:rPr lang="lv-LV" smtClean="0"/>
              <a:pPr>
                <a:defRPr/>
              </a:pPr>
              <a:t>99</a:t>
            </a:fld>
            <a:endParaRPr lang="lv-LV" dirty="0"/>
          </a:p>
        </p:txBody>
      </p:sp>
      <p:sp>
        <p:nvSpPr>
          <p:cNvPr id="2" name="Title 1"/>
          <p:cNvSpPr>
            <a:spLocks noGrp="1"/>
          </p:cNvSpPr>
          <p:nvPr>
            <p:ph type="title"/>
          </p:nvPr>
        </p:nvSpPr>
        <p:spPr/>
        <p:txBody>
          <a:bodyPr/>
          <a:lstStyle/>
          <a:p>
            <a:r>
              <a:rPr lang="lv-LV" b="1" dirty="0" err="1" smtClean="0"/>
              <a:t>Transferred</a:t>
            </a:r>
            <a:r>
              <a:rPr lang="lv-LV" b="1" dirty="0" smtClean="0"/>
              <a:t> </a:t>
            </a:r>
            <a:r>
              <a:rPr lang="lv-LV" b="1" dirty="0" err="1" smtClean="0"/>
              <a:t>Letters</a:t>
            </a:r>
            <a:endParaRPr lang="lv-LV" b="1" dirty="0"/>
          </a:p>
        </p:txBody>
      </p:sp>
      <p:sp>
        <p:nvSpPr>
          <p:cNvPr id="6" name="Action Button: Home 5">
            <a:hlinkClick r:id="rId4" action="ppaction://hlinksldjump" highlightClick="1"/>
          </p:cNvPr>
          <p:cNvSpPr/>
          <p:nvPr/>
        </p:nvSpPr>
        <p:spPr>
          <a:xfrm>
            <a:off x="8358214" y="357166"/>
            <a:ext cx="500066" cy="500066"/>
          </a:xfrm>
          <a:prstGeom prst="actionButtonHome">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
        <p:nvSpPr>
          <p:cNvPr id="7" name="Action Button: Back or Previous 6">
            <a:hlinkClick r:id="rId5" action="ppaction://hlinksldjump" highlightClick="1"/>
          </p:cNvPr>
          <p:cNvSpPr/>
          <p:nvPr/>
        </p:nvSpPr>
        <p:spPr>
          <a:xfrm>
            <a:off x="195943" y="6316824"/>
            <a:ext cx="1474238" cy="317240"/>
          </a:xfrm>
          <a:prstGeom prst="actionButtonBackPrevious">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r>
              <a:rPr lang="lv-LV" sz="1200" dirty="0" err="1" smtClean="0"/>
              <a:t>Population</a:t>
            </a:r>
            <a:r>
              <a:rPr lang="lv-LV" sz="1200" dirty="0" smtClean="0"/>
              <a:t> </a:t>
            </a:r>
            <a:r>
              <a:rPr lang="lv-LV" sz="1200" dirty="0" err="1" smtClean="0"/>
              <a:t>register</a:t>
            </a:r>
            <a:endParaRPr lang="lv-LV" sz="1200" dirty="0"/>
          </a:p>
        </p:txBody>
      </p:sp>
      <p:sp>
        <p:nvSpPr>
          <p:cNvPr id="8" name="Action Button: Forward or Next 7">
            <a:hlinkClick r:id="" action="ppaction://hlinkshowjump?jump=nextslide" highlightClick="1"/>
          </p:cNvPr>
          <p:cNvSpPr/>
          <p:nvPr/>
        </p:nvSpPr>
        <p:spPr>
          <a:xfrm>
            <a:off x="8667751" y="6324600"/>
            <a:ext cx="476250" cy="342900"/>
          </a:xfrm>
          <a:prstGeom prst="actionButtonForwardNext">
            <a:avLst/>
          </a:prstGeom>
        </p:spPr>
        <p:style>
          <a:lnRef idx="0">
            <a:schemeClr val="accent6"/>
          </a:lnRef>
          <a:fillRef idx="3">
            <a:schemeClr val="accent6"/>
          </a:fillRef>
          <a:effectRef idx="3">
            <a:schemeClr val="accent6"/>
          </a:effectRef>
          <a:fontRef idx="minor">
            <a:schemeClr val="lt1"/>
          </a:fontRef>
        </p:style>
        <p:txBody>
          <a:bodyPr lIns="91428" tIns="45715" rIns="91428" bIns="45715" rtlCol="0" anchor="ctr"/>
          <a:lstStyle/>
          <a:p>
            <a:pPr algn="ctr"/>
            <a:endParaRPr lang="lv-LV"/>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MLP ident E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Verdana"/>
        <a:ea typeface=""/>
        <a:cs typeface=""/>
      </a:majorFont>
      <a:minorFont>
        <a:latin typeface="Verdana"/>
        <a:ea typeface=""/>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Verdana"/>
      <a:ea typeface=""/>
      <a:cs typeface=""/>
    </a:majorFont>
    <a:minorFont>
      <a:latin typeface="Verdana"/>
      <a:ea typeface=""/>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Visadi efekti</Template>
  <TotalTime>12905</TotalTime>
  <Words>5058</Words>
  <Application>Microsoft Office PowerPoint</Application>
  <PresentationFormat>On-screen Show (4:3)</PresentationFormat>
  <Paragraphs>961</Paragraphs>
  <Slides>119</Slides>
  <Notes>14</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119</vt:i4>
      </vt:variant>
    </vt:vector>
  </HeadingPairs>
  <TitlesOfParts>
    <vt:vector size="122" baseType="lpstr">
      <vt:lpstr>20_Office Theme</vt:lpstr>
      <vt:lpstr>PMLP ident ENG</vt:lpstr>
      <vt:lpstr>Visio</vt:lpstr>
      <vt:lpstr>2014</vt:lpstr>
      <vt:lpstr>Slide 2</vt:lpstr>
      <vt:lpstr>Slide 3</vt:lpstr>
      <vt:lpstr>Organisation Structure</vt:lpstr>
      <vt:lpstr>Personnel</vt:lpstr>
      <vt:lpstr>Personnel</vt:lpstr>
      <vt:lpstr>Personnel</vt:lpstr>
      <vt:lpstr>Personnel</vt:lpstr>
      <vt:lpstr>Personnel</vt:lpstr>
      <vt:lpstr>Personnel</vt:lpstr>
      <vt:lpstr>Personnel</vt:lpstr>
      <vt:lpstr>Regional Divisions</vt:lpstr>
      <vt:lpstr>Slide 13</vt:lpstr>
      <vt:lpstr>Services</vt:lpstr>
      <vt:lpstr>Services</vt:lpstr>
      <vt:lpstr>Services</vt:lpstr>
      <vt:lpstr>MIGRATION</vt:lpstr>
      <vt:lpstr>Invitations</vt:lpstr>
      <vt:lpstr>Invitations</vt:lpstr>
      <vt:lpstr>Invitations</vt:lpstr>
      <vt:lpstr>Visas</vt:lpstr>
      <vt:lpstr>Visas</vt:lpstr>
      <vt:lpstr>Visas</vt:lpstr>
      <vt:lpstr>Visas</vt:lpstr>
      <vt:lpstr>Residence Permits</vt:lpstr>
      <vt:lpstr>Residence Permits</vt:lpstr>
      <vt:lpstr>Residence Permits</vt:lpstr>
      <vt:lpstr>Residence Permits</vt:lpstr>
      <vt:lpstr>Residence Permits</vt:lpstr>
      <vt:lpstr>Residence Permits</vt:lpstr>
      <vt:lpstr>Residence Permits</vt:lpstr>
      <vt:lpstr>Residence Permits</vt:lpstr>
      <vt:lpstr>Residence Permits</vt:lpstr>
      <vt:lpstr>Residence Permits</vt:lpstr>
      <vt:lpstr>Residence Permits</vt:lpstr>
      <vt:lpstr>Residence Permits</vt:lpstr>
      <vt:lpstr>Residence Permits</vt:lpstr>
      <vt:lpstr>Residence Permits</vt:lpstr>
      <vt:lpstr>Residence Permits</vt:lpstr>
      <vt:lpstr>Residence Permits</vt:lpstr>
      <vt:lpstr>Residence Permits</vt:lpstr>
      <vt:lpstr>Residence Permits</vt:lpstr>
      <vt:lpstr>Work Permits</vt:lpstr>
      <vt:lpstr>Repatriation</vt:lpstr>
      <vt:lpstr>Repatriation</vt:lpstr>
      <vt:lpstr>Repatriatiates’ Source Countries 2003-2014</vt:lpstr>
      <vt:lpstr>Repatriation</vt:lpstr>
      <vt:lpstr>Official Residences Declared</vt:lpstr>
      <vt:lpstr>Removal</vt:lpstr>
      <vt:lpstr>Removal</vt:lpstr>
      <vt:lpstr>ASYLUM</vt:lpstr>
      <vt:lpstr>Asylum</vt:lpstr>
      <vt:lpstr>Asylum Seekers</vt:lpstr>
      <vt:lpstr>Asylum Seekers</vt:lpstr>
      <vt:lpstr>Asylum Seekers</vt:lpstr>
      <vt:lpstr>Asylum Seekers’ Countries of Origin 1998-2014</vt:lpstr>
      <vt:lpstr>Dublin Regulation</vt:lpstr>
      <vt:lpstr>Dublin Regulation</vt:lpstr>
      <vt:lpstr>Asylum Seekers’ Accommodation Centre</vt:lpstr>
      <vt:lpstr>PERSONS’ LEGAL STATUS</vt:lpstr>
      <vt:lpstr>Persons’ Legal Status</vt:lpstr>
      <vt:lpstr>Persons’ Legal Status</vt:lpstr>
      <vt:lpstr>Persons’ Legal Status</vt:lpstr>
      <vt:lpstr>Acquisition of Citizenship</vt:lpstr>
      <vt:lpstr>Acquisition of Citizenship</vt:lpstr>
      <vt:lpstr>Acquisition of Citizenship</vt:lpstr>
      <vt:lpstr>Acquisition of Citizenship</vt:lpstr>
      <vt:lpstr>Acquisition of Citizenship</vt:lpstr>
      <vt:lpstr>Acquisition of Citizenship</vt:lpstr>
      <vt:lpstr>Acquisition of Citizenship</vt:lpstr>
      <vt:lpstr>Loss of Latvian Citizenship</vt:lpstr>
      <vt:lpstr>Loss of Latvian Citizenship</vt:lpstr>
      <vt:lpstr>Loss of Latvian Citizenship</vt:lpstr>
      <vt:lpstr>Loss of Non-citizen Status</vt:lpstr>
      <vt:lpstr>Loss of Non-citizen Status</vt:lpstr>
      <vt:lpstr>Loss of Non-citizen Status</vt:lpstr>
      <vt:lpstr>IDENTITY DOCUMENTS</vt:lpstr>
      <vt:lpstr>Identity Documents</vt:lpstr>
      <vt:lpstr>Identity Documents</vt:lpstr>
      <vt:lpstr>Identity Documents</vt:lpstr>
      <vt:lpstr>Identity Documents</vt:lpstr>
      <vt:lpstr>Identity Documents</vt:lpstr>
      <vt:lpstr>Identity Documents</vt:lpstr>
      <vt:lpstr>Identity Documents</vt:lpstr>
      <vt:lpstr>Identity Documents</vt:lpstr>
      <vt:lpstr>Identity Documents</vt:lpstr>
      <vt:lpstr>Identity Documents</vt:lpstr>
      <vt:lpstr>Identity Documents</vt:lpstr>
      <vt:lpstr>Identity Documents</vt:lpstr>
      <vt:lpstr>Identity Documents</vt:lpstr>
      <vt:lpstr>Identity Documents</vt:lpstr>
      <vt:lpstr>Population register</vt:lpstr>
      <vt:lpstr>Population Register</vt:lpstr>
      <vt:lpstr>Population Register</vt:lpstr>
      <vt:lpstr>Declaration of Residence</vt:lpstr>
      <vt:lpstr>Declaration of Residence</vt:lpstr>
      <vt:lpstr>Information from the Register</vt:lpstr>
      <vt:lpstr>Information from the Register</vt:lpstr>
      <vt:lpstr>Transferred Letters</vt:lpstr>
      <vt:lpstr>Electronic Services</vt:lpstr>
      <vt:lpstr>Electronic Services</vt:lpstr>
      <vt:lpstr>Electronic Services</vt:lpstr>
      <vt:lpstr>Electronic Services</vt:lpstr>
      <vt:lpstr>Population Register</vt:lpstr>
      <vt:lpstr>Population Register Statistics</vt:lpstr>
      <vt:lpstr>Population Register Statistics</vt:lpstr>
      <vt:lpstr>Population Register Statistics</vt:lpstr>
      <vt:lpstr>Population Register Statistics</vt:lpstr>
      <vt:lpstr>Population Register Statistics</vt:lpstr>
      <vt:lpstr>Population Register Statistics</vt:lpstr>
      <vt:lpstr>Population Register Statistics</vt:lpstr>
      <vt:lpstr>Population Register Statistics</vt:lpstr>
      <vt:lpstr>Slide 113</vt:lpstr>
      <vt:lpstr>Customer Satisfaction Survey (2014)</vt:lpstr>
      <vt:lpstr>Customer Satisfaction Survey (2014)</vt:lpstr>
      <vt:lpstr>Customer Satisfaction Survey (2014)</vt:lpstr>
      <vt:lpstr>Customer Satisfaction Survey (2014)</vt:lpstr>
      <vt:lpstr>Customer Satisfaction Survey (2014)</vt:lpstr>
      <vt:lpstr>Slide 119</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Citizenship and Migration Affairs</dc:title>
  <dc:creator>Sarmite Vegere</dc:creator>
  <cp:lastModifiedBy>sarmitev</cp:lastModifiedBy>
  <cp:revision>1169</cp:revision>
  <dcterms:created xsi:type="dcterms:W3CDTF">2011-08-30T18:23:54Z</dcterms:created>
  <dcterms:modified xsi:type="dcterms:W3CDTF">2015-04-27T07:21:12Z</dcterms:modified>
</cp:coreProperties>
</file>